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45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A1A4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A1A4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9170" y="1984374"/>
            <a:ext cx="2863215" cy="3702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00A1A4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34098" y="1591818"/>
            <a:ext cx="5036820" cy="4686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14AFB3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A1A4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42201" y="322834"/>
            <a:ext cx="1123124" cy="103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609597" y="318388"/>
            <a:ext cx="1284097" cy="111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788395" y="233173"/>
            <a:ext cx="271804" cy="272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133720" y="342804"/>
            <a:ext cx="143253" cy="1385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298321" y="340909"/>
            <a:ext cx="305498" cy="1428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626577" y="342804"/>
            <a:ext cx="142299" cy="1404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133720" y="251682"/>
            <a:ext cx="43180" cy="57150"/>
          </a:xfrm>
          <a:custGeom>
            <a:avLst/>
            <a:gdLst/>
            <a:ahLst/>
            <a:cxnLst/>
            <a:rect l="l" t="t" r="r" b="b"/>
            <a:pathLst>
              <a:path w="43179" h="57150">
                <a:moveTo>
                  <a:pt x="40798" y="0"/>
                </a:moveTo>
                <a:lnTo>
                  <a:pt x="2376" y="0"/>
                </a:lnTo>
                <a:lnTo>
                  <a:pt x="0" y="2374"/>
                </a:lnTo>
                <a:lnTo>
                  <a:pt x="0" y="55053"/>
                </a:lnTo>
                <a:lnTo>
                  <a:pt x="2376" y="56954"/>
                </a:lnTo>
                <a:lnTo>
                  <a:pt x="40798" y="56954"/>
                </a:lnTo>
                <a:lnTo>
                  <a:pt x="42696" y="55053"/>
                </a:lnTo>
                <a:lnTo>
                  <a:pt x="42696" y="52203"/>
                </a:lnTo>
                <a:lnTo>
                  <a:pt x="4747" y="52203"/>
                </a:lnTo>
                <a:lnTo>
                  <a:pt x="4747" y="5218"/>
                </a:lnTo>
                <a:lnTo>
                  <a:pt x="42696" y="5218"/>
                </a:lnTo>
                <a:lnTo>
                  <a:pt x="42696" y="2374"/>
                </a:lnTo>
                <a:lnTo>
                  <a:pt x="40798" y="0"/>
                </a:lnTo>
                <a:close/>
              </a:path>
              <a:path w="43179" h="57150">
                <a:moveTo>
                  <a:pt x="42696" y="5218"/>
                </a:moveTo>
                <a:lnTo>
                  <a:pt x="37947" y="5218"/>
                </a:lnTo>
                <a:lnTo>
                  <a:pt x="37947" y="52203"/>
                </a:lnTo>
                <a:lnTo>
                  <a:pt x="42696" y="52203"/>
                </a:lnTo>
                <a:lnTo>
                  <a:pt x="42696" y="5218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183527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2734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9866"/>
                </a:lnTo>
                <a:lnTo>
                  <a:pt x="1897" y="41767"/>
                </a:lnTo>
                <a:lnTo>
                  <a:pt x="32734" y="41767"/>
                </a:lnTo>
                <a:lnTo>
                  <a:pt x="32734" y="37016"/>
                </a:lnTo>
                <a:lnTo>
                  <a:pt x="4748" y="37016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566331" y="266868"/>
            <a:ext cx="18415" cy="41910"/>
          </a:xfrm>
          <a:custGeom>
            <a:avLst/>
            <a:gdLst/>
            <a:ahLst/>
            <a:cxnLst/>
            <a:rect l="l" t="t" r="r" b="b"/>
            <a:pathLst>
              <a:path w="18415" h="41910">
                <a:moveTo>
                  <a:pt x="18017" y="0"/>
                </a:moveTo>
                <a:lnTo>
                  <a:pt x="2339" y="0"/>
                </a:lnTo>
                <a:lnTo>
                  <a:pt x="0" y="2374"/>
                </a:lnTo>
                <a:lnTo>
                  <a:pt x="0" y="39866"/>
                </a:lnTo>
                <a:lnTo>
                  <a:pt x="2339" y="41767"/>
                </a:lnTo>
                <a:lnTo>
                  <a:pt x="18017" y="41767"/>
                </a:lnTo>
                <a:lnTo>
                  <a:pt x="18017" y="37016"/>
                </a:lnTo>
                <a:lnTo>
                  <a:pt x="4742" y="37016"/>
                </a:lnTo>
                <a:lnTo>
                  <a:pt x="4742" y="5223"/>
                </a:lnTo>
                <a:lnTo>
                  <a:pt x="18017" y="5223"/>
                </a:lnTo>
                <a:lnTo>
                  <a:pt x="18017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1302588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1903" y="0"/>
                </a:lnTo>
                <a:lnTo>
                  <a:pt x="0" y="2374"/>
                </a:lnTo>
                <a:lnTo>
                  <a:pt x="0" y="41767"/>
                </a:lnTo>
                <a:lnTo>
                  <a:pt x="4747" y="41767"/>
                </a:lnTo>
                <a:lnTo>
                  <a:pt x="4747" y="5223"/>
                </a:lnTo>
                <a:lnTo>
                  <a:pt x="32732" y="5223"/>
                </a:lnTo>
                <a:lnTo>
                  <a:pt x="32732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2" y="5223"/>
                </a:moveTo>
                <a:lnTo>
                  <a:pt x="27992" y="5223"/>
                </a:lnTo>
                <a:lnTo>
                  <a:pt x="27992" y="41767"/>
                </a:lnTo>
                <a:lnTo>
                  <a:pt x="32732" y="41767"/>
                </a:lnTo>
                <a:lnTo>
                  <a:pt x="32732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1378010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41767"/>
                </a:lnTo>
                <a:lnTo>
                  <a:pt x="4748" y="41767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4" y="5223"/>
                </a:moveTo>
                <a:lnTo>
                  <a:pt x="27985" y="5223"/>
                </a:lnTo>
                <a:lnTo>
                  <a:pt x="27985" y="41767"/>
                </a:lnTo>
                <a:lnTo>
                  <a:pt x="32734" y="41767"/>
                </a:lnTo>
                <a:lnTo>
                  <a:pt x="32734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151936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48" y="0"/>
                </a:moveTo>
                <a:lnTo>
                  <a:pt x="2401" y="0"/>
                </a:lnTo>
                <a:lnTo>
                  <a:pt x="0" y="2374"/>
                </a:lnTo>
                <a:lnTo>
                  <a:pt x="0" y="41767"/>
                </a:lnTo>
                <a:lnTo>
                  <a:pt x="5246" y="41767"/>
                </a:lnTo>
                <a:lnTo>
                  <a:pt x="5246" y="5223"/>
                </a:lnTo>
                <a:lnTo>
                  <a:pt x="32745" y="5223"/>
                </a:lnTo>
                <a:lnTo>
                  <a:pt x="32745" y="2374"/>
                </a:lnTo>
                <a:lnTo>
                  <a:pt x="30848" y="0"/>
                </a:lnTo>
                <a:close/>
              </a:path>
              <a:path w="33020" h="41910">
                <a:moveTo>
                  <a:pt x="32745" y="5223"/>
                </a:moveTo>
                <a:lnTo>
                  <a:pt x="28003" y="5223"/>
                </a:lnTo>
                <a:lnTo>
                  <a:pt x="28003" y="41767"/>
                </a:lnTo>
                <a:lnTo>
                  <a:pt x="32745" y="41767"/>
                </a:lnTo>
                <a:lnTo>
                  <a:pt x="32745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462910" y="266868"/>
            <a:ext cx="5080" cy="41910"/>
          </a:xfrm>
          <a:custGeom>
            <a:avLst/>
            <a:gdLst/>
            <a:ahLst/>
            <a:cxnLst/>
            <a:rect l="l" t="t" r="r" b="b"/>
            <a:pathLst>
              <a:path w="5079" h="41910">
                <a:moveTo>
                  <a:pt x="4740" y="41767"/>
                </a:moveTo>
                <a:lnTo>
                  <a:pt x="0" y="41767"/>
                </a:lnTo>
                <a:lnTo>
                  <a:pt x="0" y="0"/>
                </a:lnTo>
                <a:lnTo>
                  <a:pt x="4740" y="0"/>
                </a:lnTo>
                <a:lnTo>
                  <a:pt x="4740" y="41767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1364255" y="252155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4">
                <a:moveTo>
                  <a:pt x="5222" y="56480"/>
                </a:moveTo>
                <a:lnTo>
                  <a:pt x="0" y="56480"/>
                </a:lnTo>
                <a:lnTo>
                  <a:pt x="0" y="0"/>
                </a:lnTo>
                <a:lnTo>
                  <a:pt x="5222" y="0"/>
                </a:lnTo>
                <a:lnTo>
                  <a:pt x="5222" y="5648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1519363" y="252155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4">
                <a:moveTo>
                  <a:pt x="5246" y="56480"/>
                </a:moveTo>
                <a:lnTo>
                  <a:pt x="0" y="56480"/>
                </a:lnTo>
                <a:lnTo>
                  <a:pt x="0" y="0"/>
                </a:lnTo>
                <a:lnTo>
                  <a:pt x="5246" y="0"/>
                </a:lnTo>
                <a:lnTo>
                  <a:pt x="5246" y="5648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1566331" y="252155"/>
            <a:ext cx="5080" cy="40640"/>
          </a:xfrm>
          <a:custGeom>
            <a:avLst/>
            <a:gdLst/>
            <a:ahLst/>
            <a:cxnLst/>
            <a:rect l="l" t="t" r="r" b="b"/>
            <a:pathLst>
              <a:path w="5079" h="40639">
                <a:moveTo>
                  <a:pt x="4742" y="40340"/>
                </a:moveTo>
                <a:lnTo>
                  <a:pt x="0" y="40340"/>
                </a:lnTo>
                <a:lnTo>
                  <a:pt x="0" y="0"/>
                </a:lnTo>
                <a:lnTo>
                  <a:pt x="4742" y="0"/>
                </a:lnTo>
                <a:lnTo>
                  <a:pt x="4742" y="4034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1223372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363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9866"/>
                </a:lnTo>
                <a:lnTo>
                  <a:pt x="1897" y="41767"/>
                </a:lnTo>
                <a:lnTo>
                  <a:pt x="31785" y="41767"/>
                </a:lnTo>
                <a:lnTo>
                  <a:pt x="31785" y="37016"/>
                </a:lnTo>
                <a:lnTo>
                  <a:pt x="4748" y="37016"/>
                </a:lnTo>
                <a:lnTo>
                  <a:pt x="4748" y="24679"/>
                </a:lnTo>
                <a:lnTo>
                  <a:pt x="30363" y="24679"/>
                </a:lnTo>
                <a:lnTo>
                  <a:pt x="32734" y="22778"/>
                </a:lnTo>
                <a:lnTo>
                  <a:pt x="32734" y="19936"/>
                </a:lnTo>
                <a:lnTo>
                  <a:pt x="4748" y="19936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2374"/>
                </a:lnTo>
                <a:lnTo>
                  <a:pt x="30363" y="0"/>
                </a:lnTo>
                <a:close/>
              </a:path>
              <a:path w="33020" h="41910">
                <a:moveTo>
                  <a:pt x="32734" y="5223"/>
                </a:moveTo>
                <a:lnTo>
                  <a:pt x="27512" y="5223"/>
                </a:lnTo>
                <a:lnTo>
                  <a:pt x="27512" y="19936"/>
                </a:lnTo>
                <a:lnTo>
                  <a:pt x="32734" y="19936"/>
                </a:lnTo>
                <a:lnTo>
                  <a:pt x="32734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126274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948" y="0"/>
                </a:lnTo>
                <a:lnTo>
                  <a:pt x="948" y="5223"/>
                </a:lnTo>
                <a:lnTo>
                  <a:pt x="27985" y="5223"/>
                </a:lnTo>
                <a:lnTo>
                  <a:pt x="27985" y="17560"/>
                </a:lnTo>
                <a:lnTo>
                  <a:pt x="2377" y="17560"/>
                </a:lnTo>
                <a:lnTo>
                  <a:pt x="0" y="19462"/>
                </a:lnTo>
                <a:lnTo>
                  <a:pt x="0" y="39866"/>
                </a:lnTo>
                <a:lnTo>
                  <a:pt x="2377" y="41767"/>
                </a:lnTo>
                <a:lnTo>
                  <a:pt x="30836" y="41767"/>
                </a:lnTo>
                <a:lnTo>
                  <a:pt x="32732" y="39866"/>
                </a:lnTo>
                <a:lnTo>
                  <a:pt x="32732" y="37016"/>
                </a:lnTo>
                <a:lnTo>
                  <a:pt x="4747" y="37016"/>
                </a:lnTo>
                <a:lnTo>
                  <a:pt x="4747" y="22305"/>
                </a:lnTo>
                <a:lnTo>
                  <a:pt x="32732" y="22305"/>
                </a:lnTo>
                <a:lnTo>
                  <a:pt x="32732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2" y="22305"/>
                </a:moveTo>
                <a:lnTo>
                  <a:pt x="27985" y="22305"/>
                </a:lnTo>
                <a:lnTo>
                  <a:pt x="27985" y="37016"/>
                </a:lnTo>
                <a:lnTo>
                  <a:pt x="32732" y="37016"/>
                </a:lnTo>
                <a:lnTo>
                  <a:pt x="32732" y="22305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1476691" y="266868"/>
            <a:ext cx="33020" cy="51435"/>
          </a:xfrm>
          <a:custGeom>
            <a:avLst/>
            <a:gdLst/>
            <a:ahLst/>
            <a:cxnLst/>
            <a:rect l="l" t="t" r="r" b="b"/>
            <a:pathLst>
              <a:path w="33020" h="51435">
                <a:moveTo>
                  <a:pt x="30849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2273"/>
                </a:lnTo>
                <a:lnTo>
                  <a:pt x="1897" y="34174"/>
                </a:lnTo>
                <a:lnTo>
                  <a:pt x="27942" y="34174"/>
                </a:lnTo>
                <a:lnTo>
                  <a:pt x="27942" y="46511"/>
                </a:lnTo>
                <a:lnTo>
                  <a:pt x="948" y="46511"/>
                </a:lnTo>
                <a:lnTo>
                  <a:pt x="948" y="51255"/>
                </a:lnTo>
                <a:lnTo>
                  <a:pt x="30849" y="51255"/>
                </a:lnTo>
                <a:lnTo>
                  <a:pt x="32746" y="49361"/>
                </a:lnTo>
                <a:lnTo>
                  <a:pt x="32746" y="29424"/>
                </a:lnTo>
                <a:lnTo>
                  <a:pt x="4742" y="29424"/>
                </a:lnTo>
                <a:lnTo>
                  <a:pt x="4742" y="5223"/>
                </a:lnTo>
                <a:lnTo>
                  <a:pt x="32746" y="5223"/>
                </a:lnTo>
                <a:lnTo>
                  <a:pt x="32746" y="2374"/>
                </a:lnTo>
                <a:lnTo>
                  <a:pt x="30849" y="0"/>
                </a:lnTo>
                <a:close/>
              </a:path>
              <a:path w="33020" h="51435">
                <a:moveTo>
                  <a:pt x="32746" y="5223"/>
                </a:moveTo>
                <a:lnTo>
                  <a:pt x="27942" y="5223"/>
                </a:lnTo>
                <a:lnTo>
                  <a:pt x="27942" y="29424"/>
                </a:lnTo>
                <a:lnTo>
                  <a:pt x="32746" y="29424"/>
                </a:lnTo>
                <a:lnTo>
                  <a:pt x="32746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142068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1796" y="0"/>
                </a:moveTo>
                <a:lnTo>
                  <a:pt x="2401" y="0"/>
                </a:lnTo>
                <a:lnTo>
                  <a:pt x="0" y="2374"/>
                </a:lnTo>
                <a:lnTo>
                  <a:pt x="0" y="22305"/>
                </a:lnTo>
                <a:lnTo>
                  <a:pt x="28003" y="22305"/>
                </a:lnTo>
                <a:lnTo>
                  <a:pt x="28003" y="37016"/>
                </a:lnTo>
                <a:lnTo>
                  <a:pt x="0" y="37016"/>
                </a:lnTo>
                <a:lnTo>
                  <a:pt x="0" y="41767"/>
                </a:lnTo>
                <a:lnTo>
                  <a:pt x="30848" y="41767"/>
                </a:lnTo>
                <a:lnTo>
                  <a:pt x="32745" y="39866"/>
                </a:lnTo>
                <a:lnTo>
                  <a:pt x="32745" y="19462"/>
                </a:lnTo>
                <a:lnTo>
                  <a:pt x="30848" y="17560"/>
                </a:lnTo>
                <a:lnTo>
                  <a:pt x="5246" y="17560"/>
                </a:lnTo>
                <a:lnTo>
                  <a:pt x="5246" y="5223"/>
                </a:lnTo>
                <a:lnTo>
                  <a:pt x="31796" y="5223"/>
                </a:lnTo>
                <a:lnTo>
                  <a:pt x="31796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1592882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1798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22305"/>
                </a:lnTo>
                <a:lnTo>
                  <a:pt x="28004" y="22305"/>
                </a:lnTo>
                <a:lnTo>
                  <a:pt x="28004" y="37016"/>
                </a:lnTo>
                <a:lnTo>
                  <a:pt x="0" y="37016"/>
                </a:lnTo>
                <a:lnTo>
                  <a:pt x="0" y="41767"/>
                </a:lnTo>
                <a:lnTo>
                  <a:pt x="30849" y="41767"/>
                </a:lnTo>
                <a:lnTo>
                  <a:pt x="32746" y="39866"/>
                </a:lnTo>
                <a:lnTo>
                  <a:pt x="32746" y="19462"/>
                </a:lnTo>
                <a:lnTo>
                  <a:pt x="30849" y="17560"/>
                </a:lnTo>
                <a:lnTo>
                  <a:pt x="4742" y="17560"/>
                </a:lnTo>
                <a:lnTo>
                  <a:pt x="4742" y="5223"/>
                </a:lnTo>
                <a:lnTo>
                  <a:pt x="31798" y="5223"/>
                </a:lnTo>
                <a:lnTo>
                  <a:pt x="3179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1560137" y="266868"/>
            <a:ext cx="24765" cy="5080"/>
          </a:xfrm>
          <a:custGeom>
            <a:avLst/>
            <a:gdLst/>
            <a:ahLst/>
            <a:cxnLst/>
            <a:rect l="l" t="t" r="r" b="b"/>
            <a:pathLst>
              <a:path w="24765" h="5079">
                <a:moveTo>
                  <a:pt x="0" y="4743"/>
                </a:moveTo>
                <a:lnTo>
                  <a:pt x="24212" y="4743"/>
                </a:lnTo>
                <a:lnTo>
                  <a:pt x="24212" y="0"/>
                </a:lnTo>
                <a:lnTo>
                  <a:pt x="0" y="0"/>
                </a:lnTo>
                <a:lnTo>
                  <a:pt x="0" y="474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3989" y="794766"/>
            <a:ext cx="1144402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A1A4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0173" y="1606296"/>
            <a:ext cx="10931652" cy="4391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152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8" Type="http://schemas.openxmlformats.org/officeDocument/2006/relationships/image" Target="../media/image121.png"/><Relationship Id="rId3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21" Type="http://schemas.openxmlformats.org/officeDocument/2006/relationships/image" Target="../media/image174.png"/><Relationship Id="rId34" Type="http://schemas.openxmlformats.org/officeDocument/2006/relationships/image" Target="../media/image18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38" Type="http://schemas.openxmlformats.org/officeDocument/2006/relationships/image" Target="../media/image191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37" Type="http://schemas.openxmlformats.org/officeDocument/2006/relationships/image" Target="../media/image190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31" Type="http://schemas.openxmlformats.org/officeDocument/2006/relationships/image" Target="../media/image184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61.png"/><Relationship Id="rId3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" Type="http://schemas.openxmlformats.org/officeDocument/2006/relationships/image" Target="../media/image199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0.png"/><Relationship Id="rId3" Type="http://schemas.openxmlformats.org/officeDocument/2006/relationships/image" Target="../media/image216.png"/><Relationship Id="rId21" Type="http://schemas.openxmlformats.org/officeDocument/2006/relationships/image" Target="../media/image233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29.png"/><Relationship Id="rId2" Type="http://schemas.openxmlformats.org/officeDocument/2006/relationships/image" Target="../media/image215.png"/><Relationship Id="rId16" Type="http://schemas.openxmlformats.org/officeDocument/2006/relationships/image" Target="../media/image200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19" Type="http://schemas.openxmlformats.org/officeDocument/2006/relationships/image" Target="../media/image231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" Type="http://schemas.openxmlformats.org/officeDocument/2006/relationships/image" Target="../media/image235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2" Type="http://schemas.openxmlformats.org/officeDocument/2006/relationships/image" Target="../media/image234.png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3.jpg"/><Relationship Id="rId5" Type="http://schemas.openxmlformats.org/officeDocument/2006/relationships/image" Target="../media/image4.png"/><Relationship Id="rId10" Type="http://schemas.openxmlformats.org/officeDocument/2006/relationships/image" Target="../media/image22.jp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4" Type="http://schemas.openxmlformats.org/officeDocument/2006/relationships/image" Target="../media/image2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2.png"/><Relationship Id="rId4" Type="http://schemas.openxmlformats.org/officeDocument/2006/relationships/image" Target="../media/image2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5.png"/><Relationship Id="rId18" Type="http://schemas.openxmlformats.org/officeDocument/2006/relationships/image" Target="../media/image290.png"/><Relationship Id="rId26" Type="http://schemas.openxmlformats.org/officeDocument/2006/relationships/image" Target="../media/image298.png"/><Relationship Id="rId3" Type="http://schemas.openxmlformats.org/officeDocument/2006/relationships/image" Target="../media/image1.png"/><Relationship Id="rId21" Type="http://schemas.openxmlformats.org/officeDocument/2006/relationships/image" Target="../media/image293.png"/><Relationship Id="rId7" Type="http://schemas.openxmlformats.org/officeDocument/2006/relationships/image" Target="../media/image5.png"/><Relationship Id="rId12" Type="http://schemas.openxmlformats.org/officeDocument/2006/relationships/image" Target="../media/image284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2" Type="http://schemas.openxmlformats.org/officeDocument/2006/relationships/image" Target="../media/image279.png"/><Relationship Id="rId16" Type="http://schemas.openxmlformats.org/officeDocument/2006/relationships/image" Target="../media/image288.png"/><Relationship Id="rId20" Type="http://schemas.openxmlformats.org/officeDocument/2006/relationships/image" Target="../media/image2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283.png"/><Relationship Id="rId24" Type="http://schemas.openxmlformats.org/officeDocument/2006/relationships/image" Target="../media/image296.png"/><Relationship Id="rId5" Type="http://schemas.openxmlformats.org/officeDocument/2006/relationships/image" Target="../media/image3.png"/><Relationship Id="rId15" Type="http://schemas.openxmlformats.org/officeDocument/2006/relationships/image" Target="../media/image287.png"/><Relationship Id="rId23" Type="http://schemas.openxmlformats.org/officeDocument/2006/relationships/image" Target="../media/image295.png"/><Relationship Id="rId10" Type="http://schemas.openxmlformats.org/officeDocument/2006/relationships/image" Target="../media/image282.png"/><Relationship Id="rId19" Type="http://schemas.openxmlformats.org/officeDocument/2006/relationships/image" Target="../media/image291.png"/><Relationship Id="rId4" Type="http://schemas.openxmlformats.org/officeDocument/2006/relationships/image" Target="../media/image280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Relationship Id="rId22" Type="http://schemas.openxmlformats.org/officeDocument/2006/relationships/image" Target="../media/image2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image" Target="../media/image299.png"/><Relationship Id="rId16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2.png"/><Relationship Id="rId18" Type="http://schemas.openxmlformats.org/officeDocument/2006/relationships/image" Target="../media/image337.png"/><Relationship Id="rId26" Type="http://schemas.openxmlformats.org/officeDocument/2006/relationships/image" Target="../media/image345.png"/><Relationship Id="rId39" Type="http://schemas.openxmlformats.org/officeDocument/2006/relationships/image" Target="../media/image358.png"/><Relationship Id="rId21" Type="http://schemas.openxmlformats.org/officeDocument/2006/relationships/image" Target="../media/image340.png"/><Relationship Id="rId34" Type="http://schemas.openxmlformats.org/officeDocument/2006/relationships/image" Target="../media/image353.jpg"/><Relationship Id="rId42" Type="http://schemas.openxmlformats.org/officeDocument/2006/relationships/image" Target="../media/image361.png"/><Relationship Id="rId47" Type="http://schemas.openxmlformats.org/officeDocument/2006/relationships/image" Target="../media/image366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6" Type="http://schemas.openxmlformats.org/officeDocument/2006/relationships/image" Target="../media/image335.png"/><Relationship Id="rId29" Type="http://schemas.openxmlformats.org/officeDocument/2006/relationships/image" Target="../media/image3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24" Type="http://schemas.openxmlformats.org/officeDocument/2006/relationships/image" Target="../media/image343.png"/><Relationship Id="rId32" Type="http://schemas.openxmlformats.org/officeDocument/2006/relationships/image" Target="../media/image351.png"/><Relationship Id="rId37" Type="http://schemas.openxmlformats.org/officeDocument/2006/relationships/image" Target="../media/image356.png"/><Relationship Id="rId40" Type="http://schemas.openxmlformats.org/officeDocument/2006/relationships/image" Target="../media/image359.png"/><Relationship Id="rId45" Type="http://schemas.openxmlformats.org/officeDocument/2006/relationships/image" Target="../media/image364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23" Type="http://schemas.openxmlformats.org/officeDocument/2006/relationships/image" Target="../media/image342.png"/><Relationship Id="rId28" Type="http://schemas.openxmlformats.org/officeDocument/2006/relationships/image" Target="../media/image347.png"/><Relationship Id="rId36" Type="http://schemas.openxmlformats.org/officeDocument/2006/relationships/image" Target="../media/image355.png"/><Relationship Id="rId10" Type="http://schemas.openxmlformats.org/officeDocument/2006/relationships/image" Target="../media/image329.png"/><Relationship Id="rId19" Type="http://schemas.openxmlformats.org/officeDocument/2006/relationships/image" Target="../media/image338.png"/><Relationship Id="rId31" Type="http://schemas.openxmlformats.org/officeDocument/2006/relationships/image" Target="../media/image350.png"/><Relationship Id="rId44" Type="http://schemas.openxmlformats.org/officeDocument/2006/relationships/image" Target="../media/image363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Relationship Id="rId22" Type="http://schemas.openxmlformats.org/officeDocument/2006/relationships/image" Target="../media/image341.png"/><Relationship Id="rId27" Type="http://schemas.openxmlformats.org/officeDocument/2006/relationships/image" Target="../media/image346.png"/><Relationship Id="rId30" Type="http://schemas.openxmlformats.org/officeDocument/2006/relationships/image" Target="../media/image349.png"/><Relationship Id="rId35" Type="http://schemas.openxmlformats.org/officeDocument/2006/relationships/image" Target="../media/image354.png"/><Relationship Id="rId43" Type="http://schemas.openxmlformats.org/officeDocument/2006/relationships/image" Target="../media/image362.png"/><Relationship Id="rId48" Type="http://schemas.openxmlformats.org/officeDocument/2006/relationships/image" Target="../media/image367.png"/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12" Type="http://schemas.openxmlformats.org/officeDocument/2006/relationships/image" Target="../media/image331.png"/><Relationship Id="rId17" Type="http://schemas.openxmlformats.org/officeDocument/2006/relationships/image" Target="../media/image336.png"/><Relationship Id="rId25" Type="http://schemas.openxmlformats.org/officeDocument/2006/relationships/image" Target="../media/image344.png"/><Relationship Id="rId33" Type="http://schemas.openxmlformats.org/officeDocument/2006/relationships/image" Target="../media/image352.png"/><Relationship Id="rId38" Type="http://schemas.openxmlformats.org/officeDocument/2006/relationships/image" Target="../media/image357.png"/><Relationship Id="rId46" Type="http://schemas.openxmlformats.org/officeDocument/2006/relationships/image" Target="../media/image365.png"/><Relationship Id="rId20" Type="http://schemas.openxmlformats.org/officeDocument/2006/relationships/image" Target="../media/image339.png"/><Relationship Id="rId41" Type="http://schemas.openxmlformats.org/officeDocument/2006/relationships/image" Target="../media/image3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18" Type="http://schemas.openxmlformats.org/officeDocument/2006/relationships/image" Target="../media/image398.png"/><Relationship Id="rId3" Type="http://schemas.openxmlformats.org/officeDocument/2006/relationships/image" Target="../media/image383.png"/><Relationship Id="rId21" Type="http://schemas.openxmlformats.org/officeDocument/2006/relationships/image" Target="../media/image401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17" Type="http://schemas.openxmlformats.org/officeDocument/2006/relationships/image" Target="../media/image397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23" Type="http://schemas.openxmlformats.org/officeDocument/2006/relationships/image" Target="../media/image403.png"/><Relationship Id="rId10" Type="http://schemas.openxmlformats.org/officeDocument/2006/relationships/image" Target="../media/image390.png"/><Relationship Id="rId19" Type="http://schemas.openxmlformats.org/officeDocument/2006/relationships/image" Target="../media/image399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Relationship Id="rId22" Type="http://schemas.openxmlformats.org/officeDocument/2006/relationships/image" Target="../media/image4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413.png"/><Relationship Id="rId18" Type="http://schemas.openxmlformats.org/officeDocument/2006/relationships/image" Target="../media/image249.png"/><Relationship Id="rId3" Type="http://schemas.openxmlformats.org/officeDocument/2006/relationships/image" Target="../media/image405.png"/><Relationship Id="rId7" Type="http://schemas.openxmlformats.org/officeDocument/2006/relationships/image" Target="../media/image241.png"/><Relationship Id="rId12" Type="http://schemas.openxmlformats.org/officeDocument/2006/relationships/image" Target="../media/image412.png"/><Relationship Id="rId17" Type="http://schemas.openxmlformats.org/officeDocument/2006/relationships/image" Target="../media/image416.png"/><Relationship Id="rId2" Type="http://schemas.openxmlformats.org/officeDocument/2006/relationships/image" Target="../media/image404.png"/><Relationship Id="rId16" Type="http://schemas.openxmlformats.org/officeDocument/2006/relationships/image" Target="../media/image247.pn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8.png"/><Relationship Id="rId11" Type="http://schemas.openxmlformats.org/officeDocument/2006/relationships/image" Target="../media/image411.png"/><Relationship Id="rId5" Type="http://schemas.openxmlformats.org/officeDocument/2006/relationships/image" Target="../media/image407.png"/><Relationship Id="rId15" Type="http://schemas.openxmlformats.org/officeDocument/2006/relationships/image" Target="../media/image415.png"/><Relationship Id="rId10" Type="http://schemas.openxmlformats.org/officeDocument/2006/relationships/image" Target="../media/image410.png"/><Relationship Id="rId19" Type="http://schemas.openxmlformats.org/officeDocument/2006/relationships/image" Target="../media/image257.png"/><Relationship Id="rId4" Type="http://schemas.openxmlformats.org/officeDocument/2006/relationships/image" Target="../media/image406.png"/><Relationship Id="rId9" Type="http://schemas.openxmlformats.org/officeDocument/2006/relationships/image" Target="../media/image409.png"/><Relationship Id="rId14" Type="http://schemas.openxmlformats.org/officeDocument/2006/relationships/image" Target="../media/image4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png"/><Relationship Id="rId18" Type="http://schemas.openxmlformats.org/officeDocument/2006/relationships/image" Target="../media/image443.png"/><Relationship Id="rId26" Type="http://schemas.openxmlformats.org/officeDocument/2006/relationships/image" Target="../media/image451.png"/><Relationship Id="rId39" Type="http://schemas.openxmlformats.org/officeDocument/2006/relationships/image" Target="../media/image464.png"/><Relationship Id="rId21" Type="http://schemas.openxmlformats.org/officeDocument/2006/relationships/image" Target="../media/image446.png"/><Relationship Id="rId34" Type="http://schemas.openxmlformats.org/officeDocument/2006/relationships/image" Target="../media/image459.png"/><Relationship Id="rId7" Type="http://schemas.openxmlformats.org/officeDocument/2006/relationships/image" Target="../media/image432.png"/><Relationship Id="rId12" Type="http://schemas.openxmlformats.org/officeDocument/2006/relationships/image" Target="../media/image437.png"/><Relationship Id="rId17" Type="http://schemas.openxmlformats.org/officeDocument/2006/relationships/image" Target="../media/image442.png"/><Relationship Id="rId25" Type="http://schemas.openxmlformats.org/officeDocument/2006/relationships/image" Target="../media/image450.png"/><Relationship Id="rId33" Type="http://schemas.openxmlformats.org/officeDocument/2006/relationships/image" Target="../media/image458.png"/><Relationship Id="rId38" Type="http://schemas.openxmlformats.org/officeDocument/2006/relationships/image" Target="../media/image463.png"/><Relationship Id="rId2" Type="http://schemas.openxmlformats.org/officeDocument/2006/relationships/image" Target="../media/image427.jpg"/><Relationship Id="rId16" Type="http://schemas.openxmlformats.org/officeDocument/2006/relationships/image" Target="../media/image441.png"/><Relationship Id="rId20" Type="http://schemas.openxmlformats.org/officeDocument/2006/relationships/image" Target="../media/image445.png"/><Relationship Id="rId29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36.png"/><Relationship Id="rId24" Type="http://schemas.openxmlformats.org/officeDocument/2006/relationships/image" Target="../media/image449.png"/><Relationship Id="rId32" Type="http://schemas.openxmlformats.org/officeDocument/2006/relationships/image" Target="../media/image457.png"/><Relationship Id="rId37" Type="http://schemas.openxmlformats.org/officeDocument/2006/relationships/image" Target="../media/image462.png"/><Relationship Id="rId5" Type="http://schemas.openxmlformats.org/officeDocument/2006/relationships/image" Target="../media/image430.png"/><Relationship Id="rId15" Type="http://schemas.openxmlformats.org/officeDocument/2006/relationships/image" Target="../media/image440.png"/><Relationship Id="rId23" Type="http://schemas.openxmlformats.org/officeDocument/2006/relationships/image" Target="../media/image448.png"/><Relationship Id="rId28" Type="http://schemas.openxmlformats.org/officeDocument/2006/relationships/image" Target="../media/image453.png"/><Relationship Id="rId36" Type="http://schemas.openxmlformats.org/officeDocument/2006/relationships/image" Target="../media/image461.png"/><Relationship Id="rId10" Type="http://schemas.openxmlformats.org/officeDocument/2006/relationships/image" Target="../media/image435.png"/><Relationship Id="rId19" Type="http://schemas.openxmlformats.org/officeDocument/2006/relationships/image" Target="../media/image444.jpg"/><Relationship Id="rId31" Type="http://schemas.openxmlformats.org/officeDocument/2006/relationships/image" Target="../media/image456.png"/><Relationship Id="rId4" Type="http://schemas.openxmlformats.org/officeDocument/2006/relationships/image" Target="../media/image429.png"/><Relationship Id="rId9" Type="http://schemas.openxmlformats.org/officeDocument/2006/relationships/image" Target="../media/image434.jpg"/><Relationship Id="rId14" Type="http://schemas.openxmlformats.org/officeDocument/2006/relationships/image" Target="../media/image439.png"/><Relationship Id="rId22" Type="http://schemas.openxmlformats.org/officeDocument/2006/relationships/image" Target="../media/image447.png"/><Relationship Id="rId27" Type="http://schemas.openxmlformats.org/officeDocument/2006/relationships/image" Target="../media/image452.png"/><Relationship Id="rId30" Type="http://schemas.openxmlformats.org/officeDocument/2006/relationships/image" Target="../media/image455.png"/><Relationship Id="rId35" Type="http://schemas.openxmlformats.org/officeDocument/2006/relationships/image" Target="../media/image460.png"/><Relationship Id="rId8" Type="http://schemas.openxmlformats.org/officeDocument/2006/relationships/image" Target="../media/image433.png"/><Relationship Id="rId3" Type="http://schemas.openxmlformats.org/officeDocument/2006/relationships/image" Target="../media/image4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476.png"/><Relationship Id="rId18" Type="http://schemas.openxmlformats.org/officeDocument/2006/relationships/image" Target="../media/image481.png"/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12" Type="http://schemas.openxmlformats.org/officeDocument/2006/relationships/image" Target="../media/image475.png"/><Relationship Id="rId17" Type="http://schemas.openxmlformats.org/officeDocument/2006/relationships/image" Target="../media/image480.png"/><Relationship Id="rId2" Type="http://schemas.openxmlformats.org/officeDocument/2006/relationships/image" Target="../media/image465.png"/><Relationship Id="rId16" Type="http://schemas.openxmlformats.org/officeDocument/2006/relationships/image" Target="../media/image479.png"/><Relationship Id="rId20" Type="http://schemas.openxmlformats.org/officeDocument/2006/relationships/image" Target="../media/image4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9.png"/><Relationship Id="rId11" Type="http://schemas.openxmlformats.org/officeDocument/2006/relationships/image" Target="../media/image474.png"/><Relationship Id="rId5" Type="http://schemas.openxmlformats.org/officeDocument/2006/relationships/image" Target="../media/image468.png"/><Relationship Id="rId15" Type="http://schemas.openxmlformats.org/officeDocument/2006/relationships/image" Target="../media/image478.png"/><Relationship Id="rId10" Type="http://schemas.openxmlformats.org/officeDocument/2006/relationships/image" Target="../media/image473.png"/><Relationship Id="rId19" Type="http://schemas.openxmlformats.org/officeDocument/2006/relationships/image" Target="../media/image482.png"/><Relationship Id="rId4" Type="http://schemas.openxmlformats.org/officeDocument/2006/relationships/image" Target="../media/image467.png"/><Relationship Id="rId9" Type="http://schemas.openxmlformats.org/officeDocument/2006/relationships/image" Target="../media/image472.png"/><Relationship Id="rId14" Type="http://schemas.openxmlformats.org/officeDocument/2006/relationships/image" Target="../media/image4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48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487.png"/><Relationship Id="rId5" Type="http://schemas.openxmlformats.org/officeDocument/2006/relationships/image" Target="../media/image4.png"/><Relationship Id="rId10" Type="http://schemas.openxmlformats.org/officeDocument/2006/relationships/image" Target="../media/image486.png"/><Relationship Id="rId4" Type="http://schemas.openxmlformats.org/officeDocument/2006/relationships/image" Target="../media/image3.png"/><Relationship Id="rId9" Type="http://schemas.openxmlformats.org/officeDocument/2006/relationships/image" Target="../media/image4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13" Type="http://schemas.openxmlformats.org/officeDocument/2006/relationships/image" Target="../media/image499.png"/><Relationship Id="rId18" Type="http://schemas.openxmlformats.org/officeDocument/2006/relationships/image" Target="../media/image504.png"/><Relationship Id="rId26" Type="http://schemas.openxmlformats.org/officeDocument/2006/relationships/image" Target="../media/image512.png"/><Relationship Id="rId3" Type="http://schemas.openxmlformats.org/officeDocument/2006/relationships/image" Target="../media/image491.png"/><Relationship Id="rId21" Type="http://schemas.openxmlformats.org/officeDocument/2006/relationships/image" Target="../media/image507.png"/><Relationship Id="rId7" Type="http://schemas.openxmlformats.org/officeDocument/2006/relationships/image" Target="../media/image484.png"/><Relationship Id="rId12" Type="http://schemas.openxmlformats.org/officeDocument/2006/relationships/image" Target="../media/image498.png"/><Relationship Id="rId17" Type="http://schemas.openxmlformats.org/officeDocument/2006/relationships/image" Target="../media/image503.png"/><Relationship Id="rId25" Type="http://schemas.openxmlformats.org/officeDocument/2006/relationships/image" Target="../media/image511.png"/><Relationship Id="rId2" Type="http://schemas.openxmlformats.org/officeDocument/2006/relationships/image" Target="../media/image490.png"/><Relationship Id="rId16" Type="http://schemas.openxmlformats.org/officeDocument/2006/relationships/image" Target="../media/image502.png"/><Relationship Id="rId20" Type="http://schemas.openxmlformats.org/officeDocument/2006/relationships/image" Target="../media/image5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4.png"/><Relationship Id="rId11" Type="http://schemas.openxmlformats.org/officeDocument/2006/relationships/image" Target="../media/image497.png"/><Relationship Id="rId24" Type="http://schemas.openxmlformats.org/officeDocument/2006/relationships/image" Target="../media/image510.png"/><Relationship Id="rId5" Type="http://schemas.openxmlformats.org/officeDocument/2006/relationships/image" Target="../media/image493.png"/><Relationship Id="rId15" Type="http://schemas.openxmlformats.org/officeDocument/2006/relationships/image" Target="../media/image501.png"/><Relationship Id="rId23" Type="http://schemas.openxmlformats.org/officeDocument/2006/relationships/image" Target="../media/image509.png"/><Relationship Id="rId28" Type="http://schemas.openxmlformats.org/officeDocument/2006/relationships/image" Target="../media/image514.png"/><Relationship Id="rId10" Type="http://schemas.openxmlformats.org/officeDocument/2006/relationships/image" Target="../media/image496.png"/><Relationship Id="rId19" Type="http://schemas.openxmlformats.org/officeDocument/2006/relationships/image" Target="../media/image505.png"/><Relationship Id="rId4" Type="http://schemas.openxmlformats.org/officeDocument/2006/relationships/image" Target="../media/image492.png"/><Relationship Id="rId9" Type="http://schemas.openxmlformats.org/officeDocument/2006/relationships/image" Target="../media/image495.png"/><Relationship Id="rId14" Type="http://schemas.openxmlformats.org/officeDocument/2006/relationships/image" Target="../media/image500.png"/><Relationship Id="rId22" Type="http://schemas.openxmlformats.org/officeDocument/2006/relationships/image" Target="../media/image508.png"/><Relationship Id="rId27" Type="http://schemas.openxmlformats.org/officeDocument/2006/relationships/image" Target="../media/image5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image" Target="../media/image526.png"/><Relationship Id="rId18" Type="http://schemas.openxmlformats.org/officeDocument/2006/relationships/image" Target="../media/image531.png"/><Relationship Id="rId26" Type="http://schemas.openxmlformats.org/officeDocument/2006/relationships/image" Target="../media/image539.png"/><Relationship Id="rId3" Type="http://schemas.openxmlformats.org/officeDocument/2006/relationships/image" Target="../media/image516.png"/><Relationship Id="rId21" Type="http://schemas.openxmlformats.org/officeDocument/2006/relationships/image" Target="../media/image534.png"/><Relationship Id="rId7" Type="http://schemas.openxmlformats.org/officeDocument/2006/relationships/image" Target="../media/image520.png"/><Relationship Id="rId12" Type="http://schemas.openxmlformats.org/officeDocument/2006/relationships/image" Target="../media/image525.png"/><Relationship Id="rId17" Type="http://schemas.openxmlformats.org/officeDocument/2006/relationships/image" Target="../media/image530.png"/><Relationship Id="rId25" Type="http://schemas.openxmlformats.org/officeDocument/2006/relationships/image" Target="../media/image538.png"/><Relationship Id="rId2" Type="http://schemas.openxmlformats.org/officeDocument/2006/relationships/image" Target="../media/image515.png"/><Relationship Id="rId16" Type="http://schemas.openxmlformats.org/officeDocument/2006/relationships/image" Target="../media/image529.png"/><Relationship Id="rId20" Type="http://schemas.openxmlformats.org/officeDocument/2006/relationships/image" Target="../media/image533.png"/><Relationship Id="rId29" Type="http://schemas.openxmlformats.org/officeDocument/2006/relationships/image" Target="../media/image5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9.png"/><Relationship Id="rId11" Type="http://schemas.openxmlformats.org/officeDocument/2006/relationships/image" Target="../media/image524.png"/><Relationship Id="rId24" Type="http://schemas.openxmlformats.org/officeDocument/2006/relationships/image" Target="../media/image537.png"/><Relationship Id="rId32" Type="http://schemas.openxmlformats.org/officeDocument/2006/relationships/image" Target="../media/image545.png"/><Relationship Id="rId5" Type="http://schemas.openxmlformats.org/officeDocument/2006/relationships/image" Target="../media/image518.png"/><Relationship Id="rId15" Type="http://schemas.openxmlformats.org/officeDocument/2006/relationships/image" Target="../media/image528.png"/><Relationship Id="rId23" Type="http://schemas.openxmlformats.org/officeDocument/2006/relationships/image" Target="../media/image536.png"/><Relationship Id="rId28" Type="http://schemas.openxmlformats.org/officeDocument/2006/relationships/image" Target="../media/image541.png"/><Relationship Id="rId10" Type="http://schemas.openxmlformats.org/officeDocument/2006/relationships/image" Target="../media/image523.png"/><Relationship Id="rId19" Type="http://schemas.openxmlformats.org/officeDocument/2006/relationships/image" Target="../media/image532.png"/><Relationship Id="rId31" Type="http://schemas.openxmlformats.org/officeDocument/2006/relationships/image" Target="../media/image544.png"/><Relationship Id="rId4" Type="http://schemas.openxmlformats.org/officeDocument/2006/relationships/image" Target="../media/image517.png"/><Relationship Id="rId9" Type="http://schemas.openxmlformats.org/officeDocument/2006/relationships/image" Target="../media/image522.png"/><Relationship Id="rId14" Type="http://schemas.openxmlformats.org/officeDocument/2006/relationships/image" Target="../media/image527.png"/><Relationship Id="rId22" Type="http://schemas.openxmlformats.org/officeDocument/2006/relationships/image" Target="../media/image535.png"/><Relationship Id="rId27" Type="http://schemas.openxmlformats.org/officeDocument/2006/relationships/image" Target="../media/image540.png"/><Relationship Id="rId30" Type="http://schemas.openxmlformats.org/officeDocument/2006/relationships/image" Target="../media/image5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13" Type="http://schemas.openxmlformats.org/officeDocument/2006/relationships/image" Target="../media/image557.png"/><Relationship Id="rId18" Type="http://schemas.openxmlformats.org/officeDocument/2006/relationships/image" Target="../media/image562.png"/><Relationship Id="rId3" Type="http://schemas.openxmlformats.org/officeDocument/2006/relationships/image" Target="../media/image547.png"/><Relationship Id="rId21" Type="http://schemas.openxmlformats.org/officeDocument/2006/relationships/image" Target="../media/image565.png"/><Relationship Id="rId7" Type="http://schemas.openxmlformats.org/officeDocument/2006/relationships/image" Target="../media/image551.png"/><Relationship Id="rId12" Type="http://schemas.openxmlformats.org/officeDocument/2006/relationships/image" Target="../media/image556.png"/><Relationship Id="rId17" Type="http://schemas.openxmlformats.org/officeDocument/2006/relationships/image" Target="../media/image561.png"/><Relationship Id="rId2" Type="http://schemas.openxmlformats.org/officeDocument/2006/relationships/image" Target="../media/image546.png"/><Relationship Id="rId16" Type="http://schemas.openxmlformats.org/officeDocument/2006/relationships/image" Target="../media/image560.png"/><Relationship Id="rId20" Type="http://schemas.openxmlformats.org/officeDocument/2006/relationships/image" Target="../media/image5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0.png"/><Relationship Id="rId11" Type="http://schemas.openxmlformats.org/officeDocument/2006/relationships/image" Target="../media/image555.png"/><Relationship Id="rId5" Type="http://schemas.openxmlformats.org/officeDocument/2006/relationships/image" Target="../media/image549.png"/><Relationship Id="rId15" Type="http://schemas.openxmlformats.org/officeDocument/2006/relationships/image" Target="../media/image559.png"/><Relationship Id="rId10" Type="http://schemas.openxmlformats.org/officeDocument/2006/relationships/image" Target="../media/image554.png"/><Relationship Id="rId19" Type="http://schemas.openxmlformats.org/officeDocument/2006/relationships/image" Target="../media/image563.png"/><Relationship Id="rId4" Type="http://schemas.openxmlformats.org/officeDocument/2006/relationships/image" Target="../media/image548.png"/><Relationship Id="rId9" Type="http://schemas.openxmlformats.org/officeDocument/2006/relationships/image" Target="../media/image553.png"/><Relationship Id="rId14" Type="http://schemas.openxmlformats.org/officeDocument/2006/relationships/image" Target="../media/image558.png"/><Relationship Id="rId22" Type="http://schemas.openxmlformats.org/officeDocument/2006/relationships/image" Target="../media/image5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7" Type="http://schemas.openxmlformats.org/officeDocument/2006/relationships/image" Target="../media/image11.png"/><Relationship Id="rId2" Type="http://schemas.openxmlformats.org/officeDocument/2006/relationships/image" Target="../media/image5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8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6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2524" y="509416"/>
            <a:ext cx="45085" cy="153670"/>
          </a:xfrm>
          <a:custGeom>
            <a:avLst/>
            <a:gdLst/>
            <a:ahLst/>
            <a:cxnLst/>
            <a:rect l="l" t="t" r="r" b="b"/>
            <a:pathLst>
              <a:path w="45084" h="153670">
                <a:moveTo>
                  <a:pt x="22377" y="0"/>
                </a:moveTo>
                <a:lnTo>
                  <a:pt x="13703" y="1782"/>
                </a:lnTo>
                <a:lnTo>
                  <a:pt x="6586" y="6678"/>
                </a:lnTo>
                <a:lnTo>
                  <a:pt x="1770" y="14013"/>
                </a:lnTo>
                <a:lnTo>
                  <a:pt x="0" y="23112"/>
                </a:lnTo>
                <a:lnTo>
                  <a:pt x="0" y="130016"/>
                </a:lnTo>
                <a:lnTo>
                  <a:pt x="1770" y="138807"/>
                </a:lnTo>
                <a:lnTo>
                  <a:pt x="6586" y="146176"/>
                </a:lnTo>
                <a:lnTo>
                  <a:pt x="13703" y="151244"/>
                </a:lnTo>
                <a:lnTo>
                  <a:pt x="22377" y="153128"/>
                </a:lnTo>
                <a:lnTo>
                  <a:pt x="31050" y="151244"/>
                </a:lnTo>
                <a:lnTo>
                  <a:pt x="38168" y="146176"/>
                </a:lnTo>
                <a:lnTo>
                  <a:pt x="42984" y="138807"/>
                </a:lnTo>
                <a:lnTo>
                  <a:pt x="44755" y="130016"/>
                </a:lnTo>
                <a:lnTo>
                  <a:pt x="44755" y="23112"/>
                </a:lnTo>
                <a:lnTo>
                  <a:pt x="42984" y="14013"/>
                </a:lnTo>
                <a:lnTo>
                  <a:pt x="38168" y="6678"/>
                </a:lnTo>
                <a:lnTo>
                  <a:pt x="31050" y="1782"/>
                </a:lnTo>
                <a:lnTo>
                  <a:pt x="22377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3" y="476909"/>
            <a:ext cx="45720" cy="284480"/>
          </a:xfrm>
          <a:custGeom>
            <a:avLst/>
            <a:gdLst/>
            <a:ahLst/>
            <a:cxnLst/>
            <a:rect l="l" t="t" r="r" b="b"/>
            <a:pathLst>
              <a:path w="45720" h="284480">
                <a:moveTo>
                  <a:pt x="23100" y="0"/>
                </a:moveTo>
                <a:lnTo>
                  <a:pt x="14009" y="1772"/>
                </a:lnTo>
                <a:lnTo>
                  <a:pt x="6677" y="6591"/>
                </a:lnTo>
                <a:lnTo>
                  <a:pt x="1782" y="13713"/>
                </a:lnTo>
                <a:lnTo>
                  <a:pt x="0" y="22391"/>
                </a:lnTo>
                <a:lnTo>
                  <a:pt x="0" y="260762"/>
                </a:lnTo>
                <a:lnTo>
                  <a:pt x="1782" y="269859"/>
                </a:lnTo>
                <a:lnTo>
                  <a:pt x="6677" y="277195"/>
                </a:lnTo>
                <a:lnTo>
                  <a:pt x="14009" y="282093"/>
                </a:lnTo>
                <a:lnTo>
                  <a:pt x="23100" y="283876"/>
                </a:lnTo>
                <a:lnTo>
                  <a:pt x="31771" y="282093"/>
                </a:lnTo>
                <a:lnTo>
                  <a:pt x="38888" y="277195"/>
                </a:lnTo>
                <a:lnTo>
                  <a:pt x="43705" y="269859"/>
                </a:lnTo>
                <a:lnTo>
                  <a:pt x="45476" y="260762"/>
                </a:lnTo>
                <a:lnTo>
                  <a:pt x="45476" y="22391"/>
                </a:lnTo>
                <a:lnTo>
                  <a:pt x="43705" y="13713"/>
                </a:lnTo>
                <a:lnTo>
                  <a:pt x="38888" y="6591"/>
                </a:lnTo>
                <a:lnTo>
                  <a:pt x="31771" y="1772"/>
                </a:lnTo>
                <a:lnTo>
                  <a:pt x="23100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0499" y="377952"/>
            <a:ext cx="45720" cy="133350"/>
          </a:xfrm>
          <a:custGeom>
            <a:avLst/>
            <a:gdLst/>
            <a:ahLst/>
            <a:cxnLst/>
            <a:rect l="l" t="t" r="r" b="b"/>
            <a:pathLst>
              <a:path w="45720" h="133350">
                <a:moveTo>
                  <a:pt x="35773" y="0"/>
                </a:moveTo>
                <a:lnTo>
                  <a:pt x="9533" y="0"/>
                </a:lnTo>
                <a:lnTo>
                  <a:pt x="6589" y="1890"/>
                </a:lnTo>
                <a:lnTo>
                  <a:pt x="1771" y="8764"/>
                </a:lnTo>
                <a:lnTo>
                  <a:pt x="0" y="17330"/>
                </a:lnTo>
                <a:lnTo>
                  <a:pt x="0" y="109792"/>
                </a:lnTo>
                <a:lnTo>
                  <a:pt x="1771" y="118887"/>
                </a:lnTo>
                <a:lnTo>
                  <a:pt x="6589" y="126223"/>
                </a:lnTo>
                <a:lnTo>
                  <a:pt x="13709" y="131122"/>
                </a:lnTo>
                <a:lnTo>
                  <a:pt x="22385" y="132905"/>
                </a:lnTo>
                <a:lnTo>
                  <a:pt x="31473" y="131122"/>
                </a:lnTo>
                <a:lnTo>
                  <a:pt x="38804" y="126223"/>
                </a:lnTo>
                <a:lnTo>
                  <a:pt x="43700" y="118887"/>
                </a:lnTo>
                <a:lnTo>
                  <a:pt x="45483" y="109792"/>
                </a:lnTo>
                <a:lnTo>
                  <a:pt x="45483" y="17330"/>
                </a:lnTo>
                <a:lnTo>
                  <a:pt x="43700" y="8764"/>
                </a:lnTo>
                <a:lnTo>
                  <a:pt x="38804" y="1890"/>
                </a:lnTo>
                <a:lnTo>
                  <a:pt x="35773" y="0"/>
                </a:lnTo>
                <a:close/>
              </a:path>
            </a:pathLst>
          </a:custGeom>
          <a:solidFill>
            <a:srgbClr val="00C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4131" y="377952"/>
            <a:ext cx="45720" cy="132080"/>
          </a:xfrm>
          <a:custGeom>
            <a:avLst/>
            <a:gdLst/>
            <a:ahLst/>
            <a:cxnLst/>
            <a:rect l="l" t="t" r="r" b="b"/>
            <a:pathLst>
              <a:path w="45720" h="132079">
                <a:moveTo>
                  <a:pt x="38191" y="0"/>
                </a:moveTo>
                <a:lnTo>
                  <a:pt x="7397" y="0"/>
                </a:lnTo>
                <a:lnTo>
                  <a:pt x="6678" y="448"/>
                </a:lnTo>
                <a:lnTo>
                  <a:pt x="1782" y="7322"/>
                </a:lnTo>
                <a:lnTo>
                  <a:pt x="0" y="15887"/>
                </a:lnTo>
                <a:lnTo>
                  <a:pt x="0" y="108341"/>
                </a:lnTo>
                <a:lnTo>
                  <a:pt x="1782" y="117441"/>
                </a:lnTo>
                <a:lnTo>
                  <a:pt x="6678" y="124780"/>
                </a:lnTo>
                <a:lnTo>
                  <a:pt x="14009" y="129680"/>
                </a:lnTo>
                <a:lnTo>
                  <a:pt x="23097" y="131464"/>
                </a:lnTo>
                <a:lnTo>
                  <a:pt x="31772" y="129680"/>
                </a:lnTo>
                <a:lnTo>
                  <a:pt x="38889" y="124780"/>
                </a:lnTo>
                <a:lnTo>
                  <a:pt x="43703" y="117441"/>
                </a:lnTo>
                <a:lnTo>
                  <a:pt x="45474" y="108341"/>
                </a:lnTo>
                <a:lnTo>
                  <a:pt x="45474" y="15887"/>
                </a:lnTo>
                <a:lnTo>
                  <a:pt x="43703" y="7322"/>
                </a:lnTo>
                <a:lnTo>
                  <a:pt x="38889" y="448"/>
                </a:lnTo>
                <a:lnTo>
                  <a:pt x="38191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499" y="655325"/>
            <a:ext cx="45720" cy="137795"/>
          </a:xfrm>
          <a:custGeom>
            <a:avLst/>
            <a:gdLst/>
            <a:ahLst/>
            <a:cxnLst/>
            <a:rect l="l" t="t" r="r" b="b"/>
            <a:pathLst>
              <a:path w="45720" h="137795">
                <a:moveTo>
                  <a:pt x="22385" y="0"/>
                </a:moveTo>
                <a:lnTo>
                  <a:pt x="13709" y="1772"/>
                </a:lnTo>
                <a:lnTo>
                  <a:pt x="6589" y="6591"/>
                </a:lnTo>
                <a:lnTo>
                  <a:pt x="1771" y="13713"/>
                </a:lnTo>
                <a:lnTo>
                  <a:pt x="0" y="22392"/>
                </a:lnTo>
                <a:lnTo>
                  <a:pt x="0" y="114851"/>
                </a:lnTo>
                <a:lnTo>
                  <a:pt x="1771" y="123531"/>
                </a:lnTo>
                <a:lnTo>
                  <a:pt x="6589" y="130653"/>
                </a:lnTo>
                <a:lnTo>
                  <a:pt x="13709" y="135473"/>
                </a:lnTo>
                <a:lnTo>
                  <a:pt x="22385" y="137245"/>
                </a:lnTo>
                <a:lnTo>
                  <a:pt x="31473" y="135473"/>
                </a:lnTo>
                <a:lnTo>
                  <a:pt x="38804" y="130653"/>
                </a:lnTo>
                <a:lnTo>
                  <a:pt x="43700" y="123531"/>
                </a:lnTo>
                <a:lnTo>
                  <a:pt x="45483" y="114851"/>
                </a:lnTo>
                <a:lnTo>
                  <a:pt x="45483" y="22392"/>
                </a:lnTo>
                <a:lnTo>
                  <a:pt x="43700" y="13713"/>
                </a:lnTo>
                <a:lnTo>
                  <a:pt x="38804" y="6591"/>
                </a:lnTo>
                <a:lnTo>
                  <a:pt x="31473" y="1772"/>
                </a:lnTo>
                <a:lnTo>
                  <a:pt x="22385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4131" y="653882"/>
            <a:ext cx="45720" cy="138430"/>
          </a:xfrm>
          <a:custGeom>
            <a:avLst/>
            <a:gdLst/>
            <a:ahLst/>
            <a:cxnLst/>
            <a:rect l="l" t="t" r="r" b="b"/>
            <a:pathLst>
              <a:path w="45720" h="138429">
                <a:moveTo>
                  <a:pt x="23097" y="0"/>
                </a:moveTo>
                <a:lnTo>
                  <a:pt x="14009" y="1772"/>
                </a:lnTo>
                <a:lnTo>
                  <a:pt x="6678" y="6592"/>
                </a:lnTo>
                <a:lnTo>
                  <a:pt x="1782" y="13714"/>
                </a:lnTo>
                <a:lnTo>
                  <a:pt x="0" y="22392"/>
                </a:lnTo>
                <a:lnTo>
                  <a:pt x="0" y="114849"/>
                </a:lnTo>
                <a:lnTo>
                  <a:pt x="1782" y="123642"/>
                </a:lnTo>
                <a:lnTo>
                  <a:pt x="6678" y="131012"/>
                </a:lnTo>
                <a:lnTo>
                  <a:pt x="14009" y="136080"/>
                </a:lnTo>
                <a:lnTo>
                  <a:pt x="23097" y="137965"/>
                </a:lnTo>
                <a:lnTo>
                  <a:pt x="31772" y="136080"/>
                </a:lnTo>
                <a:lnTo>
                  <a:pt x="38889" y="131012"/>
                </a:lnTo>
                <a:lnTo>
                  <a:pt x="43703" y="123642"/>
                </a:lnTo>
                <a:lnTo>
                  <a:pt x="45474" y="114849"/>
                </a:lnTo>
                <a:lnTo>
                  <a:pt x="45474" y="22392"/>
                </a:lnTo>
                <a:lnTo>
                  <a:pt x="43703" y="13714"/>
                </a:lnTo>
                <a:lnTo>
                  <a:pt x="38889" y="6592"/>
                </a:lnTo>
                <a:lnTo>
                  <a:pt x="31772" y="1772"/>
                </a:lnTo>
                <a:lnTo>
                  <a:pt x="23097" y="0"/>
                </a:lnTo>
                <a:close/>
              </a:path>
            </a:pathLst>
          </a:custGeom>
          <a:solidFill>
            <a:srgbClr val="00C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6153" y="40539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3008" y="0"/>
                </a:moveTo>
                <a:lnTo>
                  <a:pt x="14312" y="1625"/>
                </a:lnTo>
                <a:lnTo>
                  <a:pt x="6496" y="6503"/>
                </a:lnTo>
                <a:lnTo>
                  <a:pt x="1624" y="13920"/>
                </a:lnTo>
                <a:lnTo>
                  <a:pt x="0" y="22487"/>
                </a:lnTo>
                <a:lnTo>
                  <a:pt x="1624" y="31188"/>
                </a:lnTo>
                <a:lnTo>
                  <a:pt x="6496" y="39010"/>
                </a:lnTo>
                <a:lnTo>
                  <a:pt x="14312" y="43883"/>
                </a:lnTo>
                <a:lnTo>
                  <a:pt x="23008" y="45507"/>
                </a:lnTo>
                <a:lnTo>
                  <a:pt x="31570" y="43883"/>
                </a:lnTo>
                <a:lnTo>
                  <a:pt x="38983" y="39010"/>
                </a:lnTo>
                <a:lnTo>
                  <a:pt x="43853" y="31188"/>
                </a:lnTo>
                <a:lnTo>
                  <a:pt x="45476" y="22487"/>
                </a:lnTo>
                <a:lnTo>
                  <a:pt x="43853" y="13920"/>
                </a:lnTo>
                <a:lnTo>
                  <a:pt x="38983" y="6503"/>
                </a:lnTo>
                <a:lnTo>
                  <a:pt x="31570" y="1625"/>
                </a:lnTo>
                <a:lnTo>
                  <a:pt x="23008" y="0"/>
                </a:lnTo>
                <a:close/>
              </a:path>
            </a:pathLst>
          </a:custGeom>
          <a:solidFill>
            <a:srgbClr val="00C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0674" y="509416"/>
            <a:ext cx="45720" cy="153670"/>
          </a:xfrm>
          <a:custGeom>
            <a:avLst/>
            <a:gdLst/>
            <a:ahLst/>
            <a:cxnLst/>
            <a:rect l="l" t="t" r="r" b="b"/>
            <a:pathLst>
              <a:path w="45720" h="153670">
                <a:moveTo>
                  <a:pt x="22376" y="0"/>
                </a:moveTo>
                <a:lnTo>
                  <a:pt x="13701" y="1782"/>
                </a:lnTo>
                <a:lnTo>
                  <a:pt x="6584" y="6678"/>
                </a:lnTo>
                <a:lnTo>
                  <a:pt x="1770" y="14013"/>
                </a:lnTo>
                <a:lnTo>
                  <a:pt x="0" y="23112"/>
                </a:lnTo>
                <a:lnTo>
                  <a:pt x="0" y="130016"/>
                </a:lnTo>
                <a:lnTo>
                  <a:pt x="1770" y="138807"/>
                </a:lnTo>
                <a:lnTo>
                  <a:pt x="6584" y="146176"/>
                </a:lnTo>
                <a:lnTo>
                  <a:pt x="13701" y="151244"/>
                </a:lnTo>
                <a:lnTo>
                  <a:pt x="22376" y="153128"/>
                </a:lnTo>
                <a:lnTo>
                  <a:pt x="31464" y="151244"/>
                </a:lnTo>
                <a:lnTo>
                  <a:pt x="38795" y="146176"/>
                </a:lnTo>
                <a:lnTo>
                  <a:pt x="43691" y="138807"/>
                </a:lnTo>
                <a:lnTo>
                  <a:pt x="45474" y="130016"/>
                </a:lnTo>
                <a:lnTo>
                  <a:pt x="45474" y="23112"/>
                </a:lnTo>
                <a:lnTo>
                  <a:pt x="43691" y="14013"/>
                </a:lnTo>
                <a:lnTo>
                  <a:pt x="38795" y="6678"/>
                </a:lnTo>
                <a:lnTo>
                  <a:pt x="31464" y="1782"/>
                </a:lnTo>
                <a:lnTo>
                  <a:pt x="22376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6320" y="408280"/>
            <a:ext cx="45720" cy="284480"/>
          </a:xfrm>
          <a:custGeom>
            <a:avLst/>
            <a:gdLst/>
            <a:ahLst/>
            <a:cxnLst/>
            <a:rect l="l" t="t" r="r" b="b"/>
            <a:pathLst>
              <a:path w="45720" h="284480">
                <a:moveTo>
                  <a:pt x="23097" y="0"/>
                </a:moveTo>
                <a:lnTo>
                  <a:pt x="14005" y="1783"/>
                </a:lnTo>
                <a:lnTo>
                  <a:pt x="6675" y="6683"/>
                </a:lnTo>
                <a:lnTo>
                  <a:pt x="1781" y="14021"/>
                </a:lnTo>
                <a:lnTo>
                  <a:pt x="0" y="23122"/>
                </a:lnTo>
                <a:lnTo>
                  <a:pt x="0" y="261494"/>
                </a:lnTo>
                <a:lnTo>
                  <a:pt x="1781" y="270173"/>
                </a:lnTo>
                <a:lnTo>
                  <a:pt x="6675" y="277294"/>
                </a:lnTo>
                <a:lnTo>
                  <a:pt x="14005" y="282114"/>
                </a:lnTo>
                <a:lnTo>
                  <a:pt x="23097" y="283886"/>
                </a:lnTo>
                <a:lnTo>
                  <a:pt x="31772" y="282114"/>
                </a:lnTo>
                <a:lnTo>
                  <a:pt x="38889" y="277294"/>
                </a:lnTo>
                <a:lnTo>
                  <a:pt x="43703" y="270173"/>
                </a:lnTo>
                <a:lnTo>
                  <a:pt x="45474" y="261494"/>
                </a:lnTo>
                <a:lnTo>
                  <a:pt x="45474" y="23122"/>
                </a:lnTo>
                <a:lnTo>
                  <a:pt x="43703" y="14021"/>
                </a:lnTo>
                <a:lnTo>
                  <a:pt x="38889" y="6683"/>
                </a:lnTo>
                <a:lnTo>
                  <a:pt x="31772" y="1783"/>
                </a:lnTo>
                <a:lnTo>
                  <a:pt x="23097" y="0"/>
                </a:lnTo>
                <a:close/>
              </a:path>
            </a:pathLst>
          </a:custGeom>
          <a:solidFill>
            <a:srgbClr val="00C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320" y="71816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3007" y="0"/>
                </a:moveTo>
                <a:lnTo>
                  <a:pt x="14311" y="1625"/>
                </a:lnTo>
                <a:lnTo>
                  <a:pt x="6493" y="6500"/>
                </a:lnTo>
                <a:lnTo>
                  <a:pt x="1623" y="14322"/>
                </a:lnTo>
                <a:lnTo>
                  <a:pt x="0" y="23024"/>
                </a:lnTo>
                <a:lnTo>
                  <a:pt x="1623" y="31590"/>
                </a:lnTo>
                <a:lnTo>
                  <a:pt x="6493" y="39006"/>
                </a:lnTo>
                <a:lnTo>
                  <a:pt x="14311" y="43882"/>
                </a:lnTo>
                <a:lnTo>
                  <a:pt x="23007" y="45507"/>
                </a:lnTo>
                <a:lnTo>
                  <a:pt x="31568" y="43882"/>
                </a:lnTo>
                <a:lnTo>
                  <a:pt x="38980" y="39006"/>
                </a:lnTo>
                <a:lnTo>
                  <a:pt x="43850" y="31590"/>
                </a:lnTo>
                <a:lnTo>
                  <a:pt x="45474" y="23024"/>
                </a:lnTo>
                <a:lnTo>
                  <a:pt x="43850" y="14322"/>
                </a:lnTo>
                <a:lnTo>
                  <a:pt x="38980" y="6500"/>
                </a:lnTo>
                <a:lnTo>
                  <a:pt x="31568" y="1625"/>
                </a:lnTo>
                <a:lnTo>
                  <a:pt x="23007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8029" y="544805"/>
            <a:ext cx="218000" cy="21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516" y="544805"/>
            <a:ext cx="216508" cy="210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1095" y="541921"/>
            <a:ext cx="222319" cy="217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8048" y="544805"/>
            <a:ext cx="213372" cy="213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8029" y="406116"/>
            <a:ext cx="65405" cy="86995"/>
          </a:xfrm>
          <a:custGeom>
            <a:avLst/>
            <a:gdLst/>
            <a:ahLst/>
            <a:cxnLst/>
            <a:rect l="l" t="t" r="r" b="b"/>
            <a:pathLst>
              <a:path w="65405" h="86995">
                <a:moveTo>
                  <a:pt x="62087" y="0"/>
                </a:moveTo>
                <a:lnTo>
                  <a:pt x="3617" y="0"/>
                </a:lnTo>
                <a:lnTo>
                  <a:pt x="0" y="3615"/>
                </a:lnTo>
                <a:lnTo>
                  <a:pt x="0" y="83790"/>
                </a:lnTo>
                <a:lnTo>
                  <a:pt x="3617" y="86685"/>
                </a:lnTo>
                <a:lnTo>
                  <a:pt x="62087" y="86685"/>
                </a:lnTo>
                <a:lnTo>
                  <a:pt x="64973" y="83790"/>
                </a:lnTo>
                <a:lnTo>
                  <a:pt x="64973" y="79455"/>
                </a:lnTo>
                <a:lnTo>
                  <a:pt x="7224" y="79455"/>
                </a:lnTo>
                <a:lnTo>
                  <a:pt x="7224" y="7942"/>
                </a:lnTo>
                <a:lnTo>
                  <a:pt x="64973" y="7942"/>
                </a:lnTo>
                <a:lnTo>
                  <a:pt x="64973" y="3615"/>
                </a:lnTo>
                <a:lnTo>
                  <a:pt x="62087" y="0"/>
                </a:lnTo>
                <a:close/>
              </a:path>
              <a:path w="65405" h="86995">
                <a:moveTo>
                  <a:pt x="64973" y="7942"/>
                </a:moveTo>
                <a:lnTo>
                  <a:pt x="57749" y="7942"/>
                </a:lnTo>
                <a:lnTo>
                  <a:pt x="57749" y="79455"/>
                </a:lnTo>
                <a:lnTo>
                  <a:pt x="64973" y="79455"/>
                </a:lnTo>
                <a:lnTo>
                  <a:pt x="64973" y="7942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3825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9812" y="0"/>
                </a:moveTo>
                <a:lnTo>
                  <a:pt x="2886" y="0"/>
                </a:lnTo>
                <a:lnTo>
                  <a:pt x="0" y="3614"/>
                </a:lnTo>
                <a:lnTo>
                  <a:pt x="0" y="60676"/>
                </a:lnTo>
                <a:lnTo>
                  <a:pt x="2886" y="63571"/>
                </a:lnTo>
                <a:lnTo>
                  <a:pt x="49812" y="63571"/>
                </a:lnTo>
                <a:lnTo>
                  <a:pt x="49812" y="56341"/>
                </a:lnTo>
                <a:lnTo>
                  <a:pt x="7224" y="56341"/>
                </a:lnTo>
                <a:lnTo>
                  <a:pt x="7224" y="7951"/>
                </a:lnTo>
                <a:lnTo>
                  <a:pt x="49812" y="7951"/>
                </a:lnTo>
                <a:lnTo>
                  <a:pt x="49812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66368" y="429230"/>
            <a:ext cx="27940" cy="64135"/>
          </a:xfrm>
          <a:custGeom>
            <a:avLst/>
            <a:gdLst/>
            <a:ahLst/>
            <a:cxnLst/>
            <a:rect l="l" t="t" r="r" b="b"/>
            <a:pathLst>
              <a:path w="27940" h="64134">
                <a:moveTo>
                  <a:pt x="27418" y="0"/>
                </a:moveTo>
                <a:lnTo>
                  <a:pt x="3559" y="0"/>
                </a:lnTo>
                <a:lnTo>
                  <a:pt x="0" y="3614"/>
                </a:lnTo>
                <a:lnTo>
                  <a:pt x="0" y="60676"/>
                </a:lnTo>
                <a:lnTo>
                  <a:pt x="3559" y="63571"/>
                </a:lnTo>
                <a:lnTo>
                  <a:pt x="27418" y="63571"/>
                </a:lnTo>
                <a:lnTo>
                  <a:pt x="27418" y="56341"/>
                </a:lnTo>
                <a:lnTo>
                  <a:pt x="7214" y="56341"/>
                </a:lnTo>
                <a:lnTo>
                  <a:pt x="7214" y="7951"/>
                </a:lnTo>
                <a:lnTo>
                  <a:pt x="27418" y="7951"/>
                </a:lnTo>
                <a:lnTo>
                  <a:pt x="2741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010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926" y="0"/>
                </a:moveTo>
                <a:lnTo>
                  <a:pt x="2895" y="0"/>
                </a:lnTo>
                <a:lnTo>
                  <a:pt x="0" y="3614"/>
                </a:lnTo>
                <a:lnTo>
                  <a:pt x="0" y="63571"/>
                </a:lnTo>
                <a:lnTo>
                  <a:pt x="7224" y="63571"/>
                </a:lnTo>
                <a:lnTo>
                  <a:pt x="7224" y="7951"/>
                </a:lnTo>
                <a:lnTo>
                  <a:pt x="49812" y="7951"/>
                </a:lnTo>
                <a:lnTo>
                  <a:pt x="49812" y="3614"/>
                </a:lnTo>
                <a:lnTo>
                  <a:pt x="46926" y="0"/>
                </a:lnTo>
                <a:close/>
              </a:path>
              <a:path w="50165" h="64134">
                <a:moveTo>
                  <a:pt x="49812" y="7951"/>
                </a:moveTo>
                <a:lnTo>
                  <a:pt x="42597" y="7951"/>
                </a:lnTo>
                <a:lnTo>
                  <a:pt x="42597" y="63571"/>
                </a:lnTo>
                <a:lnTo>
                  <a:pt x="49812" y="63571"/>
                </a:lnTo>
                <a:lnTo>
                  <a:pt x="49812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79786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927" y="0"/>
                </a:moveTo>
                <a:lnTo>
                  <a:pt x="2886" y="0"/>
                </a:lnTo>
                <a:lnTo>
                  <a:pt x="0" y="3614"/>
                </a:lnTo>
                <a:lnTo>
                  <a:pt x="0" y="63571"/>
                </a:lnTo>
                <a:lnTo>
                  <a:pt x="7225" y="63571"/>
                </a:lnTo>
                <a:lnTo>
                  <a:pt x="7225" y="7951"/>
                </a:lnTo>
                <a:lnTo>
                  <a:pt x="49813" y="7951"/>
                </a:lnTo>
                <a:lnTo>
                  <a:pt x="49813" y="3614"/>
                </a:lnTo>
                <a:lnTo>
                  <a:pt x="46927" y="0"/>
                </a:lnTo>
                <a:close/>
              </a:path>
              <a:path w="50165" h="64134">
                <a:moveTo>
                  <a:pt x="49813" y="7951"/>
                </a:moveTo>
                <a:lnTo>
                  <a:pt x="42588" y="7951"/>
                </a:lnTo>
                <a:lnTo>
                  <a:pt x="42588" y="63571"/>
                </a:lnTo>
                <a:lnTo>
                  <a:pt x="49813" y="63571"/>
                </a:lnTo>
                <a:lnTo>
                  <a:pt x="49813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4891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945" y="0"/>
                </a:moveTo>
                <a:lnTo>
                  <a:pt x="3656" y="0"/>
                </a:lnTo>
                <a:lnTo>
                  <a:pt x="0" y="3614"/>
                </a:lnTo>
                <a:lnTo>
                  <a:pt x="0" y="63571"/>
                </a:lnTo>
                <a:lnTo>
                  <a:pt x="7984" y="63571"/>
                </a:lnTo>
                <a:lnTo>
                  <a:pt x="7984" y="7951"/>
                </a:lnTo>
                <a:lnTo>
                  <a:pt x="49832" y="7951"/>
                </a:lnTo>
                <a:lnTo>
                  <a:pt x="49832" y="3614"/>
                </a:lnTo>
                <a:lnTo>
                  <a:pt x="46945" y="0"/>
                </a:lnTo>
                <a:close/>
              </a:path>
              <a:path w="50165" h="64134">
                <a:moveTo>
                  <a:pt x="49832" y="7951"/>
                </a:moveTo>
                <a:lnTo>
                  <a:pt x="42617" y="7951"/>
                </a:lnTo>
                <a:lnTo>
                  <a:pt x="42617" y="63571"/>
                </a:lnTo>
                <a:lnTo>
                  <a:pt x="49832" y="63571"/>
                </a:lnTo>
                <a:lnTo>
                  <a:pt x="49832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8985" y="429230"/>
            <a:ext cx="7620" cy="64135"/>
          </a:xfrm>
          <a:custGeom>
            <a:avLst/>
            <a:gdLst/>
            <a:ahLst/>
            <a:cxnLst/>
            <a:rect l="l" t="t" r="r" b="b"/>
            <a:pathLst>
              <a:path w="7619" h="64134">
                <a:moveTo>
                  <a:pt x="7214" y="63571"/>
                </a:moveTo>
                <a:lnTo>
                  <a:pt x="0" y="63571"/>
                </a:lnTo>
                <a:lnTo>
                  <a:pt x="0" y="0"/>
                </a:lnTo>
                <a:lnTo>
                  <a:pt x="7214" y="0"/>
                </a:lnTo>
                <a:lnTo>
                  <a:pt x="7214" y="6357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62826" y="406838"/>
            <a:ext cx="0" cy="86360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0"/>
                </a:moveTo>
                <a:lnTo>
                  <a:pt x="0" y="85963"/>
                </a:lnTo>
              </a:path>
            </a:pathLst>
          </a:custGeom>
          <a:ln w="7946">
            <a:solidFill>
              <a:srgbClr val="3C8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98883" y="406838"/>
            <a:ext cx="0" cy="86360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0"/>
                </a:moveTo>
                <a:lnTo>
                  <a:pt x="0" y="85963"/>
                </a:lnTo>
              </a:path>
            </a:pathLst>
          </a:custGeom>
          <a:ln w="7984">
            <a:solidFill>
              <a:srgbClr val="3C8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66368" y="406838"/>
            <a:ext cx="7620" cy="61594"/>
          </a:xfrm>
          <a:custGeom>
            <a:avLst/>
            <a:gdLst/>
            <a:ahLst/>
            <a:cxnLst/>
            <a:rect l="l" t="t" r="r" b="b"/>
            <a:pathLst>
              <a:path w="7619" h="61595">
                <a:moveTo>
                  <a:pt x="7214" y="61398"/>
                </a:moveTo>
                <a:lnTo>
                  <a:pt x="0" y="61398"/>
                </a:lnTo>
                <a:lnTo>
                  <a:pt x="0" y="0"/>
                </a:lnTo>
                <a:lnTo>
                  <a:pt x="7214" y="0"/>
                </a:lnTo>
                <a:lnTo>
                  <a:pt x="7214" y="61398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4461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205" y="0"/>
                </a:moveTo>
                <a:lnTo>
                  <a:pt x="2885" y="0"/>
                </a:lnTo>
                <a:lnTo>
                  <a:pt x="0" y="3614"/>
                </a:lnTo>
                <a:lnTo>
                  <a:pt x="0" y="60676"/>
                </a:lnTo>
                <a:lnTo>
                  <a:pt x="2885" y="63571"/>
                </a:lnTo>
                <a:lnTo>
                  <a:pt x="48369" y="63571"/>
                </a:lnTo>
                <a:lnTo>
                  <a:pt x="48369" y="56341"/>
                </a:lnTo>
                <a:lnTo>
                  <a:pt x="7224" y="56341"/>
                </a:lnTo>
                <a:lnTo>
                  <a:pt x="7224" y="37564"/>
                </a:lnTo>
                <a:lnTo>
                  <a:pt x="46205" y="37564"/>
                </a:lnTo>
                <a:lnTo>
                  <a:pt x="49812" y="34669"/>
                </a:lnTo>
                <a:lnTo>
                  <a:pt x="49812" y="30342"/>
                </a:lnTo>
                <a:lnTo>
                  <a:pt x="7224" y="30342"/>
                </a:lnTo>
                <a:lnTo>
                  <a:pt x="7224" y="7951"/>
                </a:lnTo>
                <a:lnTo>
                  <a:pt x="49812" y="7951"/>
                </a:lnTo>
                <a:lnTo>
                  <a:pt x="49812" y="3614"/>
                </a:lnTo>
                <a:lnTo>
                  <a:pt x="46205" y="0"/>
                </a:lnTo>
                <a:close/>
              </a:path>
              <a:path w="50165" h="64134">
                <a:moveTo>
                  <a:pt x="49812" y="7951"/>
                </a:moveTo>
                <a:lnTo>
                  <a:pt x="41866" y="7951"/>
                </a:lnTo>
                <a:lnTo>
                  <a:pt x="41866" y="30342"/>
                </a:lnTo>
                <a:lnTo>
                  <a:pt x="49812" y="30342"/>
                </a:lnTo>
                <a:lnTo>
                  <a:pt x="49812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4374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926" y="0"/>
                </a:moveTo>
                <a:lnTo>
                  <a:pt x="1442" y="0"/>
                </a:lnTo>
                <a:lnTo>
                  <a:pt x="1442" y="7951"/>
                </a:lnTo>
                <a:lnTo>
                  <a:pt x="42587" y="7951"/>
                </a:lnTo>
                <a:lnTo>
                  <a:pt x="42587" y="26728"/>
                </a:lnTo>
                <a:lnTo>
                  <a:pt x="3617" y="26728"/>
                </a:lnTo>
                <a:lnTo>
                  <a:pt x="0" y="29621"/>
                </a:lnTo>
                <a:lnTo>
                  <a:pt x="0" y="60676"/>
                </a:lnTo>
                <a:lnTo>
                  <a:pt x="3617" y="63571"/>
                </a:lnTo>
                <a:lnTo>
                  <a:pt x="46926" y="63571"/>
                </a:lnTo>
                <a:lnTo>
                  <a:pt x="49812" y="60676"/>
                </a:lnTo>
                <a:lnTo>
                  <a:pt x="49812" y="56341"/>
                </a:lnTo>
                <a:lnTo>
                  <a:pt x="7224" y="56341"/>
                </a:lnTo>
                <a:lnTo>
                  <a:pt x="7224" y="33948"/>
                </a:lnTo>
                <a:lnTo>
                  <a:pt x="49812" y="33948"/>
                </a:lnTo>
                <a:lnTo>
                  <a:pt x="49812" y="3614"/>
                </a:lnTo>
                <a:lnTo>
                  <a:pt x="46926" y="0"/>
                </a:lnTo>
                <a:close/>
              </a:path>
              <a:path w="50165" h="64134">
                <a:moveTo>
                  <a:pt x="49812" y="33948"/>
                </a:moveTo>
                <a:lnTo>
                  <a:pt x="42587" y="33948"/>
                </a:lnTo>
                <a:lnTo>
                  <a:pt x="42587" y="56341"/>
                </a:lnTo>
                <a:lnTo>
                  <a:pt x="49812" y="56341"/>
                </a:lnTo>
                <a:lnTo>
                  <a:pt x="49812" y="33948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29956" y="429230"/>
            <a:ext cx="50165" cy="78105"/>
          </a:xfrm>
          <a:custGeom>
            <a:avLst/>
            <a:gdLst/>
            <a:ahLst/>
            <a:cxnLst/>
            <a:rect l="l" t="t" r="r" b="b"/>
            <a:pathLst>
              <a:path w="50165" h="78104">
                <a:moveTo>
                  <a:pt x="46945" y="0"/>
                </a:moveTo>
                <a:lnTo>
                  <a:pt x="2885" y="0"/>
                </a:lnTo>
                <a:lnTo>
                  <a:pt x="0" y="3614"/>
                </a:lnTo>
                <a:lnTo>
                  <a:pt x="0" y="49119"/>
                </a:lnTo>
                <a:lnTo>
                  <a:pt x="2885" y="52014"/>
                </a:lnTo>
                <a:lnTo>
                  <a:pt x="42520" y="52014"/>
                </a:lnTo>
                <a:lnTo>
                  <a:pt x="42520" y="70791"/>
                </a:lnTo>
                <a:lnTo>
                  <a:pt x="1442" y="70791"/>
                </a:lnTo>
                <a:lnTo>
                  <a:pt x="1442" y="78012"/>
                </a:lnTo>
                <a:lnTo>
                  <a:pt x="46945" y="78012"/>
                </a:lnTo>
                <a:lnTo>
                  <a:pt x="49832" y="75128"/>
                </a:lnTo>
                <a:lnTo>
                  <a:pt x="49832" y="44784"/>
                </a:lnTo>
                <a:lnTo>
                  <a:pt x="7214" y="44784"/>
                </a:lnTo>
                <a:lnTo>
                  <a:pt x="7214" y="7951"/>
                </a:lnTo>
                <a:lnTo>
                  <a:pt x="49832" y="7951"/>
                </a:lnTo>
                <a:lnTo>
                  <a:pt x="49832" y="3614"/>
                </a:lnTo>
                <a:lnTo>
                  <a:pt x="46945" y="0"/>
                </a:lnTo>
                <a:close/>
              </a:path>
              <a:path w="50165" h="78104">
                <a:moveTo>
                  <a:pt x="49832" y="7951"/>
                </a:moveTo>
                <a:lnTo>
                  <a:pt x="42520" y="7951"/>
                </a:lnTo>
                <a:lnTo>
                  <a:pt x="42520" y="44784"/>
                </a:lnTo>
                <a:lnTo>
                  <a:pt x="49832" y="44784"/>
                </a:lnTo>
                <a:lnTo>
                  <a:pt x="49832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44722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8388" y="0"/>
                </a:moveTo>
                <a:lnTo>
                  <a:pt x="3655" y="0"/>
                </a:lnTo>
                <a:lnTo>
                  <a:pt x="0" y="3614"/>
                </a:lnTo>
                <a:lnTo>
                  <a:pt x="0" y="33948"/>
                </a:lnTo>
                <a:lnTo>
                  <a:pt x="42616" y="33948"/>
                </a:lnTo>
                <a:lnTo>
                  <a:pt x="42616" y="56341"/>
                </a:lnTo>
                <a:lnTo>
                  <a:pt x="0" y="56341"/>
                </a:lnTo>
                <a:lnTo>
                  <a:pt x="0" y="63571"/>
                </a:lnTo>
                <a:lnTo>
                  <a:pt x="46945" y="63571"/>
                </a:lnTo>
                <a:lnTo>
                  <a:pt x="49830" y="60676"/>
                </a:lnTo>
                <a:lnTo>
                  <a:pt x="49830" y="29621"/>
                </a:lnTo>
                <a:lnTo>
                  <a:pt x="46945" y="26728"/>
                </a:lnTo>
                <a:lnTo>
                  <a:pt x="7984" y="26728"/>
                </a:lnTo>
                <a:lnTo>
                  <a:pt x="7984" y="7951"/>
                </a:lnTo>
                <a:lnTo>
                  <a:pt x="48388" y="7951"/>
                </a:lnTo>
                <a:lnTo>
                  <a:pt x="4838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6773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4" h="64134">
                <a:moveTo>
                  <a:pt x="48388" y="0"/>
                </a:moveTo>
                <a:lnTo>
                  <a:pt x="2885" y="0"/>
                </a:lnTo>
                <a:lnTo>
                  <a:pt x="0" y="3614"/>
                </a:lnTo>
                <a:lnTo>
                  <a:pt x="0" y="33948"/>
                </a:lnTo>
                <a:lnTo>
                  <a:pt x="42616" y="33948"/>
                </a:lnTo>
                <a:lnTo>
                  <a:pt x="42616" y="56341"/>
                </a:lnTo>
                <a:lnTo>
                  <a:pt x="0" y="56341"/>
                </a:lnTo>
                <a:lnTo>
                  <a:pt x="0" y="63571"/>
                </a:lnTo>
                <a:lnTo>
                  <a:pt x="46945" y="63571"/>
                </a:lnTo>
                <a:lnTo>
                  <a:pt x="49830" y="60676"/>
                </a:lnTo>
                <a:lnTo>
                  <a:pt x="49830" y="29621"/>
                </a:lnTo>
                <a:lnTo>
                  <a:pt x="46945" y="26728"/>
                </a:lnTo>
                <a:lnTo>
                  <a:pt x="7214" y="26728"/>
                </a:lnTo>
                <a:lnTo>
                  <a:pt x="7214" y="7951"/>
                </a:lnTo>
                <a:lnTo>
                  <a:pt x="48388" y="7951"/>
                </a:lnTo>
                <a:lnTo>
                  <a:pt x="4838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56941" y="429230"/>
            <a:ext cx="37465" cy="7620"/>
          </a:xfrm>
          <a:custGeom>
            <a:avLst/>
            <a:gdLst/>
            <a:ahLst/>
            <a:cxnLst/>
            <a:rect l="l" t="t" r="r" b="b"/>
            <a:pathLst>
              <a:path w="37465" h="7620">
                <a:moveTo>
                  <a:pt x="0" y="7219"/>
                </a:moveTo>
                <a:lnTo>
                  <a:pt x="36845" y="7219"/>
                </a:lnTo>
                <a:lnTo>
                  <a:pt x="36845" y="0"/>
                </a:lnTo>
                <a:lnTo>
                  <a:pt x="0" y="0"/>
                </a:lnTo>
                <a:lnTo>
                  <a:pt x="0" y="7219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35304" y="1200988"/>
            <a:ext cx="61245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</a:rPr>
              <a:t>直播间里的潮流新时尚</a:t>
            </a:r>
            <a:endParaRPr sz="4800"/>
          </a:p>
        </p:txBody>
      </p:sp>
      <p:sp>
        <p:nvSpPr>
          <p:cNvPr id="34" name="object 34"/>
          <p:cNvSpPr/>
          <p:nvPr/>
        </p:nvSpPr>
        <p:spPr>
          <a:xfrm>
            <a:off x="648004" y="2368245"/>
            <a:ext cx="1067181" cy="4620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1775" y="2368245"/>
            <a:ext cx="4008501" cy="462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10367" y="5879287"/>
            <a:ext cx="1143000" cy="263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797667" y="6125667"/>
            <a:ext cx="692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032AB"/>
                </a:solidFill>
                <a:latin typeface="Segoe UI"/>
                <a:cs typeface="Segoe UI"/>
              </a:rPr>
              <a:t>2020.6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8004" y="2794965"/>
            <a:ext cx="820013" cy="2639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01191" y="2794965"/>
            <a:ext cx="3555238" cy="2639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8426" y="1911095"/>
            <a:ext cx="5487289" cy="350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287" y="2790444"/>
            <a:ext cx="2923540" cy="2717800"/>
          </a:xfrm>
          <a:custGeom>
            <a:avLst/>
            <a:gdLst/>
            <a:ahLst/>
            <a:cxnLst/>
            <a:rect l="l" t="t" r="r" b="b"/>
            <a:pathLst>
              <a:path w="2923540" h="2717800">
                <a:moveTo>
                  <a:pt x="0" y="2717291"/>
                </a:moveTo>
                <a:lnTo>
                  <a:pt x="2923032" y="2717291"/>
                </a:lnTo>
                <a:lnTo>
                  <a:pt x="2923032" y="0"/>
                </a:lnTo>
                <a:lnTo>
                  <a:pt x="0" y="0"/>
                </a:lnTo>
                <a:lnTo>
                  <a:pt x="0" y="2717291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0287" y="2790444"/>
            <a:ext cx="94615" cy="1111250"/>
          </a:xfrm>
          <a:custGeom>
            <a:avLst/>
            <a:gdLst/>
            <a:ahLst/>
            <a:cxnLst/>
            <a:rect l="l" t="t" r="r" b="b"/>
            <a:pathLst>
              <a:path w="94615" h="1111250">
                <a:moveTo>
                  <a:pt x="0" y="1110996"/>
                </a:moveTo>
                <a:lnTo>
                  <a:pt x="94487" y="1110996"/>
                </a:lnTo>
                <a:lnTo>
                  <a:pt x="94487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3167" y="2790444"/>
            <a:ext cx="93345" cy="1111250"/>
          </a:xfrm>
          <a:custGeom>
            <a:avLst/>
            <a:gdLst/>
            <a:ahLst/>
            <a:cxnLst/>
            <a:rect l="l" t="t" r="r" b="b"/>
            <a:pathLst>
              <a:path w="93344" h="1111250">
                <a:moveTo>
                  <a:pt x="0" y="1110996"/>
                </a:moveTo>
                <a:lnTo>
                  <a:pt x="92963" y="1110996"/>
                </a:lnTo>
                <a:lnTo>
                  <a:pt x="92963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4524" y="2790444"/>
            <a:ext cx="93345" cy="1111250"/>
          </a:xfrm>
          <a:custGeom>
            <a:avLst/>
            <a:gdLst/>
            <a:ahLst/>
            <a:cxnLst/>
            <a:rect l="l" t="t" r="r" b="b"/>
            <a:pathLst>
              <a:path w="93344" h="1111250">
                <a:moveTo>
                  <a:pt x="0" y="1110996"/>
                </a:moveTo>
                <a:lnTo>
                  <a:pt x="92963" y="1110996"/>
                </a:lnTo>
                <a:lnTo>
                  <a:pt x="92963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5880" y="2790444"/>
            <a:ext cx="94615" cy="1111250"/>
          </a:xfrm>
          <a:custGeom>
            <a:avLst/>
            <a:gdLst/>
            <a:ahLst/>
            <a:cxnLst/>
            <a:rect l="l" t="t" r="r" b="b"/>
            <a:pathLst>
              <a:path w="94615" h="1111250">
                <a:moveTo>
                  <a:pt x="0" y="1110996"/>
                </a:moveTo>
                <a:lnTo>
                  <a:pt x="94487" y="1110996"/>
                </a:lnTo>
                <a:lnTo>
                  <a:pt x="94487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0116" y="2790444"/>
            <a:ext cx="93345" cy="1111250"/>
          </a:xfrm>
          <a:custGeom>
            <a:avLst/>
            <a:gdLst/>
            <a:ahLst/>
            <a:cxnLst/>
            <a:rect l="l" t="t" r="r" b="b"/>
            <a:pathLst>
              <a:path w="93344" h="1111250">
                <a:moveTo>
                  <a:pt x="0" y="1110996"/>
                </a:moveTo>
                <a:lnTo>
                  <a:pt x="92963" y="1110996"/>
                </a:lnTo>
                <a:lnTo>
                  <a:pt x="92963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2827" y="2790444"/>
            <a:ext cx="94615" cy="1111250"/>
          </a:xfrm>
          <a:custGeom>
            <a:avLst/>
            <a:gdLst/>
            <a:ahLst/>
            <a:cxnLst/>
            <a:rect l="l" t="t" r="r" b="b"/>
            <a:pathLst>
              <a:path w="94614" h="1111250">
                <a:moveTo>
                  <a:pt x="0" y="1110996"/>
                </a:moveTo>
                <a:lnTo>
                  <a:pt x="94487" y="1110996"/>
                </a:lnTo>
                <a:lnTo>
                  <a:pt x="94487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35707" y="2790444"/>
            <a:ext cx="93345" cy="1111250"/>
          </a:xfrm>
          <a:custGeom>
            <a:avLst/>
            <a:gdLst/>
            <a:ahLst/>
            <a:cxnLst/>
            <a:rect l="l" t="t" r="r" b="b"/>
            <a:pathLst>
              <a:path w="93344" h="1111250">
                <a:moveTo>
                  <a:pt x="0" y="1110996"/>
                </a:moveTo>
                <a:lnTo>
                  <a:pt x="92963" y="1110996"/>
                </a:lnTo>
                <a:lnTo>
                  <a:pt x="92963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17064" y="2790444"/>
            <a:ext cx="94615" cy="1111250"/>
          </a:xfrm>
          <a:custGeom>
            <a:avLst/>
            <a:gdLst/>
            <a:ahLst/>
            <a:cxnLst/>
            <a:rect l="l" t="t" r="r" b="b"/>
            <a:pathLst>
              <a:path w="94614" h="1111250">
                <a:moveTo>
                  <a:pt x="0" y="1110996"/>
                </a:moveTo>
                <a:lnTo>
                  <a:pt x="94487" y="1110996"/>
                </a:lnTo>
                <a:lnTo>
                  <a:pt x="94487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8420" y="2790444"/>
            <a:ext cx="94615" cy="1111250"/>
          </a:xfrm>
          <a:custGeom>
            <a:avLst/>
            <a:gdLst/>
            <a:ahLst/>
            <a:cxnLst/>
            <a:rect l="l" t="t" r="r" b="b"/>
            <a:pathLst>
              <a:path w="94614" h="1111250">
                <a:moveTo>
                  <a:pt x="0" y="1110996"/>
                </a:moveTo>
                <a:lnTo>
                  <a:pt x="94487" y="1110996"/>
                </a:lnTo>
                <a:lnTo>
                  <a:pt x="94487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1300" y="2790444"/>
            <a:ext cx="93345" cy="1111250"/>
          </a:xfrm>
          <a:custGeom>
            <a:avLst/>
            <a:gdLst/>
            <a:ahLst/>
            <a:cxnLst/>
            <a:rect l="l" t="t" r="r" b="b"/>
            <a:pathLst>
              <a:path w="93344" h="1111250">
                <a:moveTo>
                  <a:pt x="0" y="1110996"/>
                </a:moveTo>
                <a:lnTo>
                  <a:pt x="92963" y="1110996"/>
                </a:lnTo>
                <a:lnTo>
                  <a:pt x="92963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2655" y="2790444"/>
            <a:ext cx="94615" cy="1111250"/>
          </a:xfrm>
          <a:custGeom>
            <a:avLst/>
            <a:gdLst/>
            <a:ahLst/>
            <a:cxnLst/>
            <a:rect l="l" t="t" r="r" b="b"/>
            <a:pathLst>
              <a:path w="94614" h="1111250">
                <a:moveTo>
                  <a:pt x="0" y="1110996"/>
                </a:moveTo>
                <a:lnTo>
                  <a:pt x="94487" y="1110996"/>
                </a:lnTo>
                <a:lnTo>
                  <a:pt x="94487" y="0"/>
                </a:lnTo>
                <a:lnTo>
                  <a:pt x="0" y="0"/>
                </a:lnTo>
                <a:lnTo>
                  <a:pt x="0" y="1110996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7471" y="772160"/>
            <a:ext cx="926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7761"/>
                </a:solidFill>
                <a:latin typeface="微软雅黑"/>
                <a:cs typeface="微软雅黑"/>
              </a:rPr>
              <a:t>明星、达人、品牌全面渗透，多层次时尚生态助力行业崛起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34736" y="1958086"/>
            <a:ext cx="17233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761"/>
                </a:solidFill>
                <a:latin typeface="微软雅黑"/>
                <a:cs typeface="微软雅黑"/>
              </a:rPr>
              <a:t>5</a:t>
            </a:r>
            <a:r>
              <a:rPr sz="1600" b="1" spc="-5" dirty="0">
                <a:solidFill>
                  <a:srgbClr val="007761"/>
                </a:solidFill>
                <a:latin typeface="微软雅黑"/>
                <a:cs typeface="微软雅黑"/>
              </a:rPr>
              <a:t>万</a:t>
            </a:r>
            <a:r>
              <a:rPr sz="1600" b="1" spc="-10" dirty="0">
                <a:solidFill>
                  <a:srgbClr val="007761"/>
                </a:solidFill>
                <a:latin typeface="微软雅黑"/>
                <a:cs typeface="微软雅黑"/>
              </a:rPr>
              <a:t>+</a:t>
            </a:r>
            <a:r>
              <a:rPr sz="1600" b="1" spc="-5" dirty="0">
                <a:solidFill>
                  <a:srgbClr val="007761"/>
                </a:solidFill>
                <a:latin typeface="微软雅黑"/>
                <a:cs typeface="微软雅黑"/>
              </a:rPr>
              <a:t>时尚</a:t>
            </a:r>
            <a:r>
              <a:rPr sz="1600" b="1" spc="-5" dirty="0">
                <a:solidFill>
                  <a:srgbClr val="FF841D"/>
                </a:solidFill>
                <a:latin typeface="微软雅黑"/>
                <a:cs typeface="微软雅黑"/>
              </a:rPr>
              <a:t>达人</a:t>
            </a:r>
            <a:r>
              <a:rPr sz="1600" b="1" spc="-5" dirty="0">
                <a:solidFill>
                  <a:srgbClr val="007761"/>
                </a:solidFill>
                <a:latin typeface="微软雅黑"/>
                <a:cs typeface="微软雅黑"/>
              </a:rPr>
              <a:t>助阵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95955" y="2788920"/>
            <a:ext cx="255270" cy="1111885"/>
          </a:xfrm>
          <a:prstGeom prst="rect">
            <a:avLst/>
          </a:prstGeom>
          <a:solidFill>
            <a:srgbClr val="007761"/>
          </a:solidFill>
        </p:spPr>
        <p:txBody>
          <a:bodyPr vert="horz" wrap="square" lIns="0" tIns="3048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sz="3600" b="1" spc="0" dirty="0">
                <a:solidFill>
                  <a:srgbClr val="FFFFFF"/>
                </a:solidFill>
                <a:latin typeface="Segoe UI"/>
                <a:cs typeface="Segoe UI"/>
              </a:rPr>
              <a:t>+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71472" y="2788920"/>
            <a:ext cx="741045" cy="1111885"/>
          </a:xfrm>
          <a:prstGeom prst="rect">
            <a:avLst/>
          </a:prstGeom>
          <a:solidFill>
            <a:srgbClr val="FFFFFF">
              <a:alpha val="7839"/>
            </a:srgbClr>
          </a:solidFill>
        </p:spPr>
        <p:txBody>
          <a:bodyPr vert="horz" wrap="square" lIns="0" tIns="3048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tabLst>
                <a:tab pos="476884" algn="l"/>
              </a:tabLst>
            </a:pPr>
            <a:r>
              <a:rPr sz="3600" b="1" dirty="0">
                <a:solidFill>
                  <a:srgbClr val="FFFFFF"/>
                </a:solidFill>
                <a:latin typeface="Segoe UI"/>
                <a:cs typeface="Segoe UI"/>
              </a:rPr>
              <a:t>0	</a:t>
            </a:r>
            <a:r>
              <a:rPr sz="3600" b="1" spc="0" dirty="0">
                <a:solidFill>
                  <a:srgbClr val="FFFFFF"/>
                </a:solidFill>
                <a:latin typeface="Segoe UI"/>
                <a:cs typeface="Segoe UI"/>
              </a:rPr>
              <a:t>0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08760" y="2788920"/>
            <a:ext cx="575310" cy="1111885"/>
          </a:xfrm>
          <a:prstGeom prst="rect">
            <a:avLst/>
          </a:prstGeom>
          <a:solidFill>
            <a:srgbClr val="FFFFFF">
              <a:alpha val="7839"/>
            </a:srgbClr>
          </a:solidFill>
        </p:spPr>
        <p:txBody>
          <a:bodyPr vert="horz" wrap="square" lIns="0" tIns="30480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2400"/>
              </a:spcBef>
            </a:pPr>
            <a:r>
              <a:rPr sz="3600" b="1" spc="-1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r>
              <a:rPr sz="3600" b="1" spc="0" dirty="0">
                <a:solidFill>
                  <a:srgbClr val="FFFFFF"/>
                </a:solidFill>
                <a:latin typeface="Segoe UI"/>
                <a:cs typeface="Segoe UI"/>
              </a:rPr>
              <a:t>7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41322" y="3609797"/>
            <a:ext cx="762000" cy="175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14418" y="4403597"/>
            <a:ext cx="8172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385" algn="l"/>
              </a:tabLst>
            </a:pPr>
            <a:r>
              <a:rPr sz="3600" b="1" dirty="0">
                <a:solidFill>
                  <a:srgbClr val="FFFFFF"/>
                </a:solidFill>
                <a:latin typeface="Segoe UI"/>
                <a:cs typeface="Segoe UI"/>
              </a:rPr>
              <a:t>3	</a:t>
            </a:r>
            <a:r>
              <a:rPr sz="3600" b="1" spc="0" dirty="0">
                <a:solidFill>
                  <a:srgbClr val="FFFFFF"/>
                </a:solidFill>
                <a:latin typeface="Segoe UI"/>
                <a:cs typeface="Segoe UI"/>
              </a:rPr>
              <a:t>0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8494" y="4380132"/>
            <a:ext cx="264160" cy="60833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4"/>
              </a:spcBef>
            </a:pPr>
            <a:r>
              <a:rPr sz="3600" b="1" spc="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55828" y="4380132"/>
            <a:ext cx="264160" cy="60833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4"/>
              </a:spcBef>
            </a:pPr>
            <a:r>
              <a:rPr sz="3600" b="1" spc="0" dirty="0">
                <a:solidFill>
                  <a:srgbClr val="FFFFFF"/>
                </a:solidFill>
                <a:latin typeface="Segoe UI"/>
                <a:cs typeface="Segoe UI"/>
              </a:rPr>
              <a:t>0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83163" y="4380132"/>
            <a:ext cx="324485" cy="60833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4"/>
              </a:spcBef>
            </a:pPr>
            <a:r>
              <a:rPr sz="3600" b="1" spc="0" dirty="0">
                <a:solidFill>
                  <a:srgbClr val="FFFFFF"/>
                </a:solidFill>
                <a:latin typeface="Segoe UI"/>
                <a:cs typeface="Segoe UI"/>
              </a:rPr>
              <a:t>+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06877" y="4455921"/>
            <a:ext cx="915009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6522" y="4997450"/>
            <a:ext cx="1067155" cy="175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51176" y="4997450"/>
            <a:ext cx="228600" cy="175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03576" y="4997450"/>
            <a:ext cx="304800" cy="175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863965" y="1958086"/>
            <a:ext cx="1724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761"/>
                </a:solidFill>
                <a:latin typeface="微软雅黑"/>
                <a:cs typeface="微软雅黑"/>
              </a:rPr>
              <a:t>6</a:t>
            </a:r>
            <a:r>
              <a:rPr sz="1600" b="1" spc="-5" dirty="0">
                <a:solidFill>
                  <a:srgbClr val="007761"/>
                </a:solidFill>
                <a:latin typeface="微软雅黑"/>
                <a:cs typeface="微软雅黑"/>
              </a:rPr>
              <a:t>万</a:t>
            </a:r>
            <a:r>
              <a:rPr sz="1600" b="1" spc="-10" dirty="0">
                <a:solidFill>
                  <a:srgbClr val="007761"/>
                </a:solidFill>
                <a:latin typeface="微软雅黑"/>
                <a:cs typeface="微软雅黑"/>
              </a:rPr>
              <a:t>+</a:t>
            </a:r>
            <a:r>
              <a:rPr sz="1600" b="1" spc="-5" dirty="0">
                <a:solidFill>
                  <a:srgbClr val="007761"/>
                </a:solidFill>
                <a:latin typeface="微软雅黑"/>
                <a:cs typeface="微软雅黑"/>
              </a:rPr>
              <a:t>时尚</a:t>
            </a:r>
            <a:r>
              <a:rPr sz="1600" b="1" spc="-5" dirty="0">
                <a:solidFill>
                  <a:srgbClr val="FF841D"/>
                </a:solidFill>
                <a:latin typeface="微软雅黑"/>
                <a:cs typeface="微软雅黑"/>
              </a:rPr>
              <a:t>品牌</a:t>
            </a:r>
            <a:r>
              <a:rPr sz="1600" b="1" spc="-5" dirty="0">
                <a:solidFill>
                  <a:srgbClr val="007761"/>
                </a:solidFill>
                <a:latin typeface="微软雅黑"/>
                <a:cs typeface="微软雅黑"/>
              </a:rPr>
              <a:t>入驻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98777" y="1958086"/>
            <a:ext cx="1647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761"/>
                </a:solidFill>
                <a:latin typeface="微软雅黑"/>
                <a:cs typeface="微软雅黑"/>
              </a:rPr>
              <a:t>时尚</a:t>
            </a:r>
            <a:r>
              <a:rPr sz="1600" b="1" spc="-5" dirty="0">
                <a:solidFill>
                  <a:srgbClr val="FF841D"/>
                </a:solidFill>
                <a:latin typeface="微软雅黑"/>
                <a:cs typeface="微软雅黑"/>
              </a:rPr>
              <a:t>明星</a:t>
            </a:r>
            <a:r>
              <a:rPr sz="1600" b="1" spc="-5" dirty="0">
                <a:solidFill>
                  <a:srgbClr val="007761"/>
                </a:solidFill>
                <a:latin typeface="微软雅黑"/>
                <a:cs typeface="微软雅黑"/>
              </a:rPr>
              <a:t>超强阵容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8807" y="6414008"/>
            <a:ext cx="24657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</a:t>
            </a:r>
            <a:r>
              <a:rPr sz="800" dirty="0">
                <a:latin typeface="微软雅黑"/>
                <a:cs typeface="微软雅黑"/>
              </a:rPr>
              <a:t>年</a:t>
            </a:r>
            <a:r>
              <a:rPr sz="800" spc="-5" dirty="0">
                <a:latin typeface="微软雅黑"/>
                <a:cs typeface="微软雅黑"/>
              </a:rPr>
              <a:t>5</a:t>
            </a:r>
            <a:r>
              <a:rPr sz="800" dirty="0">
                <a:latin typeface="微软雅黑"/>
                <a:cs typeface="微软雅黑"/>
              </a:rPr>
              <a:t>月，抖音直播用户</a:t>
            </a:r>
            <a:r>
              <a:rPr sz="800" spc="-15" dirty="0">
                <a:latin typeface="微软雅黑"/>
                <a:cs typeface="微软雅黑"/>
              </a:rPr>
              <a:t>调</a:t>
            </a:r>
            <a:r>
              <a:rPr sz="800" dirty="0">
                <a:latin typeface="微软雅黑"/>
                <a:cs typeface="微软雅黑"/>
              </a:rPr>
              <a:t>研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1050" y="4136390"/>
            <a:ext cx="2923540" cy="25400"/>
          </a:xfrm>
          <a:custGeom>
            <a:avLst/>
            <a:gdLst/>
            <a:ahLst/>
            <a:cxnLst/>
            <a:rect l="l" t="t" r="r" b="b"/>
            <a:pathLst>
              <a:path w="2923540" h="25400">
                <a:moveTo>
                  <a:pt x="0" y="25400"/>
                </a:moveTo>
                <a:lnTo>
                  <a:pt x="2923032" y="25400"/>
                </a:lnTo>
                <a:lnTo>
                  <a:pt x="2923032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2896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251460"/>
                </a:moveTo>
                <a:lnTo>
                  <a:pt x="251459" y="251460"/>
                </a:lnTo>
                <a:lnTo>
                  <a:pt x="25145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35176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89932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251460"/>
                </a:moveTo>
                <a:lnTo>
                  <a:pt x="251460" y="251460"/>
                </a:lnTo>
                <a:lnTo>
                  <a:pt x="25146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52796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532876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251460"/>
                </a:moveTo>
                <a:lnTo>
                  <a:pt x="251459" y="251460"/>
                </a:lnTo>
                <a:lnTo>
                  <a:pt x="25145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595741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0287" y="3901440"/>
            <a:ext cx="187960" cy="226060"/>
          </a:xfrm>
          <a:custGeom>
            <a:avLst/>
            <a:gdLst/>
            <a:ahLst/>
            <a:cxnLst/>
            <a:rect l="l" t="t" r="r" b="b"/>
            <a:pathLst>
              <a:path w="187959" h="226060">
                <a:moveTo>
                  <a:pt x="0" y="225551"/>
                </a:moveTo>
                <a:lnTo>
                  <a:pt x="187452" y="225551"/>
                </a:lnTo>
                <a:lnTo>
                  <a:pt x="187452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4524" y="3901440"/>
            <a:ext cx="187960" cy="226060"/>
          </a:xfrm>
          <a:custGeom>
            <a:avLst/>
            <a:gdLst/>
            <a:ahLst/>
            <a:cxnLst/>
            <a:rect l="l" t="t" r="r" b="b"/>
            <a:pathLst>
              <a:path w="187959" h="226060">
                <a:moveTo>
                  <a:pt x="0" y="225551"/>
                </a:moveTo>
                <a:lnTo>
                  <a:pt x="187452" y="225551"/>
                </a:lnTo>
                <a:lnTo>
                  <a:pt x="187452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08760" y="3901440"/>
            <a:ext cx="187960" cy="226060"/>
          </a:xfrm>
          <a:custGeom>
            <a:avLst/>
            <a:gdLst/>
            <a:ahLst/>
            <a:cxnLst/>
            <a:rect l="l" t="t" r="r" b="b"/>
            <a:pathLst>
              <a:path w="187960" h="226060">
                <a:moveTo>
                  <a:pt x="0" y="225551"/>
                </a:moveTo>
                <a:lnTo>
                  <a:pt x="187452" y="225551"/>
                </a:lnTo>
                <a:lnTo>
                  <a:pt x="187452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71472" y="3901440"/>
            <a:ext cx="187960" cy="226060"/>
          </a:xfrm>
          <a:custGeom>
            <a:avLst/>
            <a:gdLst/>
            <a:ahLst/>
            <a:cxnLst/>
            <a:rect l="l" t="t" r="r" b="b"/>
            <a:pathLst>
              <a:path w="187960" h="226060">
                <a:moveTo>
                  <a:pt x="0" y="225551"/>
                </a:moveTo>
                <a:lnTo>
                  <a:pt x="187451" y="225551"/>
                </a:lnTo>
                <a:lnTo>
                  <a:pt x="187451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35707" y="3901440"/>
            <a:ext cx="187960" cy="226060"/>
          </a:xfrm>
          <a:custGeom>
            <a:avLst/>
            <a:gdLst/>
            <a:ahLst/>
            <a:cxnLst/>
            <a:rect l="l" t="t" r="r" b="b"/>
            <a:pathLst>
              <a:path w="187960" h="226060">
                <a:moveTo>
                  <a:pt x="0" y="225551"/>
                </a:moveTo>
                <a:lnTo>
                  <a:pt x="187451" y="225551"/>
                </a:lnTo>
                <a:lnTo>
                  <a:pt x="187451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98420" y="3901440"/>
            <a:ext cx="187960" cy="226060"/>
          </a:xfrm>
          <a:custGeom>
            <a:avLst/>
            <a:gdLst/>
            <a:ahLst/>
            <a:cxnLst/>
            <a:rect l="l" t="t" r="r" b="b"/>
            <a:pathLst>
              <a:path w="187960" h="226060">
                <a:moveTo>
                  <a:pt x="0" y="225551"/>
                </a:moveTo>
                <a:lnTo>
                  <a:pt x="187451" y="225551"/>
                </a:lnTo>
                <a:lnTo>
                  <a:pt x="187451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62655" y="3901440"/>
            <a:ext cx="187960" cy="226060"/>
          </a:xfrm>
          <a:custGeom>
            <a:avLst/>
            <a:gdLst/>
            <a:ahLst/>
            <a:cxnLst/>
            <a:rect l="l" t="t" r="r" b="b"/>
            <a:pathLst>
              <a:path w="187960" h="226060">
                <a:moveTo>
                  <a:pt x="0" y="225551"/>
                </a:moveTo>
                <a:lnTo>
                  <a:pt x="187451" y="225551"/>
                </a:lnTo>
                <a:lnTo>
                  <a:pt x="187451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26891" y="3901440"/>
            <a:ext cx="187960" cy="226060"/>
          </a:xfrm>
          <a:custGeom>
            <a:avLst/>
            <a:gdLst/>
            <a:ahLst/>
            <a:cxnLst/>
            <a:rect l="l" t="t" r="r" b="b"/>
            <a:pathLst>
              <a:path w="187960" h="226060">
                <a:moveTo>
                  <a:pt x="0" y="225551"/>
                </a:moveTo>
                <a:lnTo>
                  <a:pt x="187451" y="225551"/>
                </a:lnTo>
                <a:lnTo>
                  <a:pt x="187451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15867" y="2788920"/>
            <a:ext cx="187960" cy="1111250"/>
          </a:xfrm>
          <a:custGeom>
            <a:avLst/>
            <a:gdLst/>
            <a:ahLst/>
            <a:cxnLst/>
            <a:rect l="l" t="t" r="r" b="b"/>
            <a:pathLst>
              <a:path w="187960" h="1111250">
                <a:moveTo>
                  <a:pt x="0" y="1110995"/>
                </a:moveTo>
                <a:lnTo>
                  <a:pt x="187451" y="1110995"/>
                </a:lnTo>
                <a:lnTo>
                  <a:pt x="187451" y="0"/>
                </a:lnTo>
                <a:lnTo>
                  <a:pt x="0" y="0"/>
                </a:lnTo>
                <a:lnTo>
                  <a:pt x="0" y="1110995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47060" y="2788920"/>
            <a:ext cx="187960" cy="1111250"/>
          </a:xfrm>
          <a:custGeom>
            <a:avLst/>
            <a:gdLst/>
            <a:ahLst/>
            <a:cxnLst/>
            <a:rect l="l" t="t" r="r" b="b"/>
            <a:pathLst>
              <a:path w="187960" h="1111250">
                <a:moveTo>
                  <a:pt x="0" y="1110995"/>
                </a:moveTo>
                <a:lnTo>
                  <a:pt x="187451" y="1110995"/>
                </a:lnTo>
                <a:lnTo>
                  <a:pt x="187451" y="0"/>
                </a:lnTo>
                <a:lnTo>
                  <a:pt x="0" y="0"/>
                </a:lnTo>
                <a:lnTo>
                  <a:pt x="0" y="1110995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26463" y="4152900"/>
            <a:ext cx="93345" cy="567055"/>
          </a:xfrm>
          <a:custGeom>
            <a:avLst/>
            <a:gdLst/>
            <a:ahLst/>
            <a:cxnLst/>
            <a:rect l="l" t="t" r="r" b="b"/>
            <a:pathLst>
              <a:path w="93344" h="567054">
                <a:moveTo>
                  <a:pt x="0" y="566927"/>
                </a:moveTo>
                <a:lnTo>
                  <a:pt x="92963" y="566927"/>
                </a:lnTo>
                <a:lnTo>
                  <a:pt x="92963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07819" y="4152900"/>
            <a:ext cx="94615" cy="567055"/>
          </a:xfrm>
          <a:custGeom>
            <a:avLst/>
            <a:gdLst/>
            <a:ahLst/>
            <a:cxnLst/>
            <a:rect l="l" t="t" r="r" b="b"/>
            <a:pathLst>
              <a:path w="94614" h="567054">
                <a:moveTo>
                  <a:pt x="0" y="566927"/>
                </a:moveTo>
                <a:lnTo>
                  <a:pt x="94487" y="566927"/>
                </a:lnTo>
                <a:lnTo>
                  <a:pt x="9448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89176" y="4152900"/>
            <a:ext cx="94615" cy="567055"/>
          </a:xfrm>
          <a:custGeom>
            <a:avLst/>
            <a:gdLst/>
            <a:ahLst/>
            <a:cxnLst/>
            <a:rect l="l" t="t" r="r" b="b"/>
            <a:pathLst>
              <a:path w="94614" h="567054">
                <a:moveTo>
                  <a:pt x="0" y="566927"/>
                </a:moveTo>
                <a:lnTo>
                  <a:pt x="94487" y="566927"/>
                </a:lnTo>
                <a:lnTo>
                  <a:pt x="9448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72055" y="4152900"/>
            <a:ext cx="93345" cy="567055"/>
          </a:xfrm>
          <a:custGeom>
            <a:avLst/>
            <a:gdLst/>
            <a:ahLst/>
            <a:cxnLst/>
            <a:rect l="l" t="t" r="r" b="b"/>
            <a:pathLst>
              <a:path w="93344" h="567054">
                <a:moveTo>
                  <a:pt x="0" y="566927"/>
                </a:moveTo>
                <a:lnTo>
                  <a:pt x="92963" y="566927"/>
                </a:lnTo>
                <a:lnTo>
                  <a:pt x="92963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53411" y="4152900"/>
            <a:ext cx="94615" cy="567055"/>
          </a:xfrm>
          <a:custGeom>
            <a:avLst/>
            <a:gdLst/>
            <a:ahLst/>
            <a:cxnLst/>
            <a:rect l="l" t="t" r="r" b="b"/>
            <a:pathLst>
              <a:path w="94614" h="567054">
                <a:moveTo>
                  <a:pt x="0" y="566927"/>
                </a:moveTo>
                <a:lnTo>
                  <a:pt x="94487" y="566927"/>
                </a:lnTo>
                <a:lnTo>
                  <a:pt x="9448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34767" y="4152900"/>
            <a:ext cx="94615" cy="567055"/>
          </a:xfrm>
          <a:custGeom>
            <a:avLst/>
            <a:gdLst/>
            <a:ahLst/>
            <a:cxnLst/>
            <a:rect l="l" t="t" r="r" b="b"/>
            <a:pathLst>
              <a:path w="94614" h="567054">
                <a:moveTo>
                  <a:pt x="0" y="566927"/>
                </a:moveTo>
                <a:lnTo>
                  <a:pt x="94487" y="566927"/>
                </a:lnTo>
                <a:lnTo>
                  <a:pt x="9448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17648" y="4152900"/>
            <a:ext cx="93345" cy="567055"/>
          </a:xfrm>
          <a:custGeom>
            <a:avLst/>
            <a:gdLst/>
            <a:ahLst/>
            <a:cxnLst/>
            <a:rect l="l" t="t" r="r" b="b"/>
            <a:pathLst>
              <a:path w="93344" h="567054">
                <a:moveTo>
                  <a:pt x="0" y="566927"/>
                </a:moveTo>
                <a:lnTo>
                  <a:pt x="92963" y="566927"/>
                </a:lnTo>
                <a:lnTo>
                  <a:pt x="92963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99004" y="4152900"/>
            <a:ext cx="93345" cy="567055"/>
          </a:xfrm>
          <a:custGeom>
            <a:avLst/>
            <a:gdLst/>
            <a:ahLst/>
            <a:cxnLst/>
            <a:rect l="l" t="t" r="r" b="b"/>
            <a:pathLst>
              <a:path w="93344" h="567054">
                <a:moveTo>
                  <a:pt x="0" y="566927"/>
                </a:moveTo>
                <a:lnTo>
                  <a:pt x="92963" y="566927"/>
                </a:lnTo>
                <a:lnTo>
                  <a:pt x="92963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80360" y="4152900"/>
            <a:ext cx="94615" cy="567055"/>
          </a:xfrm>
          <a:custGeom>
            <a:avLst/>
            <a:gdLst/>
            <a:ahLst/>
            <a:cxnLst/>
            <a:rect l="l" t="t" r="r" b="b"/>
            <a:pathLst>
              <a:path w="94614" h="567054">
                <a:moveTo>
                  <a:pt x="0" y="566927"/>
                </a:moveTo>
                <a:lnTo>
                  <a:pt x="94487" y="566927"/>
                </a:lnTo>
                <a:lnTo>
                  <a:pt x="9448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63239" y="4152900"/>
            <a:ext cx="93345" cy="567055"/>
          </a:xfrm>
          <a:custGeom>
            <a:avLst/>
            <a:gdLst/>
            <a:ahLst/>
            <a:cxnLst/>
            <a:rect l="l" t="t" r="r" b="b"/>
            <a:pathLst>
              <a:path w="93344" h="567054">
                <a:moveTo>
                  <a:pt x="0" y="566927"/>
                </a:moveTo>
                <a:lnTo>
                  <a:pt x="92963" y="566927"/>
                </a:lnTo>
                <a:lnTo>
                  <a:pt x="92963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44595" y="4152900"/>
            <a:ext cx="93345" cy="567055"/>
          </a:xfrm>
          <a:custGeom>
            <a:avLst/>
            <a:gdLst/>
            <a:ahLst/>
            <a:cxnLst/>
            <a:rect l="l" t="t" r="r" b="b"/>
            <a:pathLst>
              <a:path w="93345" h="567054">
                <a:moveTo>
                  <a:pt x="0" y="566927"/>
                </a:moveTo>
                <a:lnTo>
                  <a:pt x="92964" y="566927"/>
                </a:lnTo>
                <a:lnTo>
                  <a:pt x="92964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25952" y="4152900"/>
            <a:ext cx="94615" cy="567055"/>
          </a:xfrm>
          <a:custGeom>
            <a:avLst/>
            <a:gdLst/>
            <a:ahLst/>
            <a:cxnLst/>
            <a:rect l="l" t="t" r="r" b="b"/>
            <a:pathLst>
              <a:path w="94614" h="567054">
                <a:moveTo>
                  <a:pt x="0" y="566927"/>
                </a:moveTo>
                <a:lnTo>
                  <a:pt x="94487" y="566927"/>
                </a:lnTo>
                <a:lnTo>
                  <a:pt x="9448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08832" y="4152900"/>
            <a:ext cx="93345" cy="567055"/>
          </a:xfrm>
          <a:custGeom>
            <a:avLst/>
            <a:gdLst/>
            <a:ahLst/>
            <a:cxnLst/>
            <a:rect l="l" t="t" r="r" b="b"/>
            <a:pathLst>
              <a:path w="93345" h="567054">
                <a:moveTo>
                  <a:pt x="0" y="566927"/>
                </a:moveTo>
                <a:lnTo>
                  <a:pt x="92963" y="566927"/>
                </a:lnTo>
                <a:lnTo>
                  <a:pt x="92963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0287" y="4719828"/>
            <a:ext cx="187960" cy="771525"/>
          </a:xfrm>
          <a:custGeom>
            <a:avLst/>
            <a:gdLst/>
            <a:ahLst/>
            <a:cxnLst/>
            <a:rect l="l" t="t" r="r" b="b"/>
            <a:pathLst>
              <a:path w="187959" h="771525">
                <a:moveTo>
                  <a:pt x="0" y="771144"/>
                </a:moveTo>
                <a:lnTo>
                  <a:pt x="187452" y="771144"/>
                </a:lnTo>
                <a:lnTo>
                  <a:pt x="187452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44524" y="4719828"/>
            <a:ext cx="187960" cy="771525"/>
          </a:xfrm>
          <a:custGeom>
            <a:avLst/>
            <a:gdLst/>
            <a:ahLst/>
            <a:cxnLst/>
            <a:rect l="l" t="t" r="r" b="b"/>
            <a:pathLst>
              <a:path w="187959" h="771525">
                <a:moveTo>
                  <a:pt x="0" y="771144"/>
                </a:moveTo>
                <a:lnTo>
                  <a:pt x="187452" y="771144"/>
                </a:lnTo>
                <a:lnTo>
                  <a:pt x="187452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08760" y="4719828"/>
            <a:ext cx="187960" cy="771525"/>
          </a:xfrm>
          <a:custGeom>
            <a:avLst/>
            <a:gdLst/>
            <a:ahLst/>
            <a:cxnLst/>
            <a:rect l="l" t="t" r="r" b="b"/>
            <a:pathLst>
              <a:path w="187960" h="771525">
                <a:moveTo>
                  <a:pt x="0" y="771144"/>
                </a:moveTo>
                <a:lnTo>
                  <a:pt x="187452" y="771144"/>
                </a:lnTo>
                <a:lnTo>
                  <a:pt x="187452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71472" y="4719828"/>
            <a:ext cx="187960" cy="771525"/>
          </a:xfrm>
          <a:custGeom>
            <a:avLst/>
            <a:gdLst/>
            <a:ahLst/>
            <a:cxnLst/>
            <a:rect l="l" t="t" r="r" b="b"/>
            <a:pathLst>
              <a:path w="187960" h="771525">
                <a:moveTo>
                  <a:pt x="0" y="771144"/>
                </a:moveTo>
                <a:lnTo>
                  <a:pt x="187451" y="771144"/>
                </a:lnTo>
                <a:lnTo>
                  <a:pt x="187451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35707" y="4719828"/>
            <a:ext cx="187960" cy="771525"/>
          </a:xfrm>
          <a:custGeom>
            <a:avLst/>
            <a:gdLst/>
            <a:ahLst/>
            <a:cxnLst/>
            <a:rect l="l" t="t" r="r" b="b"/>
            <a:pathLst>
              <a:path w="187960" h="771525">
                <a:moveTo>
                  <a:pt x="0" y="771144"/>
                </a:moveTo>
                <a:lnTo>
                  <a:pt x="187451" y="771144"/>
                </a:lnTo>
                <a:lnTo>
                  <a:pt x="187451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98420" y="4719828"/>
            <a:ext cx="187960" cy="771525"/>
          </a:xfrm>
          <a:custGeom>
            <a:avLst/>
            <a:gdLst/>
            <a:ahLst/>
            <a:cxnLst/>
            <a:rect l="l" t="t" r="r" b="b"/>
            <a:pathLst>
              <a:path w="187960" h="771525">
                <a:moveTo>
                  <a:pt x="0" y="771144"/>
                </a:moveTo>
                <a:lnTo>
                  <a:pt x="187451" y="771144"/>
                </a:lnTo>
                <a:lnTo>
                  <a:pt x="187451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62655" y="4719828"/>
            <a:ext cx="187960" cy="771525"/>
          </a:xfrm>
          <a:custGeom>
            <a:avLst/>
            <a:gdLst/>
            <a:ahLst/>
            <a:cxnLst/>
            <a:rect l="l" t="t" r="r" b="b"/>
            <a:pathLst>
              <a:path w="187960" h="771525">
                <a:moveTo>
                  <a:pt x="0" y="771144"/>
                </a:moveTo>
                <a:lnTo>
                  <a:pt x="187451" y="771144"/>
                </a:lnTo>
                <a:lnTo>
                  <a:pt x="187451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26891" y="4719828"/>
            <a:ext cx="187960" cy="771525"/>
          </a:xfrm>
          <a:custGeom>
            <a:avLst/>
            <a:gdLst/>
            <a:ahLst/>
            <a:cxnLst/>
            <a:rect l="l" t="t" r="r" b="b"/>
            <a:pathLst>
              <a:path w="187960" h="771525">
                <a:moveTo>
                  <a:pt x="0" y="771144"/>
                </a:moveTo>
                <a:lnTo>
                  <a:pt x="187451" y="771144"/>
                </a:lnTo>
                <a:lnTo>
                  <a:pt x="187451" y="0"/>
                </a:lnTo>
                <a:lnTo>
                  <a:pt x="0" y="0"/>
                </a:lnTo>
                <a:lnTo>
                  <a:pt x="0" y="771144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644" y="4165091"/>
            <a:ext cx="187960" cy="553720"/>
          </a:xfrm>
          <a:custGeom>
            <a:avLst/>
            <a:gdLst/>
            <a:ahLst/>
            <a:cxnLst/>
            <a:rect l="l" t="t" r="r" b="b"/>
            <a:pathLst>
              <a:path w="187959" h="553720">
                <a:moveTo>
                  <a:pt x="0" y="553211"/>
                </a:moveTo>
                <a:lnTo>
                  <a:pt x="187452" y="553211"/>
                </a:lnTo>
                <a:lnTo>
                  <a:pt x="187452" y="0"/>
                </a:lnTo>
                <a:lnTo>
                  <a:pt x="0" y="0"/>
                </a:lnTo>
                <a:lnTo>
                  <a:pt x="0" y="553211"/>
                </a:lnTo>
                <a:close/>
              </a:path>
            </a:pathLst>
          </a:custGeom>
          <a:solidFill>
            <a:srgbClr val="FFFFFF">
              <a:alpha val="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3795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20" y="341375"/>
                </a:lnTo>
                <a:lnTo>
                  <a:pt x="4572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6259" y="847344"/>
            <a:ext cx="43180" cy="341630"/>
          </a:xfrm>
          <a:custGeom>
            <a:avLst/>
            <a:gdLst/>
            <a:ahLst/>
            <a:cxnLst/>
            <a:rect l="l" t="t" r="r" b="b"/>
            <a:pathLst>
              <a:path w="43179" h="341630">
                <a:moveTo>
                  <a:pt x="0" y="341375"/>
                </a:moveTo>
                <a:lnTo>
                  <a:pt x="42671" y="341375"/>
                </a:lnTo>
                <a:lnTo>
                  <a:pt x="42671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7200" y="847344"/>
            <a:ext cx="44450" cy="341630"/>
          </a:xfrm>
          <a:custGeom>
            <a:avLst/>
            <a:gdLst/>
            <a:ahLst/>
            <a:cxnLst/>
            <a:rect l="l" t="t" r="r" b="b"/>
            <a:pathLst>
              <a:path w="44450" h="341630">
                <a:moveTo>
                  <a:pt x="0" y="341375"/>
                </a:moveTo>
                <a:lnTo>
                  <a:pt x="44196" y="341375"/>
                </a:lnTo>
                <a:lnTo>
                  <a:pt x="44196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8140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19" y="341375"/>
                </a:lnTo>
                <a:lnTo>
                  <a:pt x="45719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3859" y="847344"/>
            <a:ext cx="53340" cy="341630"/>
          </a:xfrm>
          <a:custGeom>
            <a:avLst/>
            <a:gdLst/>
            <a:ahLst/>
            <a:cxnLst/>
            <a:rect l="l" t="t" r="r" b="b"/>
            <a:pathLst>
              <a:path w="53340" h="341630">
                <a:moveTo>
                  <a:pt x="0" y="341375"/>
                </a:moveTo>
                <a:lnTo>
                  <a:pt x="53340" y="341375"/>
                </a:lnTo>
                <a:lnTo>
                  <a:pt x="5334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1395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8931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83352" y="2586227"/>
            <a:ext cx="1263396" cy="34350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21929" y="2961669"/>
            <a:ext cx="356870" cy="370840"/>
          </a:xfrm>
          <a:custGeom>
            <a:avLst/>
            <a:gdLst/>
            <a:ahLst/>
            <a:cxnLst/>
            <a:rect l="l" t="t" r="r" b="b"/>
            <a:pathLst>
              <a:path w="356870" h="370839">
                <a:moveTo>
                  <a:pt x="87515" y="62708"/>
                </a:moveTo>
                <a:lnTo>
                  <a:pt x="49052" y="68665"/>
                </a:lnTo>
                <a:lnTo>
                  <a:pt x="8880" y="107872"/>
                </a:lnTo>
                <a:lnTo>
                  <a:pt x="0" y="148741"/>
                </a:lnTo>
                <a:lnTo>
                  <a:pt x="2529" y="172192"/>
                </a:lnTo>
                <a:lnTo>
                  <a:pt x="24192" y="222795"/>
                </a:lnTo>
                <a:lnTo>
                  <a:pt x="71550" y="275215"/>
                </a:lnTo>
                <a:lnTo>
                  <a:pt x="106196" y="300938"/>
                </a:lnTo>
                <a:lnTo>
                  <a:pt x="148866" y="325715"/>
                </a:lnTo>
                <a:lnTo>
                  <a:pt x="200091" y="349076"/>
                </a:lnTo>
                <a:lnTo>
                  <a:pt x="260406" y="370556"/>
                </a:lnTo>
                <a:lnTo>
                  <a:pt x="294885" y="316598"/>
                </a:lnTo>
                <a:lnTo>
                  <a:pt x="321033" y="266729"/>
                </a:lnTo>
                <a:lnTo>
                  <a:pt x="339556" y="220990"/>
                </a:lnTo>
                <a:lnTo>
                  <a:pt x="351161" y="179422"/>
                </a:lnTo>
                <a:lnTo>
                  <a:pt x="356557" y="142069"/>
                </a:lnTo>
                <a:lnTo>
                  <a:pt x="356473" y="116048"/>
                </a:lnTo>
                <a:lnTo>
                  <a:pt x="173284" y="116048"/>
                </a:lnTo>
                <a:lnTo>
                  <a:pt x="152069" y="93389"/>
                </a:lnTo>
                <a:lnTo>
                  <a:pt x="130347" y="77257"/>
                </a:lnTo>
                <a:lnTo>
                  <a:pt x="108652" y="67186"/>
                </a:lnTo>
                <a:lnTo>
                  <a:pt x="87515" y="62708"/>
                </a:lnTo>
                <a:close/>
              </a:path>
              <a:path w="356870" h="370839">
                <a:moveTo>
                  <a:pt x="261044" y="0"/>
                </a:moveTo>
                <a:lnTo>
                  <a:pt x="208350" y="21341"/>
                </a:lnTo>
                <a:lnTo>
                  <a:pt x="183432" y="59090"/>
                </a:lnTo>
                <a:lnTo>
                  <a:pt x="173284" y="116048"/>
                </a:lnTo>
                <a:lnTo>
                  <a:pt x="356473" y="116048"/>
                </a:lnTo>
                <a:lnTo>
                  <a:pt x="342558" y="55716"/>
                </a:lnTo>
                <a:lnTo>
                  <a:pt x="315143" y="19989"/>
                </a:lnTo>
                <a:lnTo>
                  <a:pt x="279864" y="2126"/>
                </a:lnTo>
                <a:lnTo>
                  <a:pt x="261044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87588" y="4623258"/>
            <a:ext cx="353060" cy="365760"/>
          </a:xfrm>
          <a:custGeom>
            <a:avLst/>
            <a:gdLst/>
            <a:ahLst/>
            <a:cxnLst/>
            <a:rect l="l" t="t" r="r" b="b"/>
            <a:pathLst>
              <a:path w="353059" h="365760">
                <a:moveTo>
                  <a:pt x="104152" y="0"/>
                </a:moveTo>
                <a:lnTo>
                  <a:pt x="66077" y="10733"/>
                </a:lnTo>
                <a:lnTo>
                  <a:pt x="32282" y="40505"/>
                </a:lnTo>
                <a:lnTo>
                  <a:pt x="8383" y="90076"/>
                </a:lnTo>
                <a:lnTo>
                  <a:pt x="0" y="160204"/>
                </a:lnTo>
                <a:lnTo>
                  <a:pt x="3382" y="203215"/>
                </a:lnTo>
                <a:lnTo>
                  <a:pt x="12749" y="251651"/>
                </a:lnTo>
                <a:lnTo>
                  <a:pt x="28805" y="305605"/>
                </a:lnTo>
                <a:lnTo>
                  <a:pt x="52250" y="365174"/>
                </a:lnTo>
                <a:lnTo>
                  <a:pt x="115587" y="355704"/>
                </a:lnTo>
                <a:lnTo>
                  <a:pt x="170363" y="342639"/>
                </a:lnTo>
                <a:lnTo>
                  <a:pt x="217013" y="326541"/>
                </a:lnTo>
                <a:lnTo>
                  <a:pt x="255971" y="307971"/>
                </a:lnTo>
                <a:lnTo>
                  <a:pt x="312541" y="265658"/>
                </a:lnTo>
                <a:lnTo>
                  <a:pt x="343544" y="220185"/>
                </a:lnTo>
                <a:lnTo>
                  <a:pt x="352447" y="176040"/>
                </a:lnTo>
                <a:lnTo>
                  <a:pt x="349695" y="155867"/>
                </a:lnTo>
                <a:lnTo>
                  <a:pt x="342719" y="137708"/>
                </a:lnTo>
                <a:lnTo>
                  <a:pt x="338952" y="132256"/>
                </a:lnTo>
                <a:lnTo>
                  <a:pt x="186870" y="132256"/>
                </a:lnTo>
                <a:lnTo>
                  <a:pt x="189884" y="102465"/>
                </a:lnTo>
                <a:lnTo>
                  <a:pt x="181187" y="51473"/>
                </a:lnTo>
                <a:lnTo>
                  <a:pt x="156996" y="17934"/>
                </a:lnTo>
                <a:lnTo>
                  <a:pt x="123038" y="1535"/>
                </a:lnTo>
                <a:lnTo>
                  <a:pt x="104152" y="0"/>
                </a:lnTo>
                <a:close/>
              </a:path>
              <a:path w="353059" h="365760">
                <a:moveTo>
                  <a:pt x="281245" y="96434"/>
                </a:moveTo>
                <a:lnTo>
                  <a:pt x="259651" y="96760"/>
                </a:lnTo>
                <a:lnTo>
                  <a:pt x="236436" y="102465"/>
                </a:lnTo>
                <a:lnTo>
                  <a:pt x="212031" y="114110"/>
                </a:lnTo>
                <a:lnTo>
                  <a:pt x="186870" y="132256"/>
                </a:lnTo>
                <a:lnTo>
                  <a:pt x="338952" y="132256"/>
                </a:lnTo>
                <a:lnTo>
                  <a:pt x="331952" y="122125"/>
                </a:lnTo>
                <a:lnTo>
                  <a:pt x="317828" y="109677"/>
                </a:lnTo>
                <a:lnTo>
                  <a:pt x="300781" y="100927"/>
                </a:lnTo>
                <a:lnTo>
                  <a:pt x="281245" y="96434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07735" y="4596384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129539" y="0"/>
                </a:moveTo>
                <a:lnTo>
                  <a:pt x="79134" y="10185"/>
                </a:lnTo>
                <a:lnTo>
                  <a:pt x="37957" y="37957"/>
                </a:lnTo>
                <a:lnTo>
                  <a:pt x="10185" y="79134"/>
                </a:lnTo>
                <a:lnTo>
                  <a:pt x="0" y="129540"/>
                </a:lnTo>
                <a:lnTo>
                  <a:pt x="10185" y="179945"/>
                </a:lnTo>
                <a:lnTo>
                  <a:pt x="37957" y="221122"/>
                </a:lnTo>
                <a:lnTo>
                  <a:pt x="79134" y="248894"/>
                </a:lnTo>
                <a:lnTo>
                  <a:pt x="129539" y="259080"/>
                </a:lnTo>
                <a:lnTo>
                  <a:pt x="179945" y="248894"/>
                </a:lnTo>
                <a:lnTo>
                  <a:pt x="221122" y="221122"/>
                </a:lnTo>
                <a:lnTo>
                  <a:pt x="248894" y="179945"/>
                </a:lnTo>
                <a:lnTo>
                  <a:pt x="259079" y="129540"/>
                </a:lnTo>
                <a:lnTo>
                  <a:pt x="248894" y="79134"/>
                </a:lnTo>
                <a:lnTo>
                  <a:pt x="221122" y="37957"/>
                </a:lnTo>
                <a:lnTo>
                  <a:pt x="179945" y="10185"/>
                </a:lnTo>
                <a:lnTo>
                  <a:pt x="129539" y="0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109971" y="3547871"/>
            <a:ext cx="1908175" cy="605155"/>
          </a:xfrm>
          <a:custGeom>
            <a:avLst/>
            <a:gdLst/>
            <a:ahLst/>
            <a:cxnLst/>
            <a:rect l="l" t="t" r="r" b="b"/>
            <a:pathLst>
              <a:path w="1908175" h="605154">
                <a:moveTo>
                  <a:pt x="0" y="605027"/>
                </a:moveTo>
                <a:lnTo>
                  <a:pt x="1908048" y="605027"/>
                </a:lnTo>
                <a:lnTo>
                  <a:pt x="1908048" y="0"/>
                </a:lnTo>
                <a:lnTo>
                  <a:pt x="0" y="0"/>
                </a:lnTo>
                <a:lnTo>
                  <a:pt x="0" y="60502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109971" y="3525139"/>
            <a:ext cx="19081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Segoe UI"/>
                <a:cs typeface="Segoe UI"/>
              </a:rPr>
              <a:t>50000+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109971" y="4152900"/>
            <a:ext cx="1908175" cy="288290"/>
          </a:xfrm>
          <a:custGeom>
            <a:avLst/>
            <a:gdLst/>
            <a:ahLst/>
            <a:cxnLst/>
            <a:rect l="l" t="t" r="r" b="b"/>
            <a:pathLst>
              <a:path w="1908175" h="288289">
                <a:moveTo>
                  <a:pt x="0" y="288036"/>
                </a:moveTo>
                <a:lnTo>
                  <a:pt x="1908048" y="288036"/>
                </a:lnTo>
                <a:lnTo>
                  <a:pt x="1908048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09971" y="4152900"/>
            <a:ext cx="1908175" cy="288290"/>
          </a:xfrm>
          <a:custGeom>
            <a:avLst/>
            <a:gdLst/>
            <a:ahLst/>
            <a:cxnLst/>
            <a:rect l="l" t="t" r="r" b="b"/>
            <a:pathLst>
              <a:path w="1908175" h="288289">
                <a:moveTo>
                  <a:pt x="0" y="288036"/>
                </a:moveTo>
                <a:lnTo>
                  <a:pt x="1908048" y="288036"/>
                </a:lnTo>
                <a:lnTo>
                  <a:pt x="1908048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9525">
            <a:solidFill>
              <a:srgbClr val="2F92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62929" y="4222115"/>
            <a:ext cx="938783" cy="153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94547" y="2668523"/>
            <a:ext cx="3301365" cy="3301365"/>
          </a:xfrm>
          <a:custGeom>
            <a:avLst/>
            <a:gdLst/>
            <a:ahLst/>
            <a:cxnLst/>
            <a:rect l="l" t="t" r="r" b="b"/>
            <a:pathLst>
              <a:path w="3301365" h="3301365">
                <a:moveTo>
                  <a:pt x="1650492" y="0"/>
                </a:moveTo>
                <a:lnTo>
                  <a:pt x="1601824" y="703"/>
                </a:lnTo>
                <a:lnTo>
                  <a:pt x="1553506" y="2802"/>
                </a:lnTo>
                <a:lnTo>
                  <a:pt x="1505558" y="6275"/>
                </a:lnTo>
                <a:lnTo>
                  <a:pt x="1457997" y="11104"/>
                </a:lnTo>
                <a:lnTo>
                  <a:pt x="1410845" y="17270"/>
                </a:lnTo>
                <a:lnTo>
                  <a:pt x="1364120" y="24753"/>
                </a:lnTo>
                <a:lnTo>
                  <a:pt x="1317841" y="33534"/>
                </a:lnTo>
                <a:lnTo>
                  <a:pt x="1272029" y="43593"/>
                </a:lnTo>
                <a:lnTo>
                  <a:pt x="1226701" y="54912"/>
                </a:lnTo>
                <a:lnTo>
                  <a:pt x="1181878" y="67470"/>
                </a:lnTo>
                <a:lnTo>
                  <a:pt x="1137579" y="81248"/>
                </a:lnTo>
                <a:lnTo>
                  <a:pt x="1093823" y="96228"/>
                </a:lnTo>
                <a:lnTo>
                  <a:pt x="1050630" y="112389"/>
                </a:lnTo>
                <a:lnTo>
                  <a:pt x="1008018" y="129712"/>
                </a:lnTo>
                <a:lnTo>
                  <a:pt x="966008" y="148178"/>
                </a:lnTo>
                <a:lnTo>
                  <a:pt x="924619" y="167768"/>
                </a:lnTo>
                <a:lnTo>
                  <a:pt x="883869" y="188462"/>
                </a:lnTo>
                <a:lnTo>
                  <a:pt x="843779" y="210241"/>
                </a:lnTo>
                <a:lnTo>
                  <a:pt x="804367" y="233086"/>
                </a:lnTo>
                <a:lnTo>
                  <a:pt x="765654" y="256977"/>
                </a:lnTo>
                <a:lnTo>
                  <a:pt x="727657" y="281894"/>
                </a:lnTo>
                <a:lnTo>
                  <a:pt x="690398" y="307819"/>
                </a:lnTo>
                <a:lnTo>
                  <a:pt x="653894" y="334732"/>
                </a:lnTo>
                <a:lnTo>
                  <a:pt x="618166" y="362614"/>
                </a:lnTo>
                <a:lnTo>
                  <a:pt x="583232" y="391445"/>
                </a:lnTo>
                <a:lnTo>
                  <a:pt x="549113" y="421206"/>
                </a:lnTo>
                <a:lnTo>
                  <a:pt x="515827" y="451878"/>
                </a:lnTo>
                <a:lnTo>
                  <a:pt x="483393" y="483441"/>
                </a:lnTo>
                <a:lnTo>
                  <a:pt x="451832" y="515876"/>
                </a:lnTo>
                <a:lnTo>
                  <a:pt x="421162" y="549164"/>
                </a:lnTo>
                <a:lnTo>
                  <a:pt x="391403" y="583284"/>
                </a:lnTo>
                <a:lnTo>
                  <a:pt x="362574" y="618219"/>
                </a:lnTo>
                <a:lnTo>
                  <a:pt x="334694" y="653948"/>
                </a:lnTo>
                <a:lnTo>
                  <a:pt x="307783" y="690453"/>
                </a:lnTo>
                <a:lnTo>
                  <a:pt x="281861" y="727713"/>
                </a:lnTo>
                <a:lnTo>
                  <a:pt x="256945" y="765710"/>
                </a:lnTo>
                <a:lnTo>
                  <a:pt x="233057" y="804424"/>
                </a:lnTo>
                <a:lnTo>
                  <a:pt x="210215" y="843835"/>
                </a:lnTo>
                <a:lnTo>
                  <a:pt x="188438" y="883925"/>
                </a:lnTo>
                <a:lnTo>
                  <a:pt x="167746" y="924674"/>
                </a:lnTo>
                <a:lnTo>
                  <a:pt x="148158" y="966063"/>
                </a:lnTo>
                <a:lnTo>
                  <a:pt x="129694" y="1008072"/>
                </a:lnTo>
                <a:lnTo>
                  <a:pt x="112373" y="1050682"/>
                </a:lnTo>
                <a:lnTo>
                  <a:pt x="96214" y="1093873"/>
                </a:lnTo>
                <a:lnTo>
                  <a:pt x="81236" y="1137627"/>
                </a:lnTo>
                <a:lnTo>
                  <a:pt x="67460" y="1181924"/>
                </a:lnTo>
                <a:lnTo>
                  <a:pt x="54904" y="1226744"/>
                </a:lnTo>
                <a:lnTo>
                  <a:pt x="43587" y="1272069"/>
                </a:lnTo>
                <a:lnTo>
                  <a:pt x="33529" y="1317878"/>
                </a:lnTo>
                <a:lnTo>
                  <a:pt x="24749" y="1364152"/>
                </a:lnTo>
                <a:lnTo>
                  <a:pt x="17268" y="1410873"/>
                </a:lnTo>
                <a:lnTo>
                  <a:pt x="11103" y="1458021"/>
                </a:lnTo>
                <a:lnTo>
                  <a:pt x="6274" y="1505576"/>
                </a:lnTo>
                <a:lnTo>
                  <a:pt x="2801" y="1553519"/>
                </a:lnTo>
                <a:lnTo>
                  <a:pt x="703" y="1601830"/>
                </a:lnTo>
                <a:lnTo>
                  <a:pt x="0" y="1650492"/>
                </a:lnTo>
                <a:lnTo>
                  <a:pt x="703" y="1699153"/>
                </a:lnTo>
                <a:lnTo>
                  <a:pt x="2801" y="1747464"/>
                </a:lnTo>
                <a:lnTo>
                  <a:pt x="6274" y="1795407"/>
                </a:lnTo>
                <a:lnTo>
                  <a:pt x="11103" y="1842962"/>
                </a:lnTo>
                <a:lnTo>
                  <a:pt x="17268" y="1890110"/>
                </a:lnTo>
                <a:lnTo>
                  <a:pt x="24749" y="1936831"/>
                </a:lnTo>
                <a:lnTo>
                  <a:pt x="33529" y="1983105"/>
                </a:lnTo>
                <a:lnTo>
                  <a:pt x="43587" y="2028914"/>
                </a:lnTo>
                <a:lnTo>
                  <a:pt x="54904" y="2074239"/>
                </a:lnTo>
                <a:lnTo>
                  <a:pt x="67460" y="2119059"/>
                </a:lnTo>
                <a:lnTo>
                  <a:pt x="81236" y="2163356"/>
                </a:lnTo>
                <a:lnTo>
                  <a:pt x="96214" y="2207110"/>
                </a:lnTo>
                <a:lnTo>
                  <a:pt x="112373" y="2250301"/>
                </a:lnTo>
                <a:lnTo>
                  <a:pt x="129694" y="2292911"/>
                </a:lnTo>
                <a:lnTo>
                  <a:pt x="148158" y="2334920"/>
                </a:lnTo>
                <a:lnTo>
                  <a:pt x="167746" y="2376309"/>
                </a:lnTo>
                <a:lnTo>
                  <a:pt x="188438" y="2417058"/>
                </a:lnTo>
                <a:lnTo>
                  <a:pt x="210215" y="2457148"/>
                </a:lnTo>
                <a:lnTo>
                  <a:pt x="233057" y="2496559"/>
                </a:lnTo>
                <a:lnTo>
                  <a:pt x="256945" y="2535273"/>
                </a:lnTo>
                <a:lnTo>
                  <a:pt x="281861" y="2573270"/>
                </a:lnTo>
                <a:lnTo>
                  <a:pt x="307783" y="2610530"/>
                </a:lnTo>
                <a:lnTo>
                  <a:pt x="334694" y="2647035"/>
                </a:lnTo>
                <a:lnTo>
                  <a:pt x="362574" y="2682764"/>
                </a:lnTo>
                <a:lnTo>
                  <a:pt x="391403" y="2717699"/>
                </a:lnTo>
                <a:lnTo>
                  <a:pt x="421162" y="2751819"/>
                </a:lnTo>
                <a:lnTo>
                  <a:pt x="451832" y="2785107"/>
                </a:lnTo>
                <a:lnTo>
                  <a:pt x="483393" y="2817542"/>
                </a:lnTo>
                <a:lnTo>
                  <a:pt x="515827" y="2849105"/>
                </a:lnTo>
                <a:lnTo>
                  <a:pt x="549113" y="2879777"/>
                </a:lnTo>
                <a:lnTo>
                  <a:pt x="583232" y="2909538"/>
                </a:lnTo>
                <a:lnTo>
                  <a:pt x="618166" y="2938369"/>
                </a:lnTo>
                <a:lnTo>
                  <a:pt x="653894" y="2966251"/>
                </a:lnTo>
                <a:lnTo>
                  <a:pt x="690398" y="2993164"/>
                </a:lnTo>
                <a:lnTo>
                  <a:pt x="727657" y="3019089"/>
                </a:lnTo>
                <a:lnTo>
                  <a:pt x="765654" y="3044006"/>
                </a:lnTo>
                <a:lnTo>
                  <a:pt x="804367" y="3067897"/>
                </a:lnTo>
                <a:lnTo>
                  <a:pt x="843779" y="3090742"/>
                </a:lnTo>
                <a:lnTo>
                  <a:pt x="883869" y="3112521"/>
                </a:lnTo>
                <a:lnTo>
                  <a:pt x="924619" y="3133215"/>
                </a:lnTo>
                <a:lnTo>
                  <a:pt x="966008" y="3152805"/>
                </a:lnTo>
                <a:lnTo>
                  <a:pt x="1008018" y="3171271"/>
                </a:lnTo>
                <a:lnTo>
                  <a:pt x="1050630" y="3188594"/>
                </a:lnTo>
                <a:lnTo>
                  <a:pt x="1093823" y="3204755"/>
                </a:lnTo>
                <a:lnTo>
                  <a:pt x="1137579" y="3219735"/>
                </a:lnTo>
                <a:lnTo>
                  <a:pt x="1181878" y="3233513"/>
                </a:lnTo>
                <a:lnTo>
                  <a:pt x="1226701" y="3246071"/>
                </a:lnTo>
                <a:lnTo>
                  <a:pt x="1272029" y="3257390"/>
                </a:lnTo>
                <a:lnTo>
                  <a:pt x="1317841" y="3267449"/>
                </a:lnTo>
                <a:lnTo>
                  <a:pt x="1364120" y="3276230"/>
                </a:lnTo>
                <a:lnTo>
                  <a:pt x="1410845" y="3283713"/>
                </a:lnTo>
                <a:lnTo>
                  <a:pt x="1457997" y="3289879"/>
                </a:lnTo>
                <a:lnTo>
                  <a:pt x="1505558" y="3294708"/>
                </a:lnTo>
                <a:lnTo>
                  <a:pt x="1553506" y="3298181"/>
                </a:lnTo>
                <a:lnTo>
                  <a:pt x="1601824" y="3300280"/>
                </a:lnTo>
                <a:lnTo>
                  <a:pt x="1650492" y="3300984"/>
                </a:lnTo>
                <a:lnTo>
                  <a:pt x="1699153" y="3300280"/>
                </a:lnTo>
                <a:lnTo>
                  <a:pt x="1747464" y="3298181"/>
                </a:lnTo>
                <a:lnTo>
                  <a:pt x="1795407" y="3294708"/>
                </a:lnTo>
                <a:lnTo>
                  <a:pt x="1842962" y="3289879"/>
                </a:lnTo>
                <a:lnTo>
                  <a:pt x="1890110" y="3283713"/>
                </a:lnTo>
                <a:lnTo>
                  <a:pt x="1936831" y="3276230"/>
                </a:lnTo>
                <a:lnTo>
                  <a:pt x="1983105" y="3267449"/>
                </a:lnTo>
                <a:lnTo>
                  <a:pt x="2028914" y="3257390"/>
                </a:lnTo>
                <a:lnTo>
                  <a:pt x="2074239" y="3246071"/>
                </a:lnTo>
                <a:lnTo>
                  <a:pt x="2119059" y="3233513"/>
                </a:lnTo>
                <a:lnTo>
                  <a:pt x="2163356" y="3219735"/>
                </a:lnTo>
                <a:lnTo>
                  <a:pt x="2207110" y="3204755"/>
                </a:lnTo>
                <a:lnTo>
                  <a:pt x="2250301" y="3188594"/>
                </a:lnTo>
                <a:lnTo>
                  <a:pt x="2292911" y="3171271"/>
                </a:lnTo>
                <a:lnTo>
                  <a:pt x="2334920" y="3152805"/>
                </a:lnTo>
                <a:lnTo>
                  <a:pt x="2376309" y="3133215"/>
                </a:lnTo>
                <a:lnTo>
                  <a:pt x="2417058" y="3112521"/>
                </a:lnTo>
                <a:lnTo>
                  <a:pt x="2457148" y="3090742"/>
                </a:lnTo>
                <a:lnTo>
                  <a:pt x="2496559" y="3067897"/>
                </a:lnTo>
                <a:lnTo>
                  <a:pt x="2535273" y="3044006"/>
                </a:lnTo>
                <a:lnTo>
                  <a:pt x="2573270" y="3019089"/>
                </a:lnTo>
                <a:lnTo>
                  <a:pt x="2610530" y="2993164"/>
                </a:lnTo>
                <a:lnTo>
                  <a:pt x="2647035" y="2966251"/>
                </a:lnTo>
                <a:lnTo>
                  <a:pt x="2682764" y="2938369"/>
                </a:lnTo>
                <a:lnTo>
                  <a:pt x="2717699" y="2909538"/>
                </a:lnTo>
                <a:lnTo>
                  <a:pt x="2751819" y="2879777"/>
                </a:lnTo>
                <a:lnTo>
                  <a:pt x="2785107" y="2849105"/>
                </a:lnTo>
                <a:lnTo>
                  <a:pt x="2817542" y="2817542"/>
                </a:lnTo>
                <a:lnTo>
                  <a:pt x="2849105" y="2785107"/>
                </a:lnTo>
                <a:lnTo>
                  <a:pt x="2879777" y="2751819"/>
                </a:lnTo>
                <a:lnTo>
                  <a:pt x="2909538" y="2717699"/>
                </a:lnTo>
                <a:lnTo>
                  <a:pt x="2938369" y="2682764"/>
                </a:lnTo>
                <a:lnTo>
                  <a:pt x="2966251" y="2647035"/>
                </a:lnTo>
                <a:lnTo>
                  <a:pt x="2993164" y="2610530"/>
                </a:lnTo>
                <a:lnTo>
                  <a:pt x="3019089" y="2573270"/>
                </a:lnTo>
                <a:lnTo>
                  <a:pt x="3044006" y="2535273"/>
                </a:lnTo>
                <a:lnTo>
                  <a:pt x="3067897" y="2496559"/>
                </a:lnTo>
                <a:lnTo>
                  <a:pt x="3090742" y="2457148"/>
                </a:lnTo>
                <a:lnTo>
                  <a:pt x="3112521" y="2417058"/>
                </a:lnTo>
                <a:lnTo>
                  <a:pt x="3133215" y="2376309"/>
                </a:lnTo>
                <a:lnTo>
                  <a:pt x="3152805" y="2334920"/>
                </a:lnTo>
                <a:lnTo>
                  <a:pt x="3171271" y="2292911"/>
                </a:lnTo>
                <a:lnTo>
                  <a:pt x="3188594" y="2250301"/>
                </a:lnTo>
                <a:lnTo>
                  <a:pt x="3204755" y="2207110"/>
                </a:lnTo>
                <a:lnTo>
                  <a:pt x="3219735" y="2163356"/>
                </a:lnTo>
                <a:lnTo>
                  <a:pt x="3233513" y="2119059"/>
                </a:lnTo>
                <a:lnTo>
                  <a:pt x="3246071" y="2074239"/>
                </a:lnTo>
                <a:lnTo>
                  <a:pt x="3257390" y="2028914"/>
                </a:lnTo>
                <a:lnTo>
                  <a:pt x="3267449" y="1983105"/>
                </a:lnTo>
                <a:lnTo>
                  <a:pt x="3276230" y="1936831"/>
                </a:lnTo>
                <a:lnTo>
                  <a:pt x="3283713" y="1890110"/>
                </a:lnTo>
                <a:lnTo>
                  <a:pt x="3289879" y="1842962"/>
                </a:lnTo>
                <a:lnTo>
                  <a:pt x="3294708" y="1795407"/>
                </a:lnTo>
                <a:lnTo>
                  <a:pt x="3298181" y="1747464"/>
                </a:lnTo>
                <a:lnTo>
                  <a:pt x="3300280" y="1699153"/>
                </a:lnTo>
                <a:lnTo>
                  <a:pt x="3300983" y="1650492"/>
                </a:lnTo>
                <a:lnTo>
                  <a:pt x="3300280" y="1601830"/>
                </a:lnTo>
                <a:lnTo>
                  <a:pt x="3298181" y="1553519"/>
                </a:lnTo>
                <a:lnTo>
                  <a:pt x="3294708" y="1505576"/>
                </a:lnTo>
                <a:lnTo>
                  <a:pt x="3289879" y="1458021"/>
                </a:lnTo>
                <a:lnTo>
                  <a:pt x="3283713" y="1410873"/>
                </a:lnTo>
                <a:lnTo>
                  <a:pt x="3276230" y="1364152"/>
                </a:lnTo>
                <a:lnTo>
                  <a:pt x="3267449" y="1317878"/>
                </a:lnTo>
                <a:lnTo>
                  <a:pt x="3257390" y="1272069"/>
                </a:lnTo>
                <a:lnTo>
                  <a:pt x="3246071" y="1226744"/>
                </a:lnTo>
                <a:lnTo>
                  <a:pt x="3233513" y="1181924"/>
                </a:lnTo>
                <a:lnTo>
                  <a:pt x="3219735" y="1137627"/>
                </a:lnTo>
                <a:lnTo>
                  <a:pt x="3204755" y="1093873"/>
                </a:lnTo>
                <a:lnTo>
                  <a:pt x="3188594" y="1050682"/>
                </a:lnTo>
                <a:lnTo>
                  <a:pt x="3171271" y="1008072"/>
                </a:lnTo>
                <a:lnTo>
                  <a:pt x="3152805" y="966063"/>
                </a:lnTo>
                <a:lnTo>
                  <a:pt x="3133215" y="924674"/>
                </a:lnTo>
                <a:lnTo>
                  <a:pt x="3112521" y="883925"/>
                </a:lnTo>
                <a:lnTo>
                  <a:pt x="3090742" y="843835"/>
                </a:lnTo>
                <a:lnTo>
                  <a:pt x="3067897" y="804424"/>
                </a:lnTo>
                <a:lnTo>
                  <a:pt x="3044006" y="765710"/>
                </a:lnTo>
                <a:lnTo>
                  <a:pt x="3019089" y="727713"/>
                </a:lnTo>
                <a:lnTo>
                  <a:pt x="2993164" y="690453"/>
                </a:lnTo>
                <a:lnTo>
                  <a:pt x="2966251" y="653948"/>
                </a:lnTo>
                <a:lnTo>
                  <a:pt x="2938369" y="618219"/>
                </a:lnTo>
                <a:lnTo>
                  <a:pt x="2909538" y="583284"/>
                </a:lnTo>
                <a:lnTo>
                  <a:pt x="2879777" y="549164"/>
                </a:lnTo>
                <a:lnTo>
                  <a:pt x="2849105" y="515876"/>
                </a:lnTo>
                <a:lnTo>
                  <a:pt x="2817542" y="483441"/>
                </a:lnTo>
                <a:lnTo>
                  <a:pt x="2785107" y="451878"/>
                </a:lnTo>
                <a:lnTo>
                  <a:pt x="2751819" y="421206"/>
                </a:lnTo>
                <a:lnTo>
                  <a:pt x="2717699" y="391445"/>
                </a:lnTo>
                <a:lnTo>
                  <a:pt x="2682764" y="362614"/>
                </a:lnTo>
                <a:lnTo>
                  <a:pt x="2647035" y="334732"/>
                </a:lnTo>
                <a:lnTo>
                  <a:pt x="2610530" y="307819"/>
                </a:lnTo>
                <a:lnTo>
                  <a:pt x="2573270" y="281894"/>
                </a:lnTo>
                <a:lnTo>
                  <a:pt x="2535273" y="256977"/>
                </a:lnTo>
                <a:lnTo>
                  <a:pt x="2496559" y="233086"/>
                </a:lnTo>
                <a:lnTo>
                  <a:pt x="2457148" y="210241"/>
                </a:lnTo>
                <a:lnTo>
                  <a:pt x="2417058" y="188462"/>
                </a:lnTo>
                <a:lnTo>
                  <a:pt x="2376309" y="167768"/>
                </a:lnTo>
                <a:lnTo>
                  <a:pt x="2334920" y="148178"/>
                </a:lnTo>
                <a:lnTo>
                  <a:pt x="2292911" y="129712"/>
                </a:lnTo>
                <a:lnTo>
                  <a:pt x="2250301" y="112389"/>
                </a:lnTo>
                <a:lnTo>
                  <a:pt x="2207110" y="96228"/>
                </a:lnTo>
                <a:lnTo>
                  <a:pt x="2163356" y="81248"/>
                </a:lnTo>
                <a:lnTo>
                  <a:pt x="2119059" y="67470"/>
                </a:lnTo>
                <a:lnTo>
                  <a:pt x="2074239" y="54912"/>
                </a:lnTo>
                <a:lnTo>
                  <a:pt x="2028914" y="43593"/>
                </a:lnTo>
                <a:lnTo>
                  <a:pt x="1983105" y="33534"/>
                </a:lnTo>
                <a:lnTo>
                  <a:pt x="1936831" y="24753"/>
                </a:lnTo>
                <a:lnTo>
                  <a:pt x="1890110" y="17270"/>
                </a:lnTo>
                <a:lnTo>
                  <a:pt x="1842962" y="11104"/>
                </a:lnTo>
                <a:lnTo>
                  <a:pt x="1795407" y="6275"/>
                </a:lnTo>
                <a:lnTo>
                  <a:pt x="1747464" y="2802"/>
                </a:lnTo>
                <a:lnTo>
                  <a:pt x="1699153" y="703"/>
                </a:lnTo>
                <a:lnTo>
                  <a:pt x="1650492" y="0"/>
                </a:lnTo>
                <a:close/>
              </a:path>
            </a:pathLst>
          </a:custGeom>
          <a:solidFill>
            <a:srgbClr val="007761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77656" y="3151632"/>
            <a:ext cx="2334895" cy="2334895"/>
          </a:xfrm>
          <a:custGeom>
            <a:avLst/>
            <a:gdLst/>
            <a:ahLst/>
            <a:cxnLst/>
            <a:rect l="l" t="t" r="r" b="b"/>
            <a:pathLst>
              <a:path w="2334895" h="2334895">
                <a:moveTo>
                  <a:pt x="1167384" y="0"/>
                </a:moveTo>
                <a:lnTo>
                  <a:pt x="1119260" y="973"/>
                </a:lnTo>
                <a:lnTo>
                  <a:pt x="1071633" y="3869"/>
                </a:lnTo>
                <a:lnTo>
                  <a:pt x="1024539" y="8650"/>
                </a:lnTo>
                <a:lnTo>
                  <a:pt x="978015" y="15277"/>
                </a:lnTo>
                <a:lnTo>
                  <a:pt x="932100" y="23715"/>
                </a:lnTo>
                <a:lnTo>
                  <a:pt x="886831" y="33924"/>
                </a:lnTo>
                <a:lnTo>
                  <a:pt x="842245" y="45868"/>
                </a:lnTo>
                <a:lnTo>
                  <a:pt x="798380" y="59509"/>
                </a:lnTo>
                <a:lnTo>
                  <a:pt x="755274" y="74809"/>
                </a:lnTo>
                <a:lnTo>
                  <a:pt x="712964" y="91731"/>
                </a:lnTo>
                <a:lnTo>
                  <a:pt x="671487" y="110238"/>
                </a:lnTo>
                <a:lnTo>
                  <a:pt x="630881" y="130291"/>
                </a:lnTo>
                <a:lnTo>
                  <a:pt x="591184" y="151854"/>
                </a:lnTo>
                <a:lnTo>
                  <a:pt x="552433" y="174888"/>
                </a:lnTo>
                <a:lnTo>
                  <a:pt x="514666" y="199357"/>
                </a:lnTo>
                <a:lnTo>
                  <a:pt x="477920" y="225222"/>
                </a:lnTo>
                <a:lnTo>
                  <a:pt x="442233" y="252447"/>
                </a:lnTo>
                <a:lnTo>
                  <a:pt x="407642" y="280993"/>
                </a:lnTo>
                <a:lnTo>
                  <a:pt x="374185" y="310823"/>
                </a:lnTo>
                <a:lnTo>
                  <a:pt x="341899" y="341899"/>
                </a:lnTo>
                <a:lnTo>
                  <a:pt x="310823" y="374185"/>
                </a:lnTo>
                <a:lnTo>
                  <a:pt x="280993" y="407642"/>
                </a:lnTo>
                <a:lnTo>
                  <a:pt x="252447" y="442233"/>
                </a:lnTo>
                <a:lnTo>
                  <a:pt x="225222" y="477920"/>
                </a:lnTo>
                <a:lnTo>
                  <a:pt x="199357" y="514666"/>
                </a:lnTo>
                <a:lnTo>
                  <a:pt x="174888" y="552433"/>
                </a:lnTo>
                <a:lnTo>
                  <a:pt x="151854" y="591184"/>
                </a:lnTo>
                <a:lnTo>
                  <a:pt x="130291" y="630881"/>
                </a:lnTo>
                <a:lnTo>
                  <a:pt x="110238" y="671487"/>
                </a:lnTo>
                <a:lnTo>
                  <a:pt x="91731" y="712964"/>
                </a:lnTo>
                <a:lnTo>
                  <a:pt x="74809" y="755274"/>
                </a:lnTo>
                <a:lnTo>
                  <a:pt x="59509" y="798380"/>
                </a:lnTo>
                <a:lnTo>
                  <a:pt x="45868" y="842245"/>
                </a:lnTo>
                <a:lnTo>
                  <a:pt x="33924" y="886831"/>
                </a:lnTo>
                <a:lnTo>
                  <a:pt x="23715" y="932100"/>
                </a:lnTo>
                <a:lnTo>
                  <a:pt x="15277" y="978015"/>
                </a:lnTo>
                <a:lnTo>
                  <a:pt x="8650" y="1024539"/>
                </a:lnTo>
                <a:lnTo>
                  <a:pt x="3869" y="1071633"/>
                </a:lnTo>
                <a:lnTo>
                  <a:pt x="973" y="1119260"/>
                </a:lnTo>
                <a:lnTo>
                  <a:pt x="0" y="1167383"/>
                </a:lnTo>
                <a:lnTo>
                  <a:pt x="973" y="1215507"/>
                </a:lnTo>
                <a:lnTo>
                  <a:pt x="3869" y="1263134"/>
                </a:lnTo>
                <a:lnTo>
                  <a:pt x="8650" y="1310228"/>
                </a:lnTo>
                <a:lnTo>
                  <a:pt x="15277" y="1356752"/>
                </a:lnTo>
                <a:lnTo>
                  <a:pt x="23715" y="1402667"/>
                </a:lnTo>
                <a:lnTo>
                  <a:pt x="33924" y="1447936"/>
                </a:lnTo>
                <a:lnTo>
                  <a:pt x="45868" y="1492522"/>
                </a:lnTo>
                <a:lnTo>
                  <a:pt x="59509" y="1536387"/>
                </a:lnTo>
                <a:lnTo>
                  <a:pt x="74809" y="1579493"/>
                </a:lnTo>
                <a:lnTo>
                  <a:pt x="91731" y="1621803"/>
                </a:lnTo>
                <a:lnTo>
                  <a:pt x="110238" y="1663280"/>
                </a:lnTo>
                <a:lnTo>
                  <a:pt x="130291" y="1703886"/>
                </a:lnTo>
                <a:lnTo>
                  <a:pt x="151854" y="1743583"/>
                </a:lnTo>
                <a:lnTo>
                  <a:pt x="174888" y="1782334"/>
                </a:lnTo>
                <a:lnTo>
                  <a:pt x="199357" y="1820101"/>
                </a:lnTo>
                <a:lnTo>
                  <a:pt x="225222" y="1856847"/>
                </a:lnTo>
                <a:lnTo>
                  <a:pt x="252447" y="1892534"/>
                </a:lnTo>
                <a:lnTo>
                  <a:pt x="280993" y="1927125"/>
                </a:lnTo>
                <a:lnTo>
                  <a:pt x="310823" y="1960582"/>
                </a:lnTo>
                <a:lnTo>
                  <a:pt x="341899" y="1992868"/>
                </a:lnTo>
                <a:lnTo>
                  <a:pt x="374185" y="2023944"/>
                </a:lnTo>
                <a:lnTo>
                  <a:pt x="407642" y="2053774"/>
                </a:lnTo>
                <a:lnTo>
                  <a:pt x="442233" y="2082320"/>
                </a:lnTo>
                <a:lnTo>
                  <a:pt x="477920" y="2109545"/>
                </a:lnTo>
                <a:lnTo>
                  <a:pt x="514666" y="2135410"/>
                </a:lnTo>
                <a:lnTo>
                  <a:pt x="552433" y="2159879"/>
                </a:lnTo>
                <a:lnTo>
                  <a:pt x="591184" y="2182913"/>
                </a:lnTo>
                <a:lnTo>
                  <a:pt x="630881" y="2204476"/>
                </a:lnTo>
                <a:lnTo>
                  <a:pt x="671487" y="2224529"/>
                </a:lnTo>
                <a:lnTo>
                  <a:pt x="712964" y="2243036"/>
                </a:lnTo>
                <a:lnTo>
                  <a:pt x="755274" y="2259958"/>
                </a:lnTo>
                <a:lnTo>
                  <a:pt x="798380" y="2275258"/>
                </a:lnTo>
                <a:lnTo>
                  <a:pt x="842245" y="2288899"/>
                </a:lnTo>
                <a:lnTo>
                  <a:pt x="886831" y="2300843"/>
                </a:lnTo>
                <a:lnTo>
                  <a:pt x="932100" y="2311052"/>
                </a:lnTo>
                <a:lnTo>
                  <a:pt x="978015" y="2319490"/>
                </a:lnTo>
                <a:lnTo>
                  <a:pt x="1024539" y="2326117"/>
                </a:lnTo>
                <a:lnTo>
                  <a:pt x="1071633" y="2330898"/>
                </a:lnTo>
                <a:lnTo>
                  <a:pt x="1119260" y="2333794"/>
                </a:lnTo>
                <a:lnTo>
                  <a:pt x="1167384" y="2334767"/>
                </a:lnTo>
                <a:lnTo>
                  <a:pt x="1215507" y="2333794"/>
                </a:lnTo>
                <a:lnTo>
                  <a:pt x="1263134" y="2330898"/>
                </a:lnTo>
                <a:lnTo>
                  <a:pt x="1310228" y="2326117"/>
                </a:lnTo>
                <a:lnTo>
                  <a:pt x="1356752" y="2319490"/>
                </a:lnTo>
                <a:lnTo>
                  <a:pt x="1402667" y="2311052"/>
                </a:lnTo>
                <a:lnTo>
                  <a:pt x="1447936" y="2300843"/>
                </a:lnTo>
                <a:lnTo>
                  <a:pt x="1492522" y="2288899"/>
                </a:lnTo>
                <a:lnTo>
                  <a:pt x="1536387" y="2275258"/>
                </a:lnTo>
                <a:lnTo>
                  <a:pt x="1579493" y="2259958"/>
                </a:lnTo>
                <a:lnTo>
                  <a:pt x="1621803" y="2243036"/>
                </a:lnTo>
                <a:lnTo>
                  <a:pt x="1663280" y="2224529"/>
                </a:lnTo>
                <a:lnTo>
                  <a:pt x="1703886" y="2204476"/>
                </a:lnTo>
                <a:lnTo>
                  <a:pt x="1743583" y="2182913"/>
                </a:lnTo>
                <a:lnTo>
                  <a:pt x="1782334" y="2159879"/>
                </a:lnTo>
                <a:lnTo>
                  <a:pt x="1820101" y="2135410"/>
                </a:lnTo>
                <a:lnTo>
                  <a:pt x="1856847" y="2109545"/>
                </a:lnTo>
                <a:lnTo>
                  <a:pt x="1892534" y="2082320"/>
                </a:lnTo>
                <a:lnTo>
                  <a:pt x="1927125" y="2053774"/>
                </a:lnTo>
                <a:lnTo>
                  <a:pt x="1960582" y="2023944"/>
                </a:lnTo>
                <a:lnTo>
                  <a:pt x="1992868" y="1992868"/>
                </a:lnTo>
                <a:lnTo>
                  <a:pt x="2023944" y="1960582"/>
                </a:lnTo>
                <a:lnTo>
                  <a:pt x="2053774" y="1927125"/>
                </a:lnTo>
                <a:lnTo>
                  <a:pt x="2082320" y="1892534"/>
                </a:lnTo>
                <a:lnTo>
                  <a:pt x="2109545" y="1856847"/>
                </a:lnTo>
                <a:lnTo>
                  <a:pt x="2135410" y="1820101"/>
                </a:lnTo>
                <a:lnTo>
                  <a:pt x="2159879" y="1782334"/>
                </a:lnTo>
                <a:lnTo>
                  <a:pt x="2182913" y="1743583"/>
                </a:lnTo>
                <a:lnTo>
                  <a:pt x="2204476" y="1703886"/>
                </a:lnTo>
                <a:lnTo>
                  <a:pt x="2224529" y="1663280"/>
                </a:lnTo>
                <a:lnTo>
                  <a:pt x="2243036" y="1621803"/>
                </a:lnTo>
                <a:lnTo>
                  <a:pt x="2259958" y="1579493"/>
                </a:lnTo>
                <a:lnTo>
                  <a:pt x="2275258" y="1536387"/>
                </a:lnTo>
                <a:lnTo>
                  <a:pt x="2288899" y="1492522"/>
                </a:lnTo>
                <a:lnTo>
                  <a:pt x="2300843" y="1447936"/>
                </a:lnTo>
                <a:lnTo>
                  <a:pt x="2311052" y="1402667"/>
                </a:lnTo>
                <a:lnTo>
                  <a:pt x="2319490" y="1356752"/>
                </a:lnTo>
                <a:lnTo>
                  <a:pt x="2326117" y="1310228"/>
                </a:lnTo>
                <a:lnTo>
                  <a:pt x="2330898" y="1263134"/>
                </a:lnTo>
                <a:lnTo>
                  <a:pt x="2333794" y="1215507"/>
                </a:lnTo>
                <a:lnTo>
                  <a:pt x="2334768" y="1167383"/>
                </a:lnTo>
                <a:lnTo>
                  <a:pt x="2333794" y="1119260"/>
                </a:lnTo>
                <a:lnTo>
                  <a:pt x="2330898" y="1071633"/>
                </a:lnTo>
                <a:lnTo>
                  <a:pt x="2326117" y="1024539"/>
                </a:lnTo>
                <a:lnTo>
                  <a:pt x="2319490" y="978015"/>
                </a:lnTo>
                <a:lnTo>
                  <a:pt x="2311052" y="932100"/>
                </a:lnTo>
                <a:lnTo>
                  <a:pt x="2300843" y="886831"/>
                </a:lnTo>
                <a:lnTo>
                  <a:pt x="2288899" y="842245"/>
                </a:lnTo>
                <a:lnTo>
                  <a:pt x="2275258" y="798380"/>
                </a:lnTo>
                <a:lnTo>
                  <a:pt x="2259958" y="755274"/>
                </a:lnTo>
                <a:lnTo>
                  <a:pt x="2243036" y="712964"/>
                </a:lnTo>
                <a:lnTo>
                  <a:pt x="2224529" y="671487"/>
                </a:lnTo>
                <a:lnTo>
                  <a:pt x="2204476" y="630881"/>
                </a:lnTo>
                <a:lnTo>
                  <a:pt x="2182913" y="591184"/>
                </a:lnTo>
                <a:lnTo>
                  <a:pt x="2159879" y="552433"/>
                </a:lnTo>
                <a:lnTo>
                  <a:pt x="2135410" y="514666"/>
                </a:lnTo>
                <a:lnTo>
                  <a:pt x="2109545" y="477920"/>
                </a:lnTo>
                <a:lnTo>
                  <a:pt x="2082320" y="442233"/>
                </a:lnTo>
                <a:lnTo>
                  <a:pt x="2053774" y="407642"/>
                </a:lnTo>
                <a:lnTo>
                  <a:pt x="2023944" y="374185"/>
                </a:lnTo>
                <a:lnTo>
                  <a:pt x="1992868" y="341899"/>
                </a:lnTo>
                <a:lnTo>
                  <a:pt x="1960582" y="310823"/>
                </a:lnTo>
                <a:lnTo>
                  <a:pt x="1927125" y="280993"/>
                </a:lnTo>
                <a:lnTo>
                  <a:pt x="1892534" y="252447"/>
                </a:lnTo>
                <a:lnTo>
                  <a:pt x="1856847" y="225222"/>
                </a:lnTo>
                <a:lnTo>
                  <a:pt x="1820101" y="199357"/>
                </a:lnTo>
                <a:lnTo>
                  <a:pt x="1782334" y="174888"/>
                </a:lnTo>
                <a:lnTo>
                  <a:pt x="1743583" y="151854"/>
                </a:lnTo>
                <a:lnTo>
                  <a:pt x="1703886" y="130291"/>
                </a:lnTo>
                <a:lnTo>
                  <a:pt x="1663280" y="110238"/>
                </a:lnTo>
                <a:lnTo>
                  <a:pt x="1621803" y="91731"/>
                </a:lnTo>
                <a:lnTo>
                  <a:pt x="1579493" y="74809"/>
                </a:lnTo>
                <a:lnTo>
                  <a:pt x="1536387" y="59509"/>
                </a:lnTo>
                <a:lnTo>
                  <a:pt x="1492522" y="45868"/>
                </a:lnTo>
                <a:lnTo>
                  <a:pt x="1447936" y="33924"/>
                </a:lnTo>
                <a:lnTo>
                  <a:pt x="1402667" y="23715"/>
                </a:lnTo>
                <a:lnTo>
                  <a:pt x="1356752" y="15277"/>
                </a:lnTo>
                <a:lnTo>
                  <a:pt x="1310228" y="8650"/>
                </a:lnTo>
                <a:lnTo>
                  <a:pt x="1263134" y="3869"/>
                </a:lnTo>
                <a:lnTo>
                  <a:pt x="1215507" y="973"/>
                </a:lnTo>
                <a:lnTo>
                  <a:pt x="1167384" y="0"/>
                </a:lnTo>
                <a:close/>
              </a:path>
            </a:pathLst>
          </a:custGeom>
          <a:solidFill>
            <a:srgbClr val="00776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02268" y="3476244"/>
            <a:ext cx="1685925" cy="1685925"/>
          </a:xfrm>
          <a:custGeom>
            <a:avLst/>
            <a:gdLst/>
            <a:ahLst/>
            <a:cxnLst/>
            <a:rect l="l" t="t" r="r" b="b"/>
            <a:pathLst>
              <a:path w="1685925" h="1685925">
                <a:moveTo>
                  <a:pt x="842772" y="0"/>
                </a:moveTo>
                <a:lnTo>
                  <a:pt x="794947" y="1334"/>
                </a:lnTo>
                <a:lnTo>
                  <a:pt x="747823" y="5288"/>
                </a:lnTo>
                <a:lnTo>
                  <a:pt x="701470" y="11793"/>
                </a:lnTo>
                <a:lnTo>
                  <a:pt x="655959" y="20776"/>
                </a:lnTo>
                <a:lnTo>
                  <a:pt x="611361" y="32166"/>
                </a:lnTo>
                <a:lnTo>
                  <a:pt x="567748" y="45893"/>
                </a:lnTo>
                <a:lnTo>
                  <a:pt x="525191" y="61885"/>
                </a:lnTo>
                <a:lnTo>
                  <a:pt x="483760" y="80070"/>
                </a:lnTo>
                <a:lnTo>
                  <a:pt x="443527" y="100378"/>
                </a:lnTo>
                <a:lnTo>
                  <a:pt x="404564" y="122738"/>
                </a:lnTo>
                <a:lnTo>
                  <a:pt x="366940" y="147079"/>
                </a:lnTo>
                <a:lnTo>
                  <a:pt x="330728" y="173329"/>
                </a:lnTo>
                <a:lnTo>
                  <a:pt x="295999" y="201417"/>
                </a:lnTo>
                <a:lnTo>
                  <a:pt x="262823" y="231272"/>
                </a:lnTo>
                <a:lnTo>
                  <a:pt x="231272" y="262823"/>
                </a:lnTo>
                <a:lnTo>
                  <a:pt x="201417" y="295999"/>
                </a:lnTo>
                <a:lnTo>
                  <a:pt x="173329" y="330728"/>
                </a:lnTo>
                <a:lnTo>
                  <a:pt x="147079" y="366940"/>
                </a:lnTo>
                <a:lnTo>
                  <a:pt x="122738" y="404564"/>
                </a:lnTo>
                <a:lnTo>
                  <a:pt x="100378" y="443527"/>
                </a:lnTo>
                <a:lnTo>
                  <a:pt x="80070" y="483760"/>
                </a:lnTo>
                <a:lnTo>
                  <a:pt x="61885" y="525191"/>
                </a:lnTo>
                <a:lnTo>
                  <a:pt x="45893" y="567748"/>
                </a:lnTo>
                <a:lnTo>
                  <a:pt x="32166" y="611361"/>
                </a:lnTo>
                <a:lnTo>
                  <a:pt x="20776" y="655959"/>
                </a:lnTo>
                <a:lnTo>
                  <a:pt x="11793" y="701470"/>
                </a:lnTo>
                <a:lnTo>
                  <a:pt x="5288" y="747823"/>
                </a:lnTo>
                <a:lnTo>
                  <a:pt x="1334" y="794947"/>
                </a:lnTo>
                <a:lnTo>
                  <a:pt x="0" y="842771"/>
                </a:lnTo>
                <a:lnTo>
                  <a:pt x="1334" y="890596"/>
                </a:lnTo>
                <a:lnTo>
                  <a:pt x="5288" y="937720"/>
                </a:lnTo>
                <a:lnTo>
                  <a:pt x="11793" y="984073"/>
                </a:lnTo>
                <a:lnTo>
                  <a:pt x="20776" y="1029584"/>
                </a:lnTo>
                <a:lnTo>
                  <a:pt x="32166" y="1074182"/>
                </a:lnTo>
                <a:lnTo>
                  <a:pt x="45893" y="1117795"/>
                </a:lnTo>
                <a:lnTo>
                  <a:pt x="61885" y="1160352"/>
                </a:lnTo>
                <a:lnTo>
                  <a:pt x="80070" y="1201783"/>
                </a:lnTo>
                <a:lnTo>
                  <a:pt x="100378" y="1242016"/>
                </a:lnTo>
                <a:lnTo>
                  <a:pt x="122738" y="1280979"/>
                </a:lnTo>
                <a:lnTo>
                  <a:pt x="147079" y="1318603"/>
                </a:lnTo>
                <a:lnTo>
                  <a:pt x="173329" y="1354815"/>
                </a:lnTo>
                <a:lnTo>
                  <a:pt x="201417" y="1389544"/>
                </a:lnTo>
                <a:lnTo>
                  <a:pt x="231272" y="1422720"/>
                </a:lnTo>
                <a:lnTo>
                  <a:pt x="262823" y="1454271"/>
                </a:lnTo>
                <a:lnTo>
                  <a:pt x="295999" y="1484126"/>
                </a:lnTo>
                <a:lnTo>
                  <a:pt x="330728" y="1512214"/>
                </a:lnTo>
                <a:lnTo>
                  <a:pt x="366940" y="1538464"/>
                </a:lnTo>
                <a:lnTo>
                  <a:pt x="404564" y="1562805"/>
                </a:lnTo>
                <a:lnTo>
                  <a:pt x="443527" y="1585165"/>
                </a:lnTo>
                <a:lnTo>
                  <a:pt x="483760" y="1605473"/>
                </a:lnTo>
                <a:lnTo>
                  <a:pt x="525191" y="1623658"/>
                </a:lnTo>
                <a:lnTo>
                  <a:pt x="567748" y="1639650"/>
                </a:lnTo>
                <a:lnTo>
                  <a:pt x="611361" y="1653377"/>
                </a:lnTo>
                <a:lnTo>
                  <a:pt x="655959" y="1664767"/>
                </a:lnTo>
                <a:lnTo>
                  <a:pt x="701470" y="1673750"/>
                </a:lnTo>
                <a:lnTo>
                  <a:pt x="747823" y="1680255"/>
                </a:lnTo>
                <a:lnTo>
                  <a:pt x="794947" y="1684209"/>
                </a:lnTo>
                <a:lnTo>
                  <a:pt x="842772" y="1685543"/>
                </a:lnTo>
                <a:lnTo>
                  <a:pt x="890596" y="1684209"/>
                </a:lnTo>
                <a:lnTo>
                  <a:pt x="937720" y="1680255"/>
                </a:lnTo>
                <a:lnTo>
                  <a:pt x="984073" y="1673750"/>
                </a:lnTo>
                <a:lnTo>
                  <a:pt x="1029584" y="1664767"/>
                </a:lnTo>
                <a:lnTo>
                  <a:pt x="1074182" y="1653377"/>
                </a:lnTo>
                <a:lnTo>
                  <a:pt x="1117795" y="1639650"/>
                </a:lnTo>
                <a:lnTo>
                  <a:pt x="1160352" y="1623658"/>
                </a:lnTo>
                <a:lnTo>
                  <a:pt x="1201783" y="1605473"/>
                </a:lnTo>
                <a:lnTo>
                  <a:pt x="1242016" y="1585165"/>
                </a:lnTo>
                <a:lnTo>
                  <a:pt x="1280979" y="1562805"/>
                </a:lnTo>
                <a:lnTo>
                  <a:pt x="1318603" y="1538464"/>
                </a:lnTo>
                <a:lnTo>
                  <a:pt x="1354815" y="1512214"/>
                </a:lnTo>
                <a:lnTo>
                  <a:pt x="1389544" y="1484126"/>
                </a:lnTo>
                <a:lnTo>
                  <a:pt x="1422720" y="1454271"/>
                </a:lnTo>
                <a:lnTo>
                  <a:pt x="1454271" y="1422720"/>
                </a:lnTo>
                <a:lnTo>
                  <a:pt x="1484126" y="1389544"/>
                </a:lnTo>
                <a:lnTo>
                  <a:pt x="1512214" y="1354815"/>
                </a:lnTo>
                <a:lnTo>
                  <a:pt x="1538464" y="1318603"/>
                </a:lnTo>
                <a:lnTo>
                  <a:pt x="1562805" y="1280979"/>
                </a:lnTo>
                <a:lnTo>
                  <a:pt x="1585165" y="1242016"/>
                </a:lnTo>
                <a:lnTo>
                  <a:pt x="1605473" y="1201783"/>
                </a:lnTo>
                <a:lnTo>
                  <a:pt x="1623658" y="1160352"/>
                </a:lnTo>
                <a:lnTo>
                  <a:pt x="1639650" y="1117795"/>
                </a:lnTo>
                <a:lnTo>
                  <a:pt x="1653377" y="1074182"/>
                </a:lnTo>
                <a:lnTo>
                  <a:pt x="1664767" y="1029584"/>
                </a:lnTo>
                <a:lnTo>
                  <a:pt x="1673750" y="984073"/>
                </a:lnTo>
                <a:lnTo>
                  <a:pt x="1680255" y="937720"/>
                </a:lnTo>
                <a:lnTo>
                  <a:pt x="1684209" y="890596"/>
                </a:lnTo>
                <a:lnTo>
                  <a:pt x="1685543" y="842771"/>
                </a:lnTo>
                <a:lnTo>
                  <a:pt x="1684209" y="794947"/>
                </a:lnTo>
                <a:lnTo>
                  <a:pt x="1680255" y="747823"/>
                </a:lnTo>
                <a:lnTo>
                  <a:pt x="1673750" y="701470"/>
                </a:lnTo>
                <a:lnTo>
                  <a:pt x="1664767" y="655959"/>
                </a:lnTo>
                <a:lnTo>
                  <a:pt x="1653377" y="611361"/>
                </a:lnTo>
                <a:lnTo>
                  <a:pt x="1639650" y="567748"/>
                </a:lnTo>
                <a:lnTo>
                  <a:pt x="1623658" y="525191"/>
                </a:lnTo>
                <a:lnTo>
                  <a:pt x="1605473" y="483760"/>
                </a:lnTo>
                <a:lnTo>
                  <a:pt x="1585165" y="443527"/>
                </a:lnTo>
                <a:lnTo>
                  <a:pt x="1562805" y="404564"/>
                </a:lnTo>
                <a:lnTo>
                  <a:pt x="1538464" y="366940"/>
                </a:lnTo>
                <a:lnTo>
                  <a:pt x="1512214" y="330728"/>
                </a:lnTo>
                <a:lnTo>
                  <a:pt x="1484126" y="295999"/>
                </a:lnTo>
                <a:lnTo>
                  <a:pt x="1454271" y="262823"/>
                </a:lnTo>
                <a:lnTo>
                  <a:pt x="1422720" y="231272"/>
                </a:lnTo>
                <a:lnTo>
                  <a:pt x="1389544" y="201417"/>
                </a:lnTo>
                <a:lnTo>
                  <a:pt x="1354815" y="173329"/>
                </a:lnTo>
                <a:lnTo>
                  <a:pt x="1318603" y="147079"/>
                </a:lnTo>
                <a:lnTo>
                  <a:pt x="1280979" y="122738"/>
                </a:lnTo>
                <a:lnTo>
                  <a:pt x="1242016" y="100378"/>
                </a:lnTo>
                <a:lnTo>
                  <a:pt x="1201783" y="80070"/>
                </a:lnTo>
                <a:lnTo>
                  <a:pt x="1160352" y="61885"/>
                </a:lnTo>
                <a:lnTo>
                  <a:pt x="1117795" y="45893"/>
                </a:lnTo>
                <a:lnTo>
                  <a:pt x="1074182" y="32166"/>
                </a:lnTo>
                <a:lnTo>
                  <a:pt x="1029584" y="20776"/>
                </a:lnTo>
                <a:lnTo>
                  <a:pt x="984073" y="11793"/>
                </a:lnTo>
                <a:lnTo>
                  <a:pt x="937720" y="5288"/>
                </a:lnTo>
                <a:lnTo>
                  <a:pt x="890596" y="1334"/>
                </a:lnTo>
                <a:lnTo>
                  <a:pt x="842772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9171178" y="3986021"/>
            <a:ext cx="1494155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微软雅黑"/>
                <a:cs typeface="微软雅黑"/>
              </a:rPr>
              <a:t>时尚品牌蓝V数量</a:t>
            </a:r>
            <a:endParaRPr sz="1400">
              <a:latin typeface="微软雅黑"/>
              <a:cs typeface="微软雅黑"/>
            </a:endParaRPr>
          </a:p>
          <a:p>
            <a:pPr marL="22225">
              <a:lnSpc>
                <a:spcPct val="100000"/>
              </a:lnSpc>
              <a:spcBef>
                <a:spcPts val="85"/>
              </a:spcBef>
            </a:pPr>
            <a:r>
              <a:rPr sz="3200" b="1" spc="-5" dirty="0">
                <a:solidFill>
                  <a:srgbClr val="FFFFFF"/>
                </a:solidFill>
                <a:latin typeface="Segoe UI"/>
                <a:cs typeface="Segoe UI"/>
              </a:rPr>
              <a:t>60000+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331454" y="3784091"/>
            <a:ext cx="914400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184892" y="5485180"/>
            <a:ext cx="762000" cy="1752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70443" y="4696967"/>
            <a:ext cx="609600" cy="175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261092" y="3028188"/>
            <a:ext cx="609600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931906" y="3784091"/>
            <a:ext cx="609600" cy="175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931906" y="4696967"/>
            <a:ext cx="609600" cy="1752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980043" y="5485180"/>
            <a:ext cx="609600" cy="175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980043" y="3028188"/>
            <a:ext cx="609600" cy="1752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433" y="772490"/>
            <a:ext cx="10953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7761"/>
                </a:solidFill>
              </a:rPr>
              <a:t>时尚直播场</a:t>
            </a:r>
            <a:r>
              <a:rPr spc="-5" dirty="0">
                <a:solidFill>
                  <a:srgbClr val="007761"/>
                </a:solidFill>
              </a:rPr>
              <a:t>景</a:t>
            </a:r>
            <a:r>
              <a:rPr spc="-10" dirty="0">
                <a:solidFill>
                  <a:srgbClr val="007761"/>
                </a:solidFill>
              </a:rPr>
              <a:t>IP化发展，云端时</a:t>
            </a:r>
            <a:r>
              <a:rPr dirty="0">
                <a:solidFill>
                  <a:srgbClr val="007761"/>
                </a:solidFill>
              </a:rPr>
              <a:t>尚</a:t>
            </a:r>
            <a:r>
              <a:rPr spc="-15" dirty="0">
                <a:solidFill>
                  <a:srgbClr val="007761"/>
                </a:solidFill>
              </a:rPr>
              <a:t>+</a:t>
            </a:r>
            <a:r>
              <a:rPr spc="-5" dirty="0">
                <a:solidFill>
                  <a:srgbClr val="007761"/>
                </a:solidFill>
              </a:rPr>
              <a:t>直播造节双向刺激新供给与新需求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31484" y="4977510"/>
            <a:ext cx="3104515" cy="140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1997C"/>
                </a:solidFill>
                <a:latin typeface="微软雅黑"/>
                <a:cs typeface="微软雅黑"/>
              </a:rPr>
              <a:t>抖in万物节：云摆摊</a:t>
            </a:r>
            <a:endParaRPr sz="1400">
              <a:latin typeface="微软雅黑"/>
              <a:cs typeface="微软雅黑"/>
            </a:endParaRPr>
          </a:p>
          <a:p>
            <a:pPr marL="12700" marR="5080" algn="just">
              <a:lnSpc>
                <a:spcPct val="130200"/>
              </a:lnSpc>
              <a:spcBef>
                <a:spcPts val="484"/>
              </a:spcBef>
            </a:pPr>
            <a:r>
              <a:rPr sz="1050" spc="5" dirty="0">
                <a:latin typeface="微软雅黑"/>
                <a:cs typeface="微软雅黑"/>
              </a:rPr>
              <a:t>6</a:t>
            </a:r>
            <a:r>
              <a:rPr sz="1050" spc="0" dirty="0">
                <a:latin typeface="微软雅黑"/>
                <a:cs typeface="微软雅黑"/>
              </a:rPr>
              <a:t>月</a:t>
            </a:r>
            <a:r>
              <a:rPr sz="1050" spc="-5" dirty="0">
                <a:latin typeface="微软雅黑"/>
                <a:cs typeface="微软雅黑"/>
              </a:rPr>
              <a:t>26</a:t>
            </a:r>
            <a:r>
              <a:rPr sz="1050" spc="5" dirty="0">
                <a:latin typeface="微软雅黑"/>
                <a:cs typeface="微软雅黑"/>
              </a:rPr>
              <a:t>日</a:t>
            </a:r>
            <a:r>
              <a:rPr sz="1050" spc="-5" dirty="0">
                <a:latin typeface="微软雅黑"/>
                <a:cs typeface="微软雅黑"/>
              </a:rPr>
              <a:t>-6</a:t>
            </a:r>
            <a:r>
              <a:rPr sz="1050" spc="0" dirty="0">
                <a:latin typeface="微软雅黑"/>
                <a:cs typeface="微软雅黑"/>
              </a:rPr>
              <a:t>月</a:t>
            </a:r>
            <a:r>
              <a:rPr sz="1050" dirty="0">
                <a:latin typeface="微软雅黑"/>
                <a:cs typeface="微软雅黑"/>
              </a:rPr>
              <a:t>28</a:t>
            </a:r>
            <a:r>
              <a:rPr sz="1050" spc="0" dirty="0">
                <a:latin typeface="微软雅黑"/>
                <a:cs typeface="微软雅黑"/>
              </a:rPr>
              <a:t>日</a:t>
            </a:r>
            <a:r>
              <a:rPr sz="1050" spc="5" dirty="0">
                <a:latin typeface="微软雅黑"/>
                <a:cs typeface="微软雅黑"/>
              </a:rPr>
              <a:t>，</a:t>
            </a:r>
            <a:r>
              <a:rPr sz="1050" spc="0" dirty="0">
                <a:latin typeface="微软雅黑"/>
                <a:cs typeface="微软雅黑"/>
              </a:rPr>
              <a:t>巨量</a:t>
            </a:r>
            <a:r>
              <a:rPr sz="1050" spc="5" dirty="0">
                <a:latin typeface="微软雅黑"/>
                <a:cs typeface="微软雅黑"/>
              </a:rPr>
              <a:t>引</a:t>
            </a:r>
            <a:r>
              <a:rPr sz="1050" spc="0" dirty="0">
                <a:latin typeface="微软雅黑"/>
                <a:cs typeface="微软雅黑"/>
              </a:rPr>
              <a:t>擎</a:t>
            </a:r>
            <a:r>
              <a:rPr sz="1050" spc="5" dirty="0">
                <a:latin typeface="微软雅黑"/>
                <a:cs typeface="微软雅黑"/>
              </a:rPr>
              <a:t>发</a:t>
            </a:r>
            <a:r>
              <a:rPr sz="1050" spc="0" dirty="0">
                <a:latin typeface="微软雅黑"/>
                <a:cs typeface="微软雅黑"/>
              </a:rPr>
              <a:t>起</a:t>
            </a:r>
            <a:r>
              <a:rPr sz="1050" spc="5" dirty="0">
                <a:latin typeface="微软雅黑"/>
                <a:cs typeface="微软雅黑"/>
              </a:rPr>
              <a:t>抖</a:t>
            </a:r>
            <a:r>
              <a:rPr sz="1050" dirty="0">
                <a:latin typeface="微软雅黑"/>
                <a:cs typeface="微软雅黑"/>
              </a:rPr>
              <a:t>in</a:t>
            </a:r>
            <a:r>
              <a:rPr sz="1050" spc="5" dirty="0">
                <a:latin typeface="微软雅黑"/>
                <a:cs typeface="微软雅黑"/>
              </a:rPr>
              <a:t>万</a:t>
            </a:r>
            <a:r>
              <a:rPr sz="1050" spc="0" dirty="0">
                <a:latin typeface="微软雅黑"/>
                <a:cs typeface="微软雅黑"/>
              </a:rPr>
              <a:t>物节</a:t>
            </a:r>
            <a:r>
              <a:rPr sz="1050" spc="5" dirty="0">
                <a:latin typeface="微软雅黑"/>
                <a:cs typeface="微软雅黑"/>
              </a:rPr>
              <a:t>直</a:t>
            </a:r>
            <a:r>
              <a:rPr sz="1050" spc="0" dirty="0">
                <a:latin typeface="微软雅黑"/>
                <a:cs typeface="微软雅黑"/>
              </a:rPr>
              <a:t>播嘉 </a:t>
            </a:r>
            <a:r>
              <a:rPr sz="1050" spc="15" dirty="0">
                <a:latin typeface="微软雅黑"/>
                <a:cs typeface="微软雅黑"/>
              </a:rPr>
              <a:t>年华活动，将邀</a:t>
            </a:r>
            <a:r>
              <a:rPr sz="1050" spc="10" dirty="0">
                <a:latin typeface="微软雅黑"/>
                <a:cs typeface="微软雅黑"/>
              </a:rPr>
              <a:t>请</a:t>
            </a:r>
            <a:r>
              <a:rPr sz="1200" b="1" dirty="0">
                <a:solidFill>
                  <a:srgbClr val="FF841D"/>
                </a:solidFill>
                <a:latin typeface="微软雅黑"/>
                <a:cs typeface="微软雅黑"/>
              </a:rPr>
              <a:t>100+</a:t>
            </a:r>
            <a:r>
              <a:rPr sz="1200" b="1" spc="10" dirty="0">
                <a:solidFill>
                  <a:srgbClr val="FF841D"/>
                </a:solidFill>
                <a:latin typeface="微软雅黑"/>
                <a:cs typeface="微软雅黑"/>
              </a:rPr>
              <a:t>明星达人</a:t>
            </a:r>
            <a:r>
              <a:rPr sz="1050" spc="15" dirty="0">
                <a:latin typeface="微软雅黑"/>
                <a:cs typeface="微软雅黑"/>
              </a:rPr>
              <a:t>组建“直播买手 </a:t>
            </a:r>
            <a:r>
              <a:rPr sz="1050" spc="0" dirty="0">
                <a:latin typeface="微软雅黑"/>
                <a:cs typeface="微软雅黑"/>
              </a:rPr>
              <a:t>团”，联</a:t>
            </a:r>
            <a:r>
              <a:rPr sz="1050" spc="-10" dirty="0">
                <a:latin typeface="微软雅黑"/>
                <a:cs typeface="微软雅黑"/>
              </a:rPr>
              <a:t>动</a:t>
            </a:r>
            <a:r>
              <a:rPr sz="1050" spc="0" dirty="0">
                <a:latin typeface="微软雅黑"/>
                <a:cs typeface="微软雅黑"/>
              </a:rPr>
              <a:t>抖音、</a:t>
            </a:r>
            <a:r>
              <a:rPr sz="1050" spc="-10" dirty="0">
                <a:latin typeface="微软雅黑"/>
                <a:cs typeface="微软雅黑"/>
              </a:rPr>
              <a:t>今</a:t>
            </a:r>
            <a:r>
              <a:rPr sz="1050" spc="0" dirty="0">
                <a:latin typeface="微软雅黑"/>
                <a:cs typeface="微软雅黑"/>
              </a:rPr>
              <a:t>日</a:t>
            </a:r>
            <a:r>
              <a:rPr sz="1050" spc="-10" dirty="0">
                <a:latin typeface="微软雅黑"/>
                <a:cs typeface="微软雅黑"/>
              </a:rPr>
              <a:t>头</a:t>
            </a:r>
            <a:r>
              <a:rPr sz="1050" dirty="0">
                <a:latin typeface="微软雅黑"/>
                <a:cs typeface="微软雅黑"/>
              </a:rPr>
              <a:t>条</a:t>
            </a:r>
            <a:r>
              <a:rPr sz="1050" spc="0" dirty="0">
                <a:latin typeface="微软雅黑"/>
                <a:cs typeface="微软雅黑"/>
              </a:rPr>
              <a:t>、西瓜</a:t>
            </a:r>
            <a:r>
              <a:rPr sz="1050" spc="-10" dirty="0">
                <a:latin typeface="微软雅黑"/>
                <a:cs typeface="微软雅黑"/>
              </a:rPr>
              <a:t>视</a:t>
            </a:r>
            <a:r>
              <a:rPr sz="1050" spc="0" dirty="0">
                <a:latin typeface="微软雅黑"/>
                <a:cs typeface="微软雅黑"/>
              </a:rPr>
              <a:t>频等多</a:t>
            </a:r>
            <a:r>
              <a:rPr sz="1050" spc="-10" dirty="0">
                <a:latin typeface="微软雅黑"/>
                <a:cs typeface="微软雅黑"/>
              </a:rPr>
              <a:t>端</a:t>
            </a:r>
            <a:r>
              <a:rPr sz="1050" spc="0" dirty="0">
                <a:latin typeface="微软雅黑"/>
                <a:cs typeface="微软雅黑"/>
              </a:rPr>
              <a:t>产</a:t>
            </a:r>
            <a:r>
              <a:rPr sz="1050" spc="-10" dirty="0">
                <a:latin typeface="微软雅黑"/>
                <a:cs typeface="微软雅黑"/>
              </a:rPr>
              <a:t>品</a:t>
            </a:r>
            <a:r>
              <a:rPr sz="1050" dirty="0">
                <a:latin typeface="微软雅黑"/>
                <a:cs typeface="微软雅黑"/>
              </a:rPr>
              <a:t>矩 </a:t>
            </a:r>
            <a:r>
              <a:rPr sz="1050" spc="15" dirty="0">
                <a:latin typeface="微软雅黑"/>
                <a:cs typeface="微软雅黑"/>
              </a:rPr>
              <a:t>阵，</a:t>
            </a:r>
            <a:r>
              <a:rPr sz="1050" spc="25" dirty="0">
                <a:latin typeface="微软雅黑"/>
                <a:cs typeface="微软雅黑"/>
              </a:rPr>
              <a:t>邀</a:t>
            </a:r>
            <a:r>
              <a:rPr sz="1050" spc="15" dirty="0">
                <a:latin typeface="微软雅黑"/>
                <a:cs typeface="微软雅黑"/>
              </a:rPr>
              <a:t>请百位中小商家一</a:t>
            </a:r>
            <a:r>
              <a:rPr sz="1050" spc="25" dirty="0">
                <a:latin typeface="微软雅黑"/>
                <a:cs typeface="微软雅黑"/>
              </a:rPr>
              <a:t>起“</a:t>
            </a:r>
            <a:r>
              <a:rPr sz="1200" b="1" spc="10" dirty="0">
                <a:solidFill>
                  <a:srgbClr val="FF841D"/>
                </a:solidFill>
                <a:latin typeface="微软雅黑"/>
                <a:cs typeface="微软雅黑"/>
              </a:rPr>
              <a:t>云</a:t>
            </a:r>
            <a:r>
              <a:rPr sz="1200" b="1" spc="25" dirty="0">
                <a:solidFill>
                  <a:srgbClr val="FF841D"/>
                </a:solidFill>
                <a:latin typeface="微软雅黑"/>
                <a:cs typeface="微软雅黑"/>
              </a:rPr>
              <a:t>摆摊</a:t>
            </a:r>
            <a:r>
              <a:rPr sz="1050" spc="15" dirty="0">
                <a:latin typeface="微软雅黑"/>
                <a:cs typeface="微软雅黑"/>
              </a:rPr>
              <a:t>”，</a:t>
            </a:r>
            <a:r>
              <a:rPr sz="1050" spc="25" dirty="0">
                <a:latin typeface="微软雅黑"/>
                <a:cs typeface="微软雅黑"/>
              </a:rPr>
              <a:t>为</a:t>
            </a:r>
            <a:r>
              <a:rPr sz="1050" spc="15" dirty="0">
                <a:latin typeface="微软雅黑"/>
                <a:cs typeface="微软雅黑"/>
              </a:rPr>
              <a:t>商家</a:t>
            </a:r>
            <a:r>
              <a:rPr sz="1050" spc="0" dirty="0">
                <a:latin typeface="微软雅黑"/>
                <a:cs typeface="微软雅黑"/>
              </a:rPr>
              <a:t>提 供线上营销阵</a:t>
            </a:r>
            <a:r>
              <a:rPr sz="1050" spc="-5" dirty="0">
                <a:latin typeface="微软雅黑"/>
                <a:cs typeface="微软雅黑"/>
              </a:rPr>
              <a:t>地</a:t>
            </a:r>
            <a:r>
              <a:rPr sz="1050" spc="0" dirty="0"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1132" y="2541473"/>
            <a:ext cx="2800985" cy="1454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1997C"/>
                </a:solidFill>
                <a:latin typeface="微软雅黑"/>
                <a:cs typeface="微软雅黑"/>
              </a:rPr>
              <a:t>抖in好物节</a:t>
            </a:r>
            <a:r>
              <a:rPr sz="1400" b="1" spc="-5" dirty="0">
                <a:solidFill>
                  <a:srgbClr val="01997C"/>
                </a:solidFill>
                <a:latin typeface="微软雅黑"/>
                <a:cs typeface="微软雅黑"/>
              </a:rPr>
              <a:t>-</a:t>
            </a:r>
            <a:r>
              <a:rPr sz="1400" b="1" dirty="0">
                <a:solidFill>
                  <a:srgbClr val="01997C"/>
                </a:solidFill>
                <a:latin typeface="微软雅黑"/>
                <a:cs typeface="微软雅黑"/>
              </a:rPr>
              <a:t>全民直播购</a:t>
            </a:r>
            <a:endParaRPr sz="1400">
              <a:latin typeface="微软雅黑"/>
              <a:cs typeface="微软雅黑"/>
            </a:endParaRPr>
          </a:p>
          <a:p>
            <a:pPr marL="12700" marR="5080" algn="just">
              <a:lnSpc>
                <a:spcPct val="130200"/>
              </a:lnSpc>
              <a:spcBef>
                <a:spcPts val="425"/>
              </a:spcBef>
            </a:pPr>
            <a:r>
              <a:rPr sz="1050" dirty="0">
                <a:latin typeface="微软雅黑"/>
                <a:cs typeface="微软雅黑"/>
              </a:rPr>
              <a:t>4</a:t>
            </a:r>
            <a:r>
              <a:rPr sz="1050" spc="-10" dirty="0">
                <a:latin typeface="微软雅黑"/>
                <a:cs typeface="微软雅黑"/>
              </a:rPr>
              <a:t>月</a:t>
            </a:r>
            <a:r>
              <a:rPr sz="1050" spc="-5" dirty="0">
                <a:latin typeface="微软雅黑"/>
                <a:cs typeface="微软雅黑"/>
              </a:rPr>
              <a:t>22</a:t>
            </a:r>
            <a:r>
              <a:rPr sz="1050" spc="-10" dirty="0">
                <a:latin typeface="微软雅黑"/>
                <a:cs typeface="微软雅黑"/>
              </a:rPr>
              <a:t>日</a:t>
            </a:r>
            <a:r>
              <a:rPr sz="1050" dirty="0">
                <a:latin typeface="微软雅黑"/>
                <a:cs typeface="微软雅黑"/>
              </a:rPr>
              <a:t>，</a:t>
            </a:r>
            <a:r>
              <a:rPr sz="1050" spc="-10" dirty="0">
                <a:latin typeface="微软雅黑"/>
                <a:cs typeface="微软雅黑"/>
              </a:rPr>
              <a:t>联</a:t>
            </a:r>
            <a:r>
              <a:rPr sz="1050" dirty="0">
                <a:latin typeface="微软雅黑"/>
                <a:cs typeface="微软雅黑"/>
              </a:rPr>
              <a:t>合</a:t>
            </a:r>
            <a:r>
              <a:rPr sz="1200" b="1" spc="-5" dirty="0">
                <a:solidFill>
                  <a:srgbClr val="FF841D"/>
                </a:solidFill>
                <a:latin typeface="微软雅黑"/>
                <a:cs typeface="微软雅黑"/>
              </a:rPr>
              <a:t>300</a:t>
            </a:r>
            <a:r>
              <a:rPr sz="1050" spc="-10" dirty="0">
                <a:latin typeface="微软雅黑"/>
                <a:cs typeface="微软雅黑"/>
              </a:rPr>
              <a:t>位明</a:t>
            </a:r>
            <a:r>
              <a:rPr sz="1050" dirty="0">
                <a:latin typeface="微软雅黑"/>
                <a:cs typeface="微软雅黑"/>
              </a:rPr>
              <a:t>星、</a:t>
            </a:r>
            <a:r>
              <a:rPr sz="1050" spc="-10" dirty="0">
                <a:latin typeface="微软雅黑"/>
                <a:cs typeface="微软雅黑"/>
              </a:rPr>
              <a:t>达</a:t>
            </a:r>
            <a:r>
              <a:rPr sz="1050" spc="0" dirty="0">
                <a:latin typeface="微软雅黑"/>
                <a:cs typeface="微软雅黑"/>
              </a:rPr>
              <a:t>人</a:t>
            </a:r>
            <a:r>
              <a:rPr sz="1050" spc="-5" dirty="0">
                <a:latin typeface="微软雅黑"/>
                <a:cs typeface="微软雅黑"/>
              </a:rPr>
              <a:t>打</a:t>
            </a:r>
            <a:r>
              <a:rPr sz="1050" spc="-10" dirty="0">
                <a:latin typeface="微软雅黑"/>
                <a:cs typeface="微软雅黑"/>
              </a:rPr>
              <a:t>造</a:t>
            </a:r>
            <a:r>
              <a:rPr sz="1050" spc="0" dirty="0">
                <a:latin typeface="微软雅黑"/>
                <a:cs typeface="微软雅黑"/>
              </a:rPr>
              <a:t>的</a:t>
            </a:r>
            <a:r>
              <a:rPr sz="1050" dirty="0">
                <a:latin typeface="微软雅黑"/>
                <a:cs typeface="微软雅黑"/>
              </a:rPr>
              <a:t>抖</a:t>
            </a:r>
            <a:r>
              <a:rPr sz="1050" spc="-15" dirty="0">
                <a:latin typeface="微软雅黑"/>
                <a:cs typeface="微软雅黑"/>
              </a:rPr>
              <a:t>in</a:t>
            </a:r>
            <a:r>
              <a:rPr sz="1050" spc="0" dirty="0">
                <a:latin typeface="微软雅黑"/>
                <a:cs typeface="微软雅黑"/>
              </a:rPr>
              <a:t>好 </a:t>
            </a:r>
            <a:r>
              <a:rPr sz="1050" spc="40" dirty="0">
                <a:latin typeface="微软雅黑"/>
                <a:cs typeface="微软雅黑"/>
              </a:rPr>
              <a:t>物节</a:t>
            </a:r>
            <a:r>
              <a:rPr sz="1050" spc="35" dirty="0">
                <a:latin typeface="微软雅黑"/>
                <a:cs typeface="微软雅黑"/>
              </a:rPr>
              <a:t>-</a:t>
            </a:r>
            <a:r>
              <a:rPr sz="1050" spc="25" dirty="0">
                <a:latin typeface="微软雅黑"/>
                <a:cs typeface="微软雅黑"/>
              </a:rPr>
              <a:t>全</a:t>
            </a:r>
            <a:r>
              <a:rPr sz="1050" spc="40" dirty="0">
                <a:latin typeface="微软雅黑"/>
                <a:cs typeface="微软雅黑"/>
              </a:rPr>
              <a:t>民直</a:t>
            </a:r>
            <a:r>
              <a:rPr sz="1050" spc="25" dirty="0">
                <a:latin typeface="微软雅黑"/>
                <a:cs typeface="微软雅黑"/>
              </a:rPr>
              <a:t>播</a:t>
            </a:r>
            <a:r>
              <a:rPr sz="1050" spc="40" dirty="0">
                <a:latin typeface="微软雅黑"/>
                <a:cs typeface="微软雅黑"/>
              </a:rPr>
              <a:t>购物</a:t>
            </a:r>
            <a:r>
              <a:rPr sz="1050" spc="25" dirty="0">
                <a:latin typeface="微软雅黑"/>
                <a:cs typeface="微软雅黑"/>
              </a:rPr>
              <a:t>嘉年</a:t>
            </a:r>
            <a:r>
              <a:rPr sz="1050" spc="40" dirty="0">
                <a:latin typeface="微软雅黑"/>
                <a:cs typeface="微软雅黑"/>
              </a:rPr>
              <a:t>华正式</a:t>
            </a:r>
            <a:r>
              <a:rPr sz="1050" spc="25" dirty="0">
                <a:latin typeface="微软雅黑"/>
                <a:cs typeface="微软雅黑"/>
              </a:rPr>
              <a:t>开</a:t>
            </a:r>
            <a:r>
              <a:rPr sz="1050" spc="55" dirty="0">
                <a:latin typeface="微软雅黑"/>
                <a:cs typeface="微软雅黑"/>
              </a:rPr>
              <a:t>播</a:t>
            </a:r>
            <a:r>
              <a:rPr sz="1050" spc="35" dirty="0">
                <a:latin typeface="微软雅黑"/>
                <a:cs typeface="微软雅黑"/>
              </a:rPr>
              <a:t>，</a:t>
            </a:r>
            <a:r>
              <a:rPr sz="1200" b="1" spc="35" dirty="0">
                <a:solidFill>
                  <a:srgbClr val="FF841D"/>
                </a:solidFill>
                <a:latin typeface="微软雅黑"/>
                <a:cs typeface="微软雅黑"/>
              </a:rPr>
              <a:t>数百达 </a:t>
            </a:r>
            <a:r>
              <a:rPr sz="1200" b="1" dirty="0">
                <a:solidFill>
                  <a:srgbClr val="FF841D"/>
                </a:solidFill>
                <a:latin typeface="微软雅黑"/>
                <a:cs typeface="微软雅黑"/>
              </a:rPr>
              <a:t>人</a:t>
            </a:r>
            <a:r>
              <a:rPr sz="1050" spc="0" dirty="0">
                <a:latin typeface="微软雅黑"/>
                <a:cs typeface="微软雅黑"/>
              </a:rPr>
              <a:t>齐上阵两天聚集</a:t>
            </a:r>
            <a:r>
              <a:rPr sz="1200" b="1" spc="-10" dirty="0">
                <a:solidFill>
                  <a:srgbClr val="FF841D"/>
                </a:solidFill>
                <a:latin typeface="微软雅黑"/>
                <a:cs typeface="微软雅黑"/>
              </a:rPr>
              <a:t>1</a:t>
            </a:r>
            <a:r>
              <a:rPr sz="1200" b="1" dirty="0">
                <a:solidFill>
                  <a:srgbClr val="FF841D"/>
                </a:solidFill>
                <a:latin typeface="微软雅黑"/>
                <a:cs typeface="微软雅黑"/>
              </a:rPr>
              <a:t>2亿</a:t>
            </a:r>
            <a:r>
              <a:rPr sz="1050" spc="0" dirty="0">
                <a:latin typeface="微软雅黑"/>
                <a:cs typeface="微软雅黑"/>
              </a:rPr>
              <a:t>声浪，高姿、欧</a:t>
            </a:r>
            <a:r>
              <a:rPr sz="1050" spc="-10" dirty="0">
                <a:latin typeface="微软雅黑"/>
                <a:cs typeface="微软雅黑"/>
              </a:rPr>
              <a:t>诗</a:t>
            </a:r>
            <a:r>
              <a:rPr sz="1050" dirty="0">
                <a:latin typeface="微软雅黑"/>
                <a:cs typeface="微软雅黑"/>
              </a:rPr>
              <a:t>漫、  </a:t>
            </a:r>
            <a:r>
              <a:rPr sz="1050" spc="-5" dirty="0">
                <a:latin typeface="微软雅黑"/>
                <a:cs typeface="微软雅黑"/>
              </a:rPr>
              <a:t>Notime</a:t>
            </a:r>
            <a:r>
              <a:rPr sz="1050" spc="0" dirty="0">
                <a:latin typeface="微软雅黑"/>
                <a:cs typeface="微软雅黑"/>
              </a:rPr>
              <a:t>美</a:t>
            </a:r>
            <a:r>
              <a:rPr sz="1050" spc="5" dirty="0">
                <a:latin typeface="微软雅黑"/>
                <a:cs typeface="微软雅黑"/>
              </a:rPr>
              <a:t>容</a:t>
            </a:r>
            <a:r>
              <a:rPr sz="1050" spc="0" dirty="0">
                <a:latin typeface="微软雅黑"/>
                <a:cs typeface="微软雅黑"/>
              </a:rPr>
              <a:t>仪</a:t>
            </a:r>
            <a:r>
              <a:rPr sz="1050" spc="5" dirty="0">
                <a:latin typeface="微软雅黑"/>
                <a:cs typeface="微软雅黑"/>
              </a:rPr>
              <a:t>等</a:t>
            </a:r>
            <a:r>
              <a:rPr sz="1050" spc="0" dirty="0">
                <a:latin typeface="微软雅黑"/>
                <a:cs typeface="微软雅黑"/>
              </a:rPr>
              <a:t>时尚</a:t>
            </a:r>
            <a:r>
              <a:rPr sz="1050" spc="5" dirty="0">
                <a:latin typeface="微软雅黑"/>
                <a:cs typeface="微软雅黑"/>
              </a:rPr>
              <a:t>美</a:t>
            </a:r>
            <a:r>
              <a:rPr sz="1050" spc="0" dirty="0">
                <a:latin typeface="微软雅黑"/>
                <a:cs typeface="微软雅黑"/>
              </a:rPr>
              <a:t>妆</a:t>
            </a:r>
            <a:r>
              <a:rPr sz="1050" spc="5" dirty="0">
                <a:latin typeface="微软雅黑"/>
                <a:cs typeface="微软雅黑"/>
              </a:rPr>
              <a:t>品</a:t>
            </a:r>
            <a:r>
              <a:rPr sz="1050" spc="0" dirty="0">
                <a:latin typeface="微软雅黑"/>
                <a:cs typeface="微软雅黑"/>
              </a:rPr>
              <a:t>牌</a:t>
            </a:r>
            <a:r>
              <a:rPr sz="1050" spc="5" dirty="0">
                <a:latin typeface="微软雅黑"/>
                <a:cs typeface="微软雅黑"/>
              </a:rPr>
              <a:t>纷</a:t>
            </a:r>
            <a:r>
              <a:rPr sz="1050" spc="0" dirty="0">
                <a:latin typeface="微软雅黑"/>
                <a:cs typeface="微软雅黑"/>
              </a:rPr>
              <a:t>纷参</a:t>
            </a:r>
            <a:r>
              <a:rPr sz="1050" spc="10" dirty="0">
                <a:latin typeface="微软雅黑"/>
                <a:cs typeface="微软雅黑"/>
              </a:rPr>
              <a:t>与</a:t>
            </a:r>
            <a:r>
              <a:rPr sz="1050" spc="0" dirty="0">
                <a:latin typeface="微软雅黑"/>
                <a:cs typeface="微软雅黑"/>
              </a:rPr>
              <a:t>，</a:t>
            </a:r>
            <a:r>
              <a:rPr sz="1050" spc="5" dirty="0">
                <a:latin typeface="微软雅黑"/>
                <a:cs typeface="微软雅黑"/>
              </a:rPr>
              <a:t>国货 </a:t>
            </a:r>
            <a:r>
              <a:rPr sz="1050" spc="0" dirty="0">
                <a:latin typeface="微软雅黑"/>
                <a:cs typeface="微软雅黑"/>
              </a:rPr>
              <a:t>洗护之光阿道</a:t>
            </a:r>
            <a:r>
              <a:rPr sz="1050" spc="-5" dirty="0">
                <a:latin typeface="微软雅黑"/>
                <a:cs typeface="微软雅黑"/>
              </a:rPr>
              <a:t>夫</a:t>
            </a:r>
            <a:r>
              <a:rPr sz="1050" dirty="0">
                <a:latin typeface="微软雅黑"/>
                <a:cs typeface="微软雅黑"/>
              </a:rPr>
              <a:t>2</a:t>
            </a:r>
            <a:r>
              <a:rPr sz="1050" spc="-10" dirty="0">
                <a:latin typeface="微软雅黑"/>
                <a:cs typeface="微软雅黑"/>
              </a:rPr>
              <a:t>天</a:t>
            </a:r>
            <a:r>
              <a:rPr sz="1050" spc="0" dirty="0">
                <a:latin typeface="微软雅黑"/>
                <a:cs typeface="微软雅黑"/>
              </a:rPr>
              <a:t>爆</a:t>
            </a:r>
            <a:r>
              <a:rPr sz="1050" spc="-10" dirty="0">
                <a:latin typeface="微软雅黑"/>
                <a:cs typeface="微软雅黑"/>
              </a:rPr>
              <a:t>卖</a:t>
            </a:r>
            <a:r>
              <a:rPr sz="1200" b="1" dirty="0">
                <a:solidFill>
                  <a:srgbClr val="FF841D"/>
                </a:solidFill>
                <a:latin typeface="微软雅黑"/>
                <a:cs typeface="微软雅黑"/>
              </a:rPr>
              <a:t>上万套</a:t>
            </a:r>
            <a:r>
              <a:rPr sz="1050" spc="0" dirty="0"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6500" y="2541473"/>
            <a:ext cx="3423920" cy="3364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1997C"/>
                </a:solidFill>
                <a:latin typeface="微软雅黑"/>
                <a:cs typeface="微软雅黑"/>
              </a:rPr>
              <a:t>云逛街还是熟悉的味道</a:t>
            </a:r>
            <a:endParaRPr sz="1400">
              <a:latin typeface="微软雅黑"/>
              <a:cs typeface="微软雅黑"/>
            </a:endParaRPr>
          </a:p>
          <a:p>
            <a:pPr marL="12700" marR="499109">
              <a:lnSpc>
                <a:spcPct val="130700"/>
              </a:lnSpc>
              <a:spcBef>
                <a:spcPts val="440"/>
              </a:spcBef>
            </a:pPr>
            <a:r>
              <a:rPr sz="1050" spc="0" dirty="0">
                <a:latin typeface="微软雅黑"/>
                <a:cs typeface="微软雅黑"/>
              </a:rPr>
              <a:t>上</a:t>
            </a:r>
            <a:r>
              <a:rPr sz="1050" spc="-5" dirty="0">
                <a:latin typeface="微软雅黑"/>
                <a:cs typeface="微软雅黑"/>
              </a:rPr>
              <a:t>海</a:t>
            </a:r>
            <a:r>
              <a:rPr sz="1050" spc="-10" dirty="0">
                <a:latin typeface="微软雅黑"/>
                <a:cs typeface="微软雅黑"/>
              </a:rPr>
              <a:t>新</a:t>
            </a:r>
            <a:r>
              <a:rPr sz="1050" spc="0" dirty="0">
                <a:latin typeface="微软雅黑"/>
                <a:cs typeface="微软雅黑"/>
              </a:rPr>
              <a:t>世</a:t>
            </a:r>
            <a:r>
              <a:rPr sz="1050" spc="-15" dirty="0">
                <a:latin typeface="微软雅黑"/>
                <a:cs typeface="微软雅黑"/>
              </a:rPr>
              <a:t>界</a:t>
            </a:r>
            <a:r>
              <a:rPr sz="1050" spc="0" dirty="0">
                <a:latin typeface="微软雅黑"/>
                <a:cs typeface="微软雅黑"/>
              </a:rPr>
              <a:t>城</a:t>
            </a:r>
            <a:r>
              <a:rPr sz="1050" spc="-15" dirty="0">
                <a:latin typeface="微软雅黑"/>
                <a:cs typeface="微软雅黑"/>
              </a:rPr>
              <a:t>在</a:t>
            </a:r>
            <a:r>
              <a:rPr sz="1050" spc="0" dirty="0">
                <a:latin typeface="微软雅黑"/>
                <a:cs typeface="微软雅黑"/>
              </a:rPr>
              <a:t>抖</a:t>
            </a:r>
            <a:r>
              <a:rPr sz="1050" spc="-5" dirty="0">
                <a:latin typeface="微软雅黑"/>
                <a:cs typeface="微软雅黑"/>
              </a:rPr>
              <a:t>音</a:t>
            </a:r>
            <a:r>
              <a:rPr sz="1050" spc="-10" dirty="0">
                <a:latin typeface="微软雅黑"/>
                <a:cs typeface="微软雅黑"/>
              </a:rPr>
              <a:t>开启</a:t>
            </a:r>
            <a:r>
              <a:rPr sz="1050" spc="0" dirty="0">
                <a:latin typeface="微软雅黑"/>
                <a:cs typeface="微软雅黑"/>
              </a:rPr>
              <a:t>了</a:t>
            </a:r>
            <a:r>
              <a:rPr sz="1050" spc="-5" dirty="0">
                <a:latin typeface="微软雅黑"/>
                <a:cs typeface="微软雅黑"/>
              </a:rPr>
              <a:t>为</a:t>
            </a:r>
            <a:r>
              <a:rPr sz="1050" spc="-10" dirty="0">
                <a:latin typeface="微软雅黑"/>
                <a:cs typeface="微软雅黑"/>
              </a:rPr>
              <a:t>期3</a:t>
            </a:r>
            <a:r>
              <a:rPr sz="1050" dirty="0">
                <a:latin typeface="微软雅黑"/>
                <a:cs typeface="微软雅黑"/>
              </a:rPr>
              <a:t>天</a:t>
            </a:r>
            <a:r>
              <a:rPr sz="1050" spc="-10" dirty="0">
                <a:latin typeface="微软雅黑"/>
                <a:cs typeface="微软雅黑"/>
              </a:rPr>
              <a:t>的</a:t>
            </a:r>
            <a:r>
              <a:rPr sz="1050" spc="-5" dirty="0">
                <a:latin typeface="微软雅黑"/>
                <a:cs typeface="微软雅黑"/>
              </a:rPr>
              <a:t>“38</a:t>
            </a:r>
            <a:r>
              <a:rPr sz="1050" dirty="0">
                <a:latin typeface="微软雅黑"/>
                <a:cs typeface="微软雅黑"/>
              </a:rPr>
              <a:t>女</a:t>
            </a:r>
            <a:r>
              <a:rPr sz="1050" spc="-10" dirty="0">
                <a:latin typeface="微软雅黑"/>
                <a:cs typeface="微软雅黑"/>
              </a:rPr>
              <a:t>皇</a:t>
            </a:r>
            <a:r>
              <a:rPr sz="1050" spc="0" dirty="0">
                <a:latin typeface="微软雅黑"/>
                <a:cs typeface="微软雅黑"/>
              </a:rPr>
              <a:t>”  嘉年华直播活动，</a:t>
            </a:r>
            <a:r>
              <a:rPr sz="1050" spc="5" dirty="0">
                <a:latin typeface="微软雅黑"/>
                <a:cs typeface="微软雅黑"/>
              </a:rPr>
              <a:t>联</a:t>
            </a:r>
            <a:r>
              <a:rPr sz="1050" spc="0" dirty="0">
                <a:latin typeface="微软雅黑"/>
                <a:cs typeface="微软雅黑"/>
              </a:rPr>
              <a:t>动</a:t>
            </a:r>
            <a:r>
              <a:rPr sz="1050" spc="-10" dirty="0">
                <a:latin typeface="微软雅黑"/>
                <a:cs typeface="微软雅黑"/>
              </a:rPr>
              <a:t>商</a:t>
            </a:r>
            <a:r>
              <a:rPr sz="1050" spc="0" dirty="0">
                <a:latin typeface="微软雅黑"/>
                <a:cs typeface="微软雅黑"/>
              </a:rPr>
              <a:t>城中</a:t>
            </a:r>
            <a:r>
              <a:rPr sz="1200" b="1" dirty="0">
                <a:solidFill>
                  <a:srgbClr val="FF841D"/>
                </a:solidFill>
                <a:latin typeface="微软雅黑"/>
                <a:cs typeface="微软雅黑"/>
              </a:rPr>
              <a:t>60个</a:t>
            </a:r>
            <a:r>
              <a:rPr sz="1050" spc="0" dirty="0">
                <a:latin typeface="微软雅黑"/>
                <a:cs typeface="微软雅黑"/>
              </a:rPr>
              <a:t>品牌、</a:t>
            </a:r>
            <a:r>
              <a:rPr sz="1200" b="1" spc="-5" dirty="0">
                <a:solidFill>
                  <a:srgbClr val="FF841D"/>
                </a:solidFill>
                <a:latin typeface="微软雅黑"/>
                <a:cs typeface="微软雅黑"/>
              </a:rPr>
              <a:t>300  </a:t>
            </a:r>
            <a:r>
              <a:rPr sz="1200" b="1" spc="10" dirty="0">
                <a:solidFill>
                  <a:srgbClr val="FF841D"/>
                </a:solidFill>
                <a:latin typeface="微软雅黑"/>
                <a:cs typeface="微软雅黑"/>
              </a:rPr>
              <a:t>多品</a:t>
            </a:r>
            <a:r>
              <a:rPr sz="1200" b="1" spc="0" dirty="0">
                <a:solidFill>
                  <a:srgbClr val="FF841D"/>
                </a:solidFill>
                <a:latin typeface="微软雅黑"/>
                <a:cs typeface="微软雅黑"/>
              </a:rPr>
              <a:t>类</a:t>
            </a:r>
            <a:r>
              <a:rPr sz="1050" spc="5" dirty="0">
                <a:latin typeface="微软雅黑"/>
                <a:cs typeface="微软雅黑"/>
              </a:rPr>
              <a:t>持续带货，将一众大牌知名</a:t>
            </a:r>
            <a:r>
              <a:rPr sz="1050" spc="15" dirty="0">
                <a:latin typeface="微软雅黑"/>
                <a:cs typeface="微软雅黑"/>
              </a:rPr>
              <a:t>化</a:t>
            </a:r>
            <a:r>
              <a:rPr sz="1050" spc="5" dirty="0">
                <a:latin typeface="微软雅黑"/>
                <a:cs typeface="微软雅黑"/>
              </a:rPr>
              <a:t>妆品集中 </a:t>
            </a:r>
            <a:r>
              <a:rPr sz="1050" spc="25" dirty="0">
                <a:latin typeface="微软雅黑"/>
                <a:cs typeface="微软雅黑"/>
              </a:rPr>
              <a:t>在周末</a:t>
            </a:r>
            <a:r>
              <a:rPr sz="1050" spc="40" dirty="0">
                <a:latin typeface="微软雅黑"/>
                <a:cs typeface="微软雅黑"/>
              </a:rPr>
              <a:t>晚</a:t>
            </a:r>
            <a:r>
              <a:rPr sz="1050" spc="25" dirty="0">
                <a:latin typeface="微软雅黑"/>
                <a:cs typeface="微软雅黑"/>
              </a:rPr>
              <a:t>上黄金时间段</a:t>
            </a:r>
            <a:r>
              <a:rPr sz="1050" spc="15" dirty="0">
                <a:latin typeface="微软雅黑"/>
                <a:cs typeface="微软雅黑"/>
              </a:rPr>
              <a:t>直</a:t>
            </a:r>
            <a:r>
              <a:rPr sz="1050" spc="40" dirty="0">
                <a:latin typeface="微软雅黑"/>
                <a:cs typeface="微软雅黑"/>
              </a:rPr>
              <a:t>播</a:t>
            </a:r>
            <a:r>
              <a:rPr sz="1050" spc="30" dirty="0">
                <a:latin typeface="微软雅黑"/>
                <a:cs typeface="微软雅黑"/>
              </a:rPr>
              <a:t>，套装一上线就立 </a:t>
            </a:r>
            <a:r>
              <a:rPr sz="1050" spc="25" dirty="0">
                <a:latin typeface="微软雅黑"/>
                <a:cs typeface="微软雅黑"/>
              </a:rPr>
              <a:t>刻售罄</a:t>
            </a:r>
            <a:r>
              <a:rPr sz="1050" spc="40" dirty="0">
                <a:latin typeface="微软雅黑"/>
                <a:cs typeface="微软雅黑"/>
              </a:rPr>
              <a:t>；</a:t>
            </a:r>
            <a:r>
              <a:rPr sz="1050" spc="25" dirty="0">
                <a:latin typeface="微软雅黑"/>
                <a:cs typeface="微软雅黑"/>
              </a:rPr>
              <a:t>株洲王府井百</a:t>
            </a:r>
            <a:r>
              <a:rPr sz="1050" spc="15" dirty="0">
                <a:latin typeface="微软雅黑"/>
                <a:cs typeface="微软雅黑"/>
              </a:rPr>
              <a:t>货</a:t>
            </a:r>
            <a:r>
              <a:rPr sz="1050" spc="25" dirty="0">
                <a:latin typeface="微软雅黑"/>
                <a:cs typeface="微软雅黑"/>
              </a:rPr>
              <a:t>抖音直播间单场观看 </a:t>
            </a:r>
            <a:r>
              <a:rPr sz="1050" spc="5" dirty="0">
                <a:latin typeface="微软雅黑"/>
                <a:cs typeface="微软雅黑"/>
              </a:rPr>
              <a:t>总人数</a:t>
            </a:r>
            <a:r>
              <a:rPr sz="1050" spc="15" dirty="0">
                <a:latin typeface="微软雅黑"/>
                <a:cs typeface="微软雅黑"/>
              </a:rPr>
              <a:t>突</a:t>
            </a:r>
            <a:r>
              <a:rPr sz="1050" spc="0" dirty="0">
                <a:latin typeface="微软雅黑"/>
                <a:cs typeface="微软雅黑"/>
              </a:rPr>
              <a:t>破</a:t>
            </a:r>
            <a:r>
              <a:rPr sz="1050" spc="165" dirty="0">
                <a:latin typeface="微软雅黑"/>
                <a:cs typeface="微软雅黑"/>
              </a:rPr>
              <a:t> </a:t>
            </a:r>
            <a:r>
              <a:rPr sz="1200" b="1" spc="-5" dirty="0">
                <a:solidFill>
                  <a:srgbClr val="FF841D"/>
                </a:solidFill>
                <a:latin typeface="Segoe UI"/>
                <a:cs typeface="Segoe UI"/>
              </a:rPr>
              <a:t>83</a:t>
            </a:r>
            <a:r>
              <a:rPr sz="1200" b="1" spc="280" dirty="0">
                <a:solidFill>
                  <a:srgbClr val="FF841D"/>
                </a:solidFill>
                <a:latin typeface="Segoe UI"/>
                <a:cs typeface="Segoe UI"/>
              </a:rPr>
              <a:t> </a:t>
            </a:r>
            <a:r>
              <a:rPr sz="1050" spc="5" dirty="0">
                <a:latin typeface="微软雅黑"/>
                <a:cs typeface="微软雅黑"/>
              </a:rPr>
              <a:t>万</a:t>
            </a:r>
            <a:r>
              <a:rPr sz="1050" dirty="0">
                <a:latin typeface="微软雅黑"/>
                <a:cs typeface="微软雅黑"/>
              </a:rPr>
              <a:t>，</a:t>
            </a:r>
            <a:r>
              <a:rPr sz="1200" b="1" dirty="0">
                <a:solidFill>
                  <a:srgbClr val="FF841D"/>
                </a:solidFill>
                <a:latin typeface="Segoe UI"/>
                <a:cs typeface="Segoe UI"/>
              </a:rPr>
              <a:t>11</a:t>
            </a:r>
            <a:r>
              <a:rPr sz="1050" spc="5" dirty="0">
                <a:latin typeface="微软雅黑"/>
                <a:cs typeface="微软雅黑"/>
              </a:rPr>
              <a:t>小时增</a:t>
            </a:r>
            <a:r>
              <a:rPr sz="1050" spc="0" dirty="0">
                <a:latin typeface="微软雅黑"/>
                <a:cs typeface="微软雅黑"/>
              </a:rPr>
              <a:t>粉</a:t>
            </a:r>
            <a:r>
              <a:rPr sz="1050" spc="175" dirty="0">
                <a:latin typeface="微软雅黑"/>
                <a:cs typeface="微软雅黑"/>
              </a:rPr>
              <a:t> </a:t>
            </a:r>
            <a:r>
              <a:rPr sz="1200" b="1" dirty="0">
                <a:solidFill>
                  <a:srgbClr val="FF841D"/>
                </a:solidFill>
                <a:latin typeface="Segoe UI"/>
                <a:cs typeface="Segoe UI"/>
              </a:rPr>
              <a:t>6</a:t>
            </a:r>
            <a:r>
              <a:rPr sz="1200" b="1" spc="280" dirty="0">
                <a:solidFill>
                  <a:srgbClr val="FF841D"/>
                </a:solidFill>
                <a:latin typeface="Segoe UI"/>
                <a:cs typeface="Segoe UI"/>
              </a:rPr>
              <a:t> </a:t>
            </a:r>
            <a:r>
              <a:rPr sz="1050" spc="5" dirty="0">
                <a:latin typeface="微软雅黑"/>
                <a:cs typeface="微软雅黑"/>
              </a:rPr>
              <a:t>万，创下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200" b="1" dirty="0">
                <a:solidFill>
                  <a:srgbClr val="FF841D"/>
                </a:solidFill>
                <a:latin typeface="Segoe UI"/>
                <a:cs typeface="Segoe UI"/>
              </a:rPr>
              <a:t>240</a:t>
            </a:r>
            <a:r>
              <a:rPr sz="1200" b="1" dirty="0">
                <a:solidFill>
                  <a:srgbClr val="FF841D"/>
                </a:solidFill>
                <a:latin typeface="微软雅黑"/>
                <a:cs typeface="微软雅黑"/>
              </a:rPr>
              <a:t>万</a:t>
            </a:r>
            <a:r>
              <a:rPr sz="1200" b="1" dirty="0">
                <a:solidFill>
                  <a:srgbClr val="FF841D"/>
                </a:solidFill>
                <a:latin typeface="Segoe UI"/>
                <a:cs typeface="Segoe UI"/>
              </a:rPr>
              <a:t>+</a:t>
            </a:r>
            <a:r>
              <a:rPr sz="1050" spc="0" dirty="0">
                <a:latin typeface="微软雅黑"/>
                <a:cs typeface="微软雅黑"/>
              </a:rPr>
              <a:t>的总</a:t>
            </a:r>
            <a:r>
              <a:rPr sz="1050" spc="-10" dirty="0">
                <a:latin typeface="微软雅黑"/>
                <a:cs typeface="微软雅黑"/>
              </a:rPr>
              <a:t>销</a:t>
            </a:r>
            <a:r>
              <a:rPr sz="1050" spc="0" dirty="0">
                <a:latin typeface="微软雅黑"/>
                <a:cs typeface="微软雅黑"/>
              </a:rPr>
              <a:t>售</a:t>
            </a:r>
            <a:r>
              <a:rPr sz="1050" spc="-10" dirty="0">
                <a:latin typeface="微软雅黑"/>
                <a:cs typeface="微软雅黑"/>
              </a:rPr>
              <a:t>成</a:t>
            </a:r>
            <a:r>
              <a:rPr sz="1050" dirty="0">
                <a:latin typeface="微软雅黑"/>
                <a:cs typeface="微软雅黑"/>
              </a:rPr>
              <a:t>绩</a:t>
            </a:r>
            <a:r>
              <a:rPr sz="1050" spc="0" dirty="0"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55675">
              <a:lnSpc>
                <a:spcPct val="100000"/>
              </a:lnSpc>
              <a:spcBef>
                <a:spcPts val="975"/>
              </a:spcBef>
            </a:pPr>
            <a:r>
              <a:rPr sz="1400" b="1" dirty="0">
                <a:solidFill>
                  <a:srgbClr val="01997C"/>
                </a:solidFill>
                <a:latin typeface="微软雅黑"/>
                <a:cs typeface="微软雅黑"/>
              </a:rPr>
              <a:t>门店即直播间</a:t>
            </a:r>
            <a:endParaRPr sz="1400">
              <a:latin typeface="微软雅黑"/>
              <a:cs typeface="微软雅黑"/>
            </a:endParaRPr>
          </a:p>
          <a:p>
            <a:pPr marL="955675" marR="5080" algn="just">
              <a:lnSpc>
                <a:spcPct val="129400"/>
              </a:lnSpc>
              <a:spcBef>
                <a:spcPts val="470"/>
              </a:spcBef>
            </a:pPr>
            <a:r>
              <a:rPr sz="1050" spc="50" dirty="0">
                <a:latin typeface="微软雅黑"/>
                <a:cs typeface="微软雅黑"/>
              </a:rPr>
              <a:t>每</a:t>
            </a:r>
            <a:r>
              <a:rPr sz="1050" spc="40" dirty="0">
                <a:latin typeface="微软雅黑"/>
                <a:cs typeface="微软雅黑"/>
              </a:rPr>
              <a:t>一</a:t>
            </a:r>
            <a:r>
              <a:rPr sz="1050" spc="50" dirty="0">
                <a:latin typeface="微软雅黑"/>
                <a:cs typeface="微软雅黑"/>
              </a:rPr>
              <a:t>个</a:t>
            </a:r>
            <a:r>
              <a:rPr sz="1200" b="1" spc="50" dirty="0">
                <a:solidFill>
                  <a:srgbClr val="FF841D"/>
                </a:solidFill>
                <a:latin typeface="微软雅黑"/>
                <a:cs typeface="微软雅黑"/>
              </a:rPr>
              <a:t>门店</a:t>
            </a:r>
            <a:r>
              <a:rPr sz="1200" b="1" spc="15" dirty="0">
                <a:solidFill>
                  <a:srgbClr val="FF841D"/>
                </a:solidFill>
                <a:latin typeface="微软雅黑"/>
                <a:cs typeface="微软雅黑"/>
              </a:rPr>
              <a:t>BA</a:t>
            </a:r>
            <a:r>
              <a:rPr sz="1050" spc="50" dirty="0">
                <a:latin typeface="微软雅黑"/>
                <a:cs typeface="微软雅黑"/>
              </a:rPr>
              <a:t>和</a:t>
            </a:r>
            <a:r>
              <a:rPr sz="1200" b="1" spc="50" dirty="0">
                <a:solidFill>
                  <a:srgbClr val="FF841D"/>
                </a:solidFill>
                <a:latin typeface="微软雅黑"/>
                <a:cs typeface="微软雅黑"/>
              </a:rPr>
              <a:t>商</a:t>
            </a:r>
            <a:r>
              <a:rPr sz="1200" b="1" spc="35" dirty="0">
                <a:solidFill>
                  <a:srgbClr val="FF841D"/>
                </a:solidFill>
                <a:latin typeface="微软雅黑"/>
                <a:cs typeface="微软雅黑"/>
              </a:rPr>
              <a:t>场</a:t>
            </a:r>
            <a:r>
              <a:rPr sz="1200" b="1" spc="50" dirty="0">
                <a:solidFill>
                  <a:srgbClr val="FF841D"/>
                </a:solidFill>
                <a:latin typeface="微软雅黑"/>
                <a:cs typeface="微软雅黑"/>
              </a:rPr>
              <a:t>导购</a:t>
            </a:r>
            <a:r>
              <a:rPr sz="1050" spc="40" dirty="0">
                <a:latin typeface="微软雅黑"/>
                <a:cs typeface="微软雅黑"/>
              </a:rPr>
              <a:t>，</a:t>
            </a:r>
            <a:r>
              <a:rPr sz="1050" spc="50" dirty="0">
                <a:latin typeface="微软雅黑"/>
                <a:cs typeface="微软雅黑"/>
              </a:rPr>
              <a:t>都</a:t>
            </a:r>
            <a:r>
              <a:rPr sz="1050" spc="40" dirty="0">
                <a:latin typeface="微软雅黑"/>
                <a:cs typeface="微软雅黑"/>
              </a:rPr>
              <a:t>是</a:t>
            </a:r>
            <a:r>
              <a:rPr sz="1050" spc="50" dirty="0">
                <a:latin typeface="微软雅黑"/>
                <a:cs typeface="微软雅黑"/>
              </a:rPr>
              <a:t>天然 </a:t>
            </a:r>
            <a:r>
              <a:rPr sz="1050" spc="0" dirty="0">
                <a:latin typeface="微软雅黑"/>
                <a:cs typeface="微软雅黑"/>
              </a:rPr>
              <a:t>的</a:t>
            </a:r>
            <a:r>
              <a:rPr sz="1050" spc="-15" dirty="0">
                <a:latin typeface="微软雅黑"/>
                <a:cs typeface="微软雅黑"/>
              </a:rPr>
              <a:t>主</a:t>
            </a:r>
            <a:r>
              <a:rPr sz="1050" dirty="0">
                <a:latin typeface="微软雅黑"/>
                <a:cs typeface="微软雅黑"/>
              </a:rPr>
              <a:t>播</a:t>
            </a:r>
            <a:r>
              <a:rPr sz="1050" spc="-10" dirty="0">
                <a:latin typeface="微软雅黑"/>
                <a:cs typeface="微软雅黑"/>
              </a:rPr>
              <a:t>，</a:t>
            </a:r>
            <a:r>
              <a:rPr sz="1050" spc="0" dirty="0">
                <a:latin typeface="微软雅黑"/>
                <a:cs typeface="微软雅黑"/>
              </a:rPr>
              <a:t>一</a:t>
            </a:r>
            <a:r>
              <a:rPr sz="1050" spc="-15" dirty="0">
                <a:latin typeface="微软雅黑"/>
                <a:cs typeface="微软雅黑"/>
              </a:rPr>
              <a:t>些</a:t>
            </a:r>
            <a:r>
              <a:rPr sz="1050" spc="0" dirty="0">
                <a:latin typeface="微软雅黑"/>
                <a:cs typeface="微软雅黑"/>
              </a:rPr>
              <a:t>门</a:t>
            </a:r>
            <a:r>
              <a:rPr sz="1050" dirty="0">
                <a:latin typeface="微软雅黑"/>
                <a:cs typeface="微软雅黑"/>
              </a:rPr>
              <a:t>店</a:t>
            </a:r>
            <a:r>
              <a:rPr sz="1050" spc="-5" dirty="0">
                <a:latin typeface="微软雅黑"/>
                <a:cs typeface="微软雅黑"/>
              </a:rPr>
              <a:t>BA</a:t>
            </a:r>
            <a:r>
              <a:rPr sz="1050" spc="0" dirty="0">
                <a:latin typeface="微软雅黑"/>
                <a:cs typeface="微软雅黑"/>
              </a:rPr>
              <a:t>的</a:t>
            </a:r>
            <a:r>
              <a:rPr sz="1050" spc="-15" dirty="0">
                <a:latin typeface="微软雅黑"/>
                <a:cs typeface="微软雅黑"/>
              </a:rPr>
              <a:t>带</a:t>
            </a:r>
            <a:r>
              <a:rPr sz="1050" spc="0" dirty="0">
                <a:latin typeface="微软雅黑"/>
                <a:cs typeface="微软雅黑"/>
              </a:rPr>
              <a:t>货</a:t>
            </a:r>
            <a:r>
              <a:rPr sz="1050" spc="-15" dirty="0">
                <a:latin typeface="微软雅黑"/>
                <a:cs typeface="微软雅黑"/>
              </a:rPr>
              <a:t>效</a:t>
            </a:r>
            <a:r>
              <a:rPr sz="1050" spc="0" dirty="0">
                <a:latin typeface="微软雅黑"/>
                <a:cs typeface="微软雅黑"/>
              </a:rPr>
              <a:t>果</a:t>
            </a:r>
            <a:r>
              <a:rPr sz="1050" spc="-15" dirty="0">
                <a:latin typeface="微软雅黑"/>
                <a:cs typeface="微软雅黑"/>
              </a:rPr>
              <a:t>已</a:t>
            </a:r>
            <a:r>
              <a:rPr sz="1050" spc="0" dirty="0">
                <a:latin typeface="微软雅黑"/>
                <a:cs typeface="微软雅黑"/>
              </a:rPr>
              <a:t>达</a:t>
            </a:r>
            <a:r>
              <a:rPr sz="1050" spc="-15" dirty="0">
                <a:latin typeface="微软雅黑"/>
                <a:cs typeface="微软雅黑"/>
              </a:rPr>
              <a:t>到</a:t>
            </a:r>
            <a:r>
              <a:rPr sz="1050" spc="0" dirty="0">
                <a:latin typeface="微软雅黑"/>
                <a:cs typeface="微软雅黑"/>
              </a:rPr>
              <a:t>专 </a:t>
            </a:r>
            <a:r>
              <a:rPr sz="1050" spc="5" dirty="0">
                <a:latin typeface="微软雅黑"/>
                <a:cs typeface="微软雅黑"/>
              </a:rPr>
              <a:t>业</a:t>
            </a:r>
            <a:r>
              <a:rPr sz="1050" spc="15" dirty="0">
                <a:latin typeface="微软雅黑"/>
                <a:cs typeface="微软雅黑"/>
              </a:rPr>
              <a:t>带</a:t>
            </a:r>
            <a:r>
              <a:rPr sz="1050" spc="5" dirty="0">
                <a:latin typeface="微软雅黑"/>
                <a:cs typeface="微软雅黑"/>
              </a:rPr>
              <a:t>货主播</a:t>
            </a:r>
            <a:r>
              <a:rPr sz="1050" spc="15" dirty="0">
                <a:latin typeface="微软雅黑"/>
                <a:cs typeface="微软雅黑"/>
              </a:rPr>
              <a:t>平</a:t>
            </a:r>
            <a:r>
              <a:rPr sz="1050" spc="5" dirty="0">
                <a:latin typeface="微软雅黑"/>
                <a:cs typeface="微软雅黑"/>
              </a:rPr>
              <a:t>均水</a:t>
            </a:r>
            <a:r>
              <a:rPr sz="1050" spc="15" dirty="0">
                <a:latin typeface="微软雅黑"/>
                <a:cs typeface="微软雅黑"/>
              </a:rPr>
              <a:t>平</a:t>
            </a:r>
            <a:r>
              <a:rPr sz="1050" spc="5" dirty="0">
                <a:latin typeface="微软雅黑"/>
                <a:cs typeface="微软雅黑"/>
              </a:rPr>
              <a:t>，杭州</a:t>
            </a:r>
            <a:r>
              <a:rPr sz="1050" spc="15" dirty="0">
                <a:latin typeface="微软雅黑"/>
                <a:cs typeface="微软雅黑"/>
              </a:rPr>
              <a:t>城</a:t>
            </a:r>
            <a:r>
              <a:rPr sz="1050" spc="5" dirty="0">
                <a:latin typeface="微软雅黑"/>
                <a:cs typeface="微软雅黑"/>
              </a:rPr>
              <a:t>西银泰</a:t>
            </a:r>
            <a:r>
              <a:rPr sz="1050" spc="15" dirty="0">
                <a:latin typeface="微软雅黑"/>
                <a:cs typeface="微软雅黑"/>
              </a:rPr>
              <a:t>城</a:t>
            </a:r>
            <a:r>
              <a:rPr sz="1050" spc="0" dirty="0">
                <a:latin typeface="微软雅黑"/>
                <a:cs typeface="微软雅黑"/>
              </a:rPr>
              <a:t>就 有意识的培养</a:t>
            </a:r>
            <a:r>
              <a:rPr sz="1050" spc="-10" dirty="0">
                <a:latin typeface="微软雅黑"/>
                <a:cs typeface="微软雅黑"/>
              </a:rPr>
              <a:t>员</a:t>
            </a:r>
            <a:r>
              <a:rPr sz="1050" spc="0" dirty="0">
                <a:latin typeface="微软雅黑"/>
                <a:cs typeface="微软雅黑"/>
              </a:rPr>
              <a:t>工</a:t>
            </a:r>
            <a:r>
              <a:rPr sz="1050" spc="-10" dirty="0">
                <a:latin typeface="微软雅黑"/>
                <a:cs typeface="微软雅黑"/>
              </a:rPr>
              <a:t>在</a:t>
            </a:r>
            <a:r>
              <a:rPr sz="1050" spc="0" dirty="0">
                <a:latin typeface="微软雅黑"/>
                <a:cs typeface="微软雅黑"/>
              </a:rPr>
              <a:t>抖</a:t>
            </a:r>
            <a:r>
              <a:rPr sz="1050" spc="-10" dirty="0">
                <a:latin typeface="微软雅黑"/>
                <a:cs typeface="微软雅黑"/>
              </a:rPr>
              <a:t>音</a:t>
            </a:r>
            <a:r>
              <a:rPr sz="1050" spc="0" dirty="0">
                <a:latin typeface="微软雅黑"/>
                <a:cs typeface="微软雅黑"/>
              </a:rPr>
              <a:t>露脸</a:t>
            </a:r>
            <a:r>
              <a:rPr sz="1050" spc="-10" dirty="0">
                <a:latin typeface="微软雅黑"/>
                <a:cs typeface="微软雅黑"/>
              </a:rPr>
              <a:t>出</a:t>
            </a:r>
            <a:r>
              <a:rPr sz="1050" spc="0" dirty="0">
                <a:latin typeface="微软雅黑"/>
                <a:cs typeface="微软雅黑"/>
              </a:rPr>
              <a:t>镜。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7681" y="2847213"/>
            <a:ext cx="2616835" cy="1838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1997C"/>
                </a:solidFill>
                <a:latin typeface="微软雅黑"/>
                <a:cs typeface="微软雅黑"/>
              </a:rPr>
              <a:t>抖音直播秒杀狂欢节</a:t>
            </a:r>
            <a:endParaRPr sz="1400">
              <a:latin typeface="微软雅黑"/>
              <a:cs typeface="微软雅黑"/>
            </a:endParaRPr>
          </a:p>
          <a:p>
            <a:pPr marL="12700" marR="5080">
              <a:lnSpc>
                <a:spcPct val="130600"/>
              </a:lnSpc>
              <a:spcBef>
                <a:spcPts val="440"/>
              </a:spcBef>
            </a:pPr>
            <a:r>
              <a:rPr sz="1050" spc="0" dirty="0">
                <a:latin typeface="微软雅黑"/>
                <a:cs typeface="微软雅黑"/>
              </a:rPr>
              <a:t>从</a:t>
            </a:r>
            <a:r>
              <a:rPr sz="1050" spc="-10" dirty="0">
                <a:latin typeface="微软雅黑"/>
                <a:cs typeface="微软雅黑"/>
              </a:rPr>
              <a:t>6.1</a:t>
            </a:r>
            <a:r>
              <a:rPr sz="1050" spc="0" dirty="0">
                <a:latin typeface="微软雅黑"/>
                <a:cs typeface="微软雅黑"/>
              </a:rPr>
              <a:t>日</a:t>
            </a:r>
            <a:r>
              <a:rPr sz="1050" spc="-10" dirty="0">
                <a:latin typeface="微软雅黑"/>
                <a:cs typeface="微软雅黑"/>
              </a:rPr>
              <a:t>起</a:t>
            </a:r>
            <a:r>
              <a:rPr sz="1050" spc="0" dirty="0">
                <a:latin typeface="微软雅黑"/>
                <a:cs typeface="微软雅黑"/>
              </a:rPr>
              <a:t>，</a:t>
            </a:r>
            <a:r>
              <a:rPr sz="1050" spc="-10" dirty="0">
                <a:latin typeface="微软雅黑"/>
                <a:cs typeface="微软雅黑"/>
              </a:rPr>
              <a:t>抖</a:t>
            </a:r>
            <a:r>
              <a:rPr sz="1050" spc="0" dirty="0">
                <a:latin typeface="微软雅黑"/>
                <a:cs typeface="微软雅黑"/>
              </a:rPr>
              <a:t>音官</a:t>
            </a:r>
            <a:r>
              <a:rPr sz="1050" spc="-10" dirty="0">
                <a:latin typeface="微软雅黑"/>
                <a:cs typeface="微软雅黑"/>
              </a:rPr>
              <a:t>方</a:t>
            </a:r>
            <a:r>
              <a:rPr sz="1050" spc="0" dirty="0">
                <a:latin typeface="微软雅黑"/>
                <a:cs typeface="微软雅黑"/>
              </a:rPr>
              <a:t>发</a:t>
            </a:r>
            <a:r>
              <a:rPr sz="1050" spc="-10" dirty="0">
                <a:latin typeface="微软雅黑"/>
                <a:cs typeface="微软雅黑"/>
              </a:rPr>
              <a:t>起</a:t>
            </a:r>
            <a:r>
              <a:rPr sz="1050" spc="0" dirty="0">
                <a:latin typeface="微软雅黑"/>
                <a:cs typeface="微软雅黑"/>
              </a:rPr>
              <a:t>年</a:t>
            </a:r>
            <a:r>
              <a:rPr sz="1050" dirty="0">
                <a:latin typeface="微软雅黑"/>
                <a:cs typeface="微软雅黑"/>
              </a:rPr>
              <a:t>中</a:t>
            </a:r>
            <a:r>
              <a:rPr sz="1050" spc="-10" dirty="0">
                <a:latin typeface="微软雅黑"/>
                <a:cs typeface="微软雅黑"/>
              </a:rPr>
              <a:t>【</a:t>
            </a:r>
            <a:r>
              <a:rPr sz="1050" spc="0" dirty="0">
                <a:latin typeface="微软雅黑"/>
                <a:cs typeface="微软雅黑"/>
              </a:rPr>
              <a:t>抖</a:t>
            </a:r>
            <a:r>
              <a:rPr sz="1050" spc="-10" dirty="0">
                <a:latin typeface="微软雅黑"/>
                <a:cs typeface="微软雅黑"/>
              </a:rPr>
              <a:t>音</a:t>
            </a:r>
            <a:r>
              <a:rPr sz="1050" spc="0" dirty="0">
                <a:latin typeface="微软雅黑"/>
                <a:cs typeface="微软雅黑"/>
              </a:rPr>
              <a:t>直播 </a:t>
            </a:r>
            <a:r>
              <a:rPr sz="1050" spc="15" dirty="0">
                <a:latin typeface="微软雅黑"/>
                <a:cs typeface="微软雅黑"/>
              </a:rPr>
              <a:t>秒杀狂</a:t>
            </a:r>
            <a:r>
              <a:rPr sz="1050" spc="5" dirty="0">
                <a:latin typeface="微软雅黑"/>
                <a:cs typeface="微软雅黑"/>
              </a:rPr>
              <a:t>欢</a:t>
            </a:r>
            <a:r>
              <a:rPr sz="1050" spc="25" dirty="0">
                <a:latin typeface="微软雅黑"/>
                <a:cs typeface="微软雅黑"/>
              </a:rPr>
              <a:t>节</a:t>
            </a:r>
            <a:r>
              <a:rPr sz="1050" spc="15" dirty="0">
                <a:latin typeface="微软雅黑"/>
                <a:cs typeface="微软雅黑"/>
              </a:rPr>
              <a:t>】</a:t>
            </a:r>
            <a:r>
              <a:rPr sz="1050" spc="5" dirty="0">
                <a:latin typeface="微软雅黑"/>
                <a:cs typeface="微软雅黑"/>
              </a:rPr>
              <a:t>活</a:t>
            </a:r>
            <a:r>
              <a:rPr sz="1050" spc="15" dirty="0">
                <a:latin typeface="微软雅黑"/>
                <a:cs typeface="微软雅黑"/>
              </a:rPr>
              <a:t>动，</a:t>
            </a:r>
            <a:r>
              <a:rPr sz="1050" spc="5" dirty="0">
                <a:latin typeface="微软雅黑"/>
                <a:cs typeface="微软雅黑"/>
              </a:rPr>
              <a:t>覆盖</a:t>
            </a:r>
            <a:r>
              <a:rPr sz="1050" spc="15" dirty="0">
                <a:latin typeface="微软雅黑"/>
                <a:cs typeface="微软雅黑"/>
              </a:rPr>
              <a:t>美</a:t>
            </a:r>
            <a:r>
              <a:rPr sz="1050" spc="25" dirty="0">
                <a:latin typeface="微软雅黑"/>
                <a:cs typeface="微软雅黑"/>
              </a:rPr>
              <a:t>妆</a:t>
            </a:r>
            <a:r>
              <a:rPr sz="1050" spc="5" dirty="0">
                <a:latin typeface="微软雅黑"/>
                <a:cs typeface="微软雅黑"/>
              </a:rPr>
              <a:t>、</a:t>
            </a:r>
            <a:r>
              <a:rPr sz="1050" spc="15" dirty="0">
                <a:latin typeface="微软雅黑"/>
                <a:cs typeface="微软雅黑"/>
              </a:rPr>
              <a:t>服</a:t>
            </a:r>
            <a:r>
              <a:rPr sz="1050" spc="25" dirty="0">
                <a:latin typeface="微软雅黑"/>
                <a:cs typeface="微软雅黑"/>
              </a:rPr>
              <a:t>饰</a:t>
            </a:r>
            <a:r>
              <a:rPr sz="1050" spc="5" dirty="0">
                <a:latin typeface="微软雅黑"/>
                <a:cs typeface="微软雅黑"/>
              </a:rPr>
              <a:t>、</a:t>
            </a:r>
            <a:r>
              <a:rPr sz="1050" spc="0" dirty="0">
                <a:latin typeface="微软雅黑"/>
                <a:cs typeface="微软雅黑"/>
              </a:rPr>
              <a:t>食 </a:t>
            </a:r>
            <a:r>
              <a:rPr sz="1050" spc="40" dirty="0">
                <a:latin typeface="微软雅黑"/>
                <a:cs typeface="微软雅黑"/>
              </a:rPr>
              <a:t>品、</a:t>
            </a:r>
            <a:r>
              <a:rPr sz="1050" spc="25" dirty="0">
                <a:latin typeface="微软雅黑"/>
                <a:cs typeface="微软雅黑"/>
              </a:rPr>
              <a:t>家</a:t>
            </a:r>
            <a:r>
              <a:rPr sz="1050" spc="40" dirty="0">
                <a:latin typeface="微软雅黑"/>
                <a:cs typeface="微软雅黑"/>
              </a:rPr>
              <a:t>居</a:t>
            </a:r>
            <a:r>
              <a:rPr sz="1050" spc="30" dirty="0">
                <a:latin typeface="微软雅黑"/>
                <a:cs typeface="微软雅黑"/>
              </a:rPr>
              <a:t>等7</a:t>
            </a:r>
            <a:r>
              <a:rPr sz="1050" spc="40" dirty="0">
                <a:latin typeface="微软雅黑"/>
                <a:cs typeface="微软雅黑"/>
              </a:rPr>
              <a:t>大行</a:t>
            </a:r>
            <a:r>
              <a:rPr sz="1050" spc="25" dirty="0">
                <a:latin typeface="微软雅黑"/>
                <a:cs typeface="微软雅黑"/>
              </a:rPr>
              <a:t>业</a:t>
            </a:r>
            <a:r>
              <a:rPr sz="1050" spc="40" dirty="0">
                <a:latin typeface="微软雅黑"/>
                <a:cs typeface="微软雅黑"/>
              </a:rPr>
              <a:t>及</a:t>
            </a:r>
            <a:r>
              <a:rPr sz="1050" spc="25" dirty="0">
                <a:latin typeface="微软雅黑"/>
                <a:cs typeface="微软雅黑"/>
              </a:rPr>
              <a:t>产</a:t>
            </a:r>
            <a:r>
              <a:rPr sz="1050" spc="40" dirty="0">
                <a:latin typeface="微软雅黑"/>
                <a:cs typeface="微软雅黑"/>
              </a:rPr>
              <a:t>业带</a:t>
            </a:r>
            <a:r>
              <a:rPr sz="1050" spc="25" dirty="0">
                <a:latin typeface="微软雅黑"/>
                <a:cs typeface="微软雅黑"/>
              </a:rPr>
              <a:t>的</a:t>
            </a:r>
            <a:r>
              <a:rPr sz="1050" spc="40" dirty="0">
                <a:latin typeface="微软雅黑"/>
                <a:cs typeface="微软雅黑"/>
              </a:rPr>
              <a:t>低</a:t>
            </a:r>
            <a:r>
              <a:rPr sz="1050" spc="25" dirty="0">
                <a:latin typeface="微软雅黑"/>
                <a:cs typeface="微软雅黑"/>
              </a:rPr>
              <a:t>价</a:t>
            </a:r>
            <a:r>
              <a:rPr sz="1050" spc="40" dirty="0">
                <a:latin typeface="微软雅黑"/>
                <a:cs typeface="微软雅黑"/>
              </a:rPr>
              <a:t>好</a:t>
            </a:r>
            <a:r>
              <a:rPr sz="1050" spc="50" dirty="0">
                <a:latin typeface="微软雅黑"/>
                <a:cs typeface="微软雅黑"/>
              </a:rPr>
              <a:t>物</a:t>
            </a:r>
            <a:r>
              <a:rPr sz="1050" spc="0" dirty="0">
                <a:latin typeface="微软雅黑"/>
                <a:cs typeface="微软雅黑"/>
              </a:rPr>
              <a:t>。 </a:t>
            </a:r>
            <a:r>
              <a:rPr sz="1050" spc="15" dirty="0">
                <a:latin typeface="微软雅黑"/>
                <a:cs typeface="微软雅黑"/>
              </a:rPr>
              <a:t>各大商</a:t>
            </a:r>
            <a:r>
              <a:rPr sz="1050" spc="5" dirty="0">
                <a:latin typeface="微软雅黑"/>
                <a:cs typeface="微软雅黑"/>
              </a:rPr>
              <a:t>家</a:t>
            </a:r>
            <a:r>
              <a:rPr sz="1050" spc="15" dirty="0">
                <a:latin typeface="微软雅黑"/>
                <a:cs typeface="微软雅黑"/>
              </a:rPr>
              <a:t>、达</a:t>
            </a:r>
            <a:r>
              <a:rPr sz="1050" spc="5" dirty="0">
                <a:latin typeface="微软雅黑"/>
                <a:cs typeface="微软雅黑"/>
              </a:rPr>
              <a:t>人</a:t>
            </a:r>
            <a:r>
              <a:rPr sz="1050" spc="15" dirty="0">
                <a:latin typeface="微软雅黑"/>
                <a:cs typeface="微软雅黑"/>
              </a:rPr>
              <a:t>、明</a:t>
            </a:r>
            <a:r>
              <a:rPr sz="1050" spc="5" dirty="0">
                <a:latin typeface="微软雅黑"/>
                <a:cs typeface="微软雅黑"/>
              </a:rPr>
              <a:t>星参</a:t>
            </a:r>
            <a:r>
              <a:rPr sz="1050" spc="15" dirty="0">
                <a:latin typeface="微软雅黑"/>
                <a:cs typeface="微软雅黑"/>
              </a:rPr>
              <a:t>与直</a:t>
            </a:r>
            <a:r>
              <a:rPr sz="1050" spc="10" dirty="0">
                <a:latin typeface="微软雅黑"/>
                <a:cs typeface="微软雅黑"/>
              </a:rPr>
              <a:t>播</a:t>
            </a:r>
            <a:r>
              <a:rPr sz="1050" spc="15" dirty="0">
                <a:latin typeface="微软雅黑"/>
                <a:cs typeface="微软雅黑"/>
              </a:rPr>
              <a:t>，并</a:t>
            </a:r>
            <a:r>
              <a:rPr sz="1050" spc="5" dirty="0">
                <a:latin typeface="微软雅黑"/>
                <a:cs typeface="微软雅黑"/>
              </a:rPr>
              <a:t>且</a:t>
            </a:r>
            <a:r>
              <a:rPr sz="1050" spc="0" dirty="0">
                <a:latin typeface="微软雅黑"/>
                <a:cs typeface="微软雅黑"/>
              </a:rPr>
              <a:t>有 </a:t>
            </a:r>
            <a:r>
              <a:rPr sz="1050" spc="15" dirty="0">
                <a:latin typeface="微软雅黑"/>
                <a:cs typeface="微软雅黑"/>
              </a:rPr>
              <a:t>大量</a:t>
            </a:r>
            <a:r>
              <a:rPr sz="1200" b="1" spc="10" dirty="0">
                <a:solidFill>
                  <a:srgbClr val="FF841D"/>
                </a:solidFill>
                <a:latin typeface="微软雅黑"/>
                <a:cs typeface="微软雅黑"/>
              </a:rPr>
              <a:t>低价秒杀</a:t>
            </a:r>
            <a:r>
              <a:rPr sz="1050" spc="15" dirty="0">
                <a:latin typeface="微软雅黑"/>
                <a:cs typeface="微软雅黑"/>
              </a:rPr>
              <a:t>商品和平台</a:t>
            </a:r>
            <a:r>
              <a:rPr sz="1200" b="1" spc="10" dirty="0">
                <a:solidFill>
                  <a:srgbClr val="FF841D"/>
                </a:solidFill>
                <a:latin typeface="微软雅黑"/>
                <a:cs typeface="微软雅黑"/>
              </a:rPr>
              <a:t>补贴券</a:t>
            </a:r>
            <a:r>
              <a:rPr sz="1050" spc="15" dirty="0">
                <a:latin typeface="微软雅黑"/>
                <a:cs typeface="微软雅黑"/>
              </a:rPr>
              <a:t>。截止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050" spc="-10" dirty="0">
                <a:latin typeface="微软雅黑"/>
                <a:cs typeface="微软雅黑"/>
              </a:rPr>
              <a:t>202</a:t>
            </a:r>
            <a:r>
              <a:rPr sz="1050" dirty="0">
                <a:latin typeface="微软雅黑"/>
                <a:cs typeface="微软雅黑"/>
              </a:rPr>
              <a:t>0</a:t>
            </a:r>
            <a:r>
              <a:rPr sz="1050" spc="-15" dirty="0">
                <a:latin typeface="微软雅黑"/>
                <a:cs typeface="微软雅黑"/>
              </a:rPr>
              <a:t>.</a:t>
            </a:r>
            <a:r>
              <a:rPr sz="1050" dirty="0">
                <a:latin typeface="微软雅黑"/>
                <a:cs typeface="微软雅黑"/>
              </a:rPr>
              <a:t>6</a:t>
            </a:r>
            <a:r>
              <a:rPr sz="1050" spc="-15" dirty="0">
                <a:latin typeface="微软雅黑"/>
                <a:cs typeface="微软雅黑"/>
              </a:rPr>
              <a:t>.</a:t>
            </a:r>
            <a:r>
              <a:rPr sz="1050" spc="-10" dirty="0">
                <a:latin typeface="微软雅黑"/>
                <a:cs typeface="微软雅黑"/>
              </a:rPr>
              <a:t>2</a:t>
            </a:r>
            <a:r>
              <a:rPr sz="1050" spc="75" dirty="0">
                <a:latin typeface="微软雅黑"/>
                <a:cs typeface="微软雅黑"/>
              </a:rPr>
              <a:t>9</a:t>
            </a:r>
            <a:r>
              <a:rPr sz="1050" spc="70" dirty="0">
                <a:latin typeface="微软雅黑"/>
                <a:cs typeface="微软雅黑"/>
              </a:rPr>
              <a:t>日</a:t>
            </a:r>
            <a:r>
              <a:rPr sz="1050" spc="80" dirty="0">
                <a:latin typeface="微软雅黑"/>
                <a:cs typeface="微软雅黑"/>
              </a:rPr>
              <a:t>，</a:t>
            </a:r>
            <a:r>
              <a:rPr sz="1050" spc="65" dirty="0">
                <a:solidFill>
                  <a:srgbClr val="FF841D"/>
                </a:solidFill>
                <a:latin typeface="微软雅黑"/>
                <a:cs typeface="微软雅黑"/>
              </a:rPr>
              <a:t>#</a:t>
            </a:r>
            <a:r>
              <a:rPr sz="1200" b="1" spc="75" dirty="0">
                <a:solidFill>
                  <a:srgbClr val="FF841D"/>
                </a:solidFill>
                <a:latin typeface="微软雅黑"/>
                <a:cs typeface="微软雅黑"/>
              </a:rPr>
              <a:t>抖音</a:t>
            </a:r>
            <a:r>
              <a:rPr sz="1200" b="1" spc="65" dirty="0">
                <a:solidFill>
                  <a:srgbClr val="FF841D"/>
                </a:solidFill>
                <a:latin typeface="微软雅黑"/>
                <a:cs typeface="微软雅黑"/>
              </a:rPr>
              <a:t>直</a:t>
            </a:r>
            <a:r>
              <a:rPr sz="1200" b="1" spc="75" dirty="0">
                <a:solidFill>
                  <a:srgbClr val="FF841D"/>
                </a:solidFill>
                <a:latin typeface="微软雅黑"/>
                <a:cs typeface="微软雅黑"/>
              </a:rPr>
              <a:t>播秒杀狂</a:t>
            </a:r>
            <a:r>
              <a:rPr sz="1200" b="1" spc="65" dirty="0">
                <a:solidFill>
                  <a:srgbClr val="FF841D"/>
                </a:solidFill>
                <a:latin typeface="微软雅黑"/>
                <a:cs typeface="微软雅黑"/>
              </a:rPr>
              <a:t>欢</a:t>
            </a:r>
            <a:r>
              <a:rPr sz="1200" b="1" dirty="0">
                <a:solidFill>
                  <a:srgbClr val="FF841D"/>
                </a:solidFill>
                <a:latin typeface="微软雅黑"/>
                <a:cs typeface="微软雅黑"/>
              </a:rPr>
              <a:t>节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050" spc="0" dirty="0">
                <a:latin typeface="微软雅黑"/>
                <a:cs typeface="微软雅黑"/>
              </a:rPr>
              <a:t>话题即突破</a:t>
            </a:r>
            <a:r>
              <a:rPr sz="1200" b="1" spc="-5" dirty="0">
                <a:solidFill>
                  <a:srgbClr val="FF841D"/>
                </a:solidFill>
                <a:latin typeface="微软雅黑"/>
                <a:cs typeface="微软雅黑"/>
              </a:rPr>
              <a:t>22</a:t>
            </a:r>
            <a:r>
              <a:rPr sz="1200" b="1" dirty="0">
                <a:solidFill>
                  <a:srgbClr val="FF841D"/>
                </a:solidFill>
                <a:latin typeface="微软雅黑"/>
                <a:cs typeface="微软雅黑"/>
              </a:rPr>
              <a:t>亿</a:t>
            </a:r>
            <a:r>
              <a:rPr sz="1050" spc="0" dirty="0">
                <a:latin typeface="微软雅黑"/>
                <a:cs typeface="微软雅黑"/>
              </a:rPr>
              <a:t>播</a:t>
            </a:r>
            <a:r>
              <a:rPr sz="1050" spc="-10" dirty="0">
                <a:latin typeface="微软雅黑"/>
                <a:cs typeface="微软雅黑"/>
              </a:rPr>
              <a:t>放</a:t>
            </a:r>
            <a:r>
              <a:rPr sz="1050" spc="0" dirty="0"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6500" y="1896617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7761"/>
                </a:solidFill>
                <a:latin typeface="微软雅黑"/>
                <a:cs typeface="微软雅黑"/>
              </a:rPr>
              <a:t>云端时尚，盘活“新供给”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1097" y="1896617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7761"/>
                </a:solidFill>
                <a:latin typeface="微软雅黑"/>
                <a:cs typeface="微软雅黑"/>
              </a:rPr>
              <a:t>直播造节，激发“新消费”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112" y="6414008"/>
            <a:ext cx="22834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数据来源：巨量算数，</a:t>
            </a:r>
            <a:r>
              <a:rPr sz="800" spc="-15" dirty="0">
                <a:latin typeface="微软雅黑"/>
                <a:cs typeface="微软雅黑"/>
              </a:rPr>
              <a:t>巨</a:t>
            </a:r>
            <a:r>
              <a:rPr sz="800" dirty="0">
                <a:latin typeface="微软雅黑"/>
                <a:cs typeface="微软雅黑"/>
              </a:rPr>
              <a:t>量引</a:t>
            </a:r>
            <a:r>
              <a:rPr sz="800" spc="-15" dirty="0">
                <a:latin typeface="微软雅黑"/>
                <a:cs typeface="微软雅黑"/>
              </a:rPr>
              <a:t>擎</a:t>
            </a:r>
            <a:r>
              <a:rPr sz="800" dirty="0">
                <a:latin typeface="微软雅黑"/>
                <a:cs typeface="微软雅黑"/>
              </a:rPr>
              <a:t>营销</a:t>
            </a:r>
            <a:r>
              <a:rPr sz="800" spc="-15" dirty="0">
                <a:latin typeface="微软雅黑"/>
                <a:cs typeface="微软雅黑"/>
              </a:rPr>
              <a:t>观</a:t>
            </a:r>
            <a:r>
              <a:rPr sz="800" dirty="0">
                <a:latin typeface="微软雅黑"/>
                <a:cs typeface="微软雅黑"/>
              </a:rPr>
              <a:t>察</a:t>
            </a:r>
            <a:r>
              <a:rPr sz="800" spc="-5" dirty="0">
                <a:latin typeface="微软雅黑"/>
                <a:cs typeface="微软雅黑"/>
              </a:rPr>
              <a:t>，2020.6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3795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20" y="341375"/>
                </a:lnTo>
                <a:lnTo>
                  <a:pt x="4572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259" y="847344"/>
            <a:ext cx="43180" cy="341630"/>
          </a:xfrm>
          <a:custGeom>
            <a:avLst/>
            <a:gdLst/>
            <a:ahLst/>
            <a:cxnLst/>
            <a:rect l="l" t="t" r="r" b="b"/>
            <a:pathLst>
              <a:path w="43179" h="341630">
                <a:moveTo>
                  <a:pt x="0" y="341375"/>
                </a:moveTo>
                <a:lnTo>
                  <a:pt x="42671" y="341375"/>
                </a:lnTo>
                <a:lnTo>
                  <a:pt x="42671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847344"/>
            <a:ext cx="44450" cy="341630"/>
          </a:xfrm>
          <a:custGeom>
            <a:avLst/>
            <a:gdLst/>
            <a:ahLst/>
            <a:cxnLst/>
            <a:rect l="l" t="t" r="r" b="b"/>
            <a:pathLst>
              <a:path w="44450" h="341630">
                <a:moveTo>
                  <a:pt x="0" y="341375"/>
                </a:moveTo>
                <a:lnTo>
                  <a:pt x="44196" y="341375"/>
                </a:lnTo>
                <a:lnTo>
                  <a:pt x="44196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8140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19" y="341375"/>
                </a:lnTo>
                <a:lnTo>
                  <a:pt x="45719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59" y="847344"/>
            <a:ext cx="53340" cy="341630"/>
          </a:xfrm>
          <a:custGeom>
            <a:avLst/>
            <a:gdLst/>
            <a:ahLst/>
            <a:cxnLst/>
            <a:rect l="l" t="t" r="r" b="b"/>
            <a:pathLst>
              <a:path w="53340" h="341630">
                <a:moveTo>
                  <a:pt x="0" y="341375"/>
                </a:moveTo>
                <a:lnTo>
                  <a:pt x="53340" y="341375"/>
                </a:lnTo>
                <a:lnTo>
                  <a:pt x="5334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1395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8931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15967" y="1973579"/>
            <a:ext cx="1405255" cy="4410710"/>
          </a:xfrm>
          <a:custGeom>
            <a:avLst/>
            <a:gdLst/>
            <a:ahLst/>
            <a:cxnLst/>
            <a:rect l="l" t="t" r="r" b="b"/>
            <a:pathLst>
              <a:path w="1405254" h="4410710">
                <a:moveTo>
                  <a:pt x="0" y="0"/>
                </a:moveTo>
                <a:lnTo>
                  <a:pt x="56748" y="43091"/>
                </a:lnTo>
                <a:lnTo>
                  <a:pt x="112227" y="85583"/>
                </a:lnTo>
                <a:lnTo>
                  <a:pt x="166311" y="127891"/>
                </a:lnTo>
                <a:lnTo>
                  <a:pt x="218873" y="170430"/>
                </a:lnTo>
                <a:lnTo>
                  <a:pt x="269785" y="213617"/>
                </a:lnTo>
                <a:lnTo>
                  <a:pt x="318921" y="257866"/>
                </a:lnTo>
                <a:lnTo>
                  <a:pt x="366154" y="303593"/>
                </a:lnTo>
                <a:lnTo>
                  <a:pt x="411358" y="351213"/>
                </a:lnTo>
                <a:lnTo>
                  <a:pt x="454405" y="401143"/>
                </a:lnTo>
                <a:lnTo>
                  <a:pt x="495169" y="453796"/>
                </a:lnTo>
                <a:lnTo>
                  <a:pt x="533523" y="509589"/>
                </a:lnTo>
                <a:lnTo>
                  <a:pt x="569340" y="568937"/>
                </a:lnTo>
                <a:lnTo>
                  <a:pt x="602493" y="632255"/>
                </a:lnTo>
                <a:lnTo>
                  <a:pt x="632856" y="699960"/>
                </a:lnTo>
                <a:lnTo>
                  <a:pt x="646952" y="735587"/>
                </a:lnTo>
                <a:lnTo>
                  <a:pt x="660302" y="772466"/>
                </a:lnTo>
                <a:lnTo>
                  <a:pt x="672891" y="810649"/>
                </a:lnTo>
                <a:lnTo>
                  <a:pt x="684704" y="850189"/>
                </a:lnTo>
                <a:lnTo>
                  <a:pt x="695723" y="891136"/>
                </a:lnTo>
                <a:lnTo>
                  <a:pt x="705934" y="933544"/>
                </a:lnTo>
                <a:lnTo>
                  <a:pt x="715321" y="977463"/>
                </a:lnTo>
                <a:lnTo>
                  <a:pt x="723867" y="1022946"/>
                </a:lnTo>
                <a:lnTo>
                  <a:pt x="731557" y="1070045"/>
                </a:lnTo>
                <a:lnTo>
                  <a:pt x="738376" y="1118812"/>
                </a:lnTo>
                <a:lnTo>
                  <a:pt x="744306" y="1169298"/>
                </a:lnTo>
                <a:lnTo>
                  <a:pt x="749333" y="1221556"/>
                </a:lnTo>
                <a:lnTo>
                  <a:pt x="753440" y="1275638"/>
                </a:lnTo>
                <a:lnTo>
                  <a:pt x="756612" y="1331595"/>
                </a:lnTo>
                <a:lnTo>
                  <a:pt x="758833" y="1389479"/>
                </a:lnTo>
                <a:lnTo>
                  <a:pt x="760086" y="1449342"/>
                </a:lnTo>
                <a:lnTo>
                  <a:pt x="760357" y="1511237"/>
                </a:lnTo>
                <a:lnTo>
                  <a:pt x="759629" y="1575215"/>
                </a:lnTo>
                <a:lnTo>
                  <a:pt x="757886" y="1641328"/>
                </a:lnTo>
                <a:lnTo>
                  <a:pt x="755113" y="1709628"/>
                </a:lnTo>
                <a:lnTo>
                  <a:pt x="751293" y="1780166"/>
                </a:lnTo>
                <a:lnTo>
                  <a:pt x="746411" y="1852996"/>
                </a:lnTo>
                <a:lnTo>
                  <a:pt x="740452" y="1928169"/>
                </a:lnTo>
                <a:lnTo>
                  <a:pt x="733398" y="2005736"/>
                </a:lnTo>
                <a:lnTo>
                  <a:pt x="725235" y="2085750"/>
                </a:lnTo>
                <a:lnTo>
                  <a:pt x="715946" y="2168262"/>
                </a:lnTo>
                <a:lnTo>
                  <a:pt x="705515" y="2253325"/>
                </a:lnTo>
                <a:lnTo>
                  <a:pt x="693928" y="2340991"/>
                </a:lnTo>
                <a:lnTo>
                  <a:pt x="682206" y="2433604"/>
                </a:lnTo>
                <a:lnTo>
                  <a:pt x="672714" y="2523435"/>
                </a:lnTo>
                <a:lnTo>
                  <a:pt x="665376" y="2610524"/>
                </a:lnTo>
                <a:lnTo>
                  <a:pt x="660118" y="2694914"/>
                </a:lnTo>
                <a:lnTo>
                  <a:pt x="656867" y="2776648"/>
                </a:lnTo>
                <a:lnTo>
                  <a:pt x="655548" y="2855769"/>
                </a:lnTo>
                <a:lnTo>
                  <a:pt x="656086" y="2932318"/>
                </a:lnTo>
                <a:lnTo>
                  <a:pt x="658408" y="3006339"/>
                </a:lnTo>
                <a:lnTo>
                  <a:pt x="662439" y="3077875"/>
                </a:lnTo>
                <a:lnTo>
                  <a:pt x="668105" y="3146967"/>
                </a:lnTo>
                <a:lnTo>
                  <a:pt x="675332" y="3213658"/>
                </a:lnTo>
                <a:lnTo>
                  <a:pt x="684045" y="3277991"/>
                </a:lnTo>
                <a:lnTo>
                  <a:pt x="694171" y="3340008"/>
                </a:lnTo>
                <a:lnTo>
                  <a:pt x="705634" y="3399753"/>
                </a:lnTo>
                <a:lnTo>
                  <a:pt x="718362" y="3457266"/>
                </a:lnTo>
                <a:lnTo>
                  <a:pt x="732279" y="3512592"/>
                </a:lnTo>
                <a:lnTo>
                  <a:pt x="747312" y="3565773"/>
                </a:lnTo>
                <a:lnTo>
                  <a:pt x="763386" y="3616850"/>
                </a:lnTo>
                <a:lnTo>
                  <a:pt x="780426" y="3665867"/>
                </a:lnTo>
                <a:lnTo>
                  <a:pt x="798360" y="3712867"/>
                </a:lnTo>
                <a:lnTo>
                  <a:pt x="817112" y="3757891"/>
                </a:lnTo>
                <a:lnTo>
                  <a:pt x="836608" y="3800983"/>
                </a:lnTo>
                <a:lnTo>
                  <a:pt x="856774" y="3842185"/>
                </a:lnTo>
                <a:lnTo>
                  <a:pt x="877536" y="3881539"/>
                </a:lnTo>
                <a:lnTo>
                  <a:pt x="898820" y="3919089"/>
                </a:lnTo>
                <a:lnTo>
                  <a:pt x="920550" y="3954875"/>
                </a:lnTo>
                <a:lnTo>
                  <a:pt x="942654" y="3988943"/>
                </a:lnTo>
                <a:lnTo>
                  <a:pt x="965057" y="4021332"/>
                </a:lnTo>
                <a:lnTo>
                  <a:pt x="987684" y="4052088"/>
                </a:lnTo>
                <a:lnTo>
                  <a:pt x="1033316" y="4108864"/>
                </a:lnTo>
                <a:lnTo>
                  <a:pt x="1078956" y="4159613"/>
                </a:lnTo>
                <a:lnTo>
                  <a:pt x="1124009" y="4204673"/>
                </a:lnTo>
                <a:lnTo>
                  <a:pt x="1167882" y="4244387"/>
                </a:lnTo>
                <a:lnTo>
                  <a:pt x="1209982" y="4279094"/>
                </a:lnTo>
                <a:lnTo>
                  <a:pt x="1249713" y="4309135"/>
                </a:lnTo>
                <a:lnTo>
                  <a:pt x="1286484" y="4334850"/>
                </a:lnTo>
                <a:lnTo>
                  <a:pt x="1319699" y="4356580"/>
                </a:lnTo>
                <a:lnTo>
                  <a:pt x="1361556" y="4382447"/>
                </a:lnTo>
                <a:lnTo>
                  <a:pt x="1373087" y="4389445"/>
                </a:lnTo>
                <a:lnTo>
                  <a:pt x="1383284" y="4395703"/>
                </a:lnTo>
                <a:lnTo>
                  <a:pt x="1392073" y="4401262"/>
                </a:lnTo>
                <a:lnTo>
                  <a:pt x="1399378" y="4406165"/>
                </a:lnTo>
                <a:lnTo>
                  <a:pt x="1405128" y="4410456"/>
                </a:lnTo>
              </a:path>
            </a:pathLst>
          </a:custGeom>
          <a:ln w="1270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475" y="3000755"/>
            <a:ext cx="5511165" cy="2860675"/>
          </a:xfrm>
          <a:custGeom>
            <a:avLst/>
            <a:gdLst/>
            <a:ahLst/>
            <a:cxnLst/>
            <a:rect l="l" t="t" r="r" b="b"/>
            <a:pathLst>
              <a:path w="5511165" h="2860675">
                <a:moveTo>
                  <a:pt x="0" y="2860548"/>
                </a:moveTo>
                <a:lnTo>
                  <a:pt x="5510784" y="2860548"/>
                </a:lnTo>
                <a:lnTo>
                  <a:pt x="5510784" y="0"/>
                </a:lnTo>
                <a:lnTo>
                  <a:pt x="0" y="0"/>
                </a:lnTo>
                <a:lnTo>
                  <a:pt x="0" y="2860548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0580" y="34762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4" y="2360"/>
                </a:lnTo>
                <a:lnTo>
                  <a:pt x="365059" y="9289"/>
                </a:lnTo>
                <a:lnTo>
                  <a:pt x="321243" y="20557"/>
                </a:lnTo>
                <a:lnTo>
                  <a:pt x="279238" y="35933"/>
                </a:lnTo>
                <a:lnTo>
                  <a:pt x="239272" y="55187"/>
                </a:lnTo>
                <a:lnTo>
                  <a:pt x="201576" y="78090"/>
                </a:lnTo>
                <a:lnTo>
                  <a:pt x="166379" y="104411"/>
                </a:lnTo>
                <a:lnTo>
                  <a:pt x="133911" y="133921"/>
                </a:lnTo>
                <a:lnTo>
                  <a:pt x="104403" y="166390"/>
                </a:lnTo>
                <a:lnTo>
                  <a:pt x="78083" y="201587"/>
                </a:lnTo>
                <a:lnTo>
                  <a:pt x="55182" y="239283"/>
                </a:lnTo>
                <a:lnTo>
                  <a:pt x="35929" y="279249"/>
                </a:lnTo>
                <a:lnTo>
                  <a:pt x="20555" y="321253"/>
                </a:lnTo>
                <a:lnTo>
                  <a:pt x="9288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8" y="549333"/>
                </a:lnTo>
                <a:lnTo>
                  <a:pt x="20555" y="593146"/>
                </a:lnTo>
                <a:lnTo>
                  <a:pt x="35929" y="635150"/>
                </a:lnTo>
                <a:lnTo>
                  <a:pt x="55182" y="675116"/>
                </a:lnTo>
                <a:lnTo>
                  <a:pt x="78083" y="712812"/>
                </a:lnTo>
                <a:lnTo>
                  <a:pt x="104403" y="748009"/>
                </a:lnTo>
                <a:lnTo>
                  <a:pt x="133911" y="780478"/>
                </a:lnTo>
                <a:lnTo>
                  <a:pt x="166379" y="809988"/>
                </a:lnTo>
                <a:lnTo>
                  <a:pt x="201576" y="836309"/>
                </a:lnTo>
                <a:lnTo>
                  <a:pt x="239272" y="859212"/>
                </a:lnTo>
                <a:lnTo>
                  <a:pt x="279238" y="878466"/>
                </a:lnTo>
                <a:lnTo>
                  <a:pt x="321243" y="893842"/>
                </a:lnTo>
                <a:lnTo>
                  <a:pt x="365059" y="905110"/>
                </a:lnTo>
                <a:lnTo>
                  <a:pt x="410454" y="912039"/>
                </a:lnTo>
                <a:lnTo>
                  <a:pt x="457200" y="914399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0448" y="34762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399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88791" y="34762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399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18659" y="34762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399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30696" y="3000755"/>
            <a:ext cx="5509260" cy="2860675"/>
          </a:xfrm>
          <a:custGeom>
            <a:avLst/>
            <a:gdLst/>
            <a:ahLst/>
            <a:cxnLst/>
            <a:rect l="l" t="t" r="r" b="b"/>
            <a:pathLst>
              <a:path w="5509259" h="2860675">
                <a:moveTo>
                  <a:pt x="0" y="2860548"/>
                </a:moveTo>
                <a:lnTo>
                  <a:pt x="5509259" y="2860548"/>
                </a:lnTo>
                <a:lnTo>
                  <a:pt x="5509259" y="0"/>
                </a:lnTo>
                <a:lnTo>
                  <a:pt x="0" y="0"/>
                </a:lnTo>
                <a:lnTo>
                  <a:pt x="0" y="2860548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6615" y="768223"/>
            <a:ext cx="10328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7761"/>
                </a:solidFill>
              </a:rPr>
              <a:t>多力驱动、需求回归，美妆行业是时尚直播回归复苏中的重要一环</a:t>
            </a:r>
          </a:p>
        </p:txBody>
      </p:sp>
      <p:sp>
        <p:nvSpPr>
          <p:cNvPr id="9" name="object 9"/>
          <p:cNvSpPr/>
          <p:nvPr/>
        </p:nvSpPr>
        <p:spPr>
          <a:xfrm>
            <a:off x="379475" y="2538983"/>
            <a:ext cx="5511165" cy="462280"/>
          </a:xfrm>
          <a:custGeom>
            <a:avLst/>
            <a:gdLst/>
            <a:ahLst/>
            <a:cxnLst/>
            <a:rect l="l" t="t" r="r" b="b"/>
            <a:pathLst>
              <a:path w="5511165" h="462280">
                <a:moveTo>
                  <a:pt x="0" y="461772"/>
                </a:moveTo>
                <a:lnTo>
                  <a:pt x="5510784" y="461772"/>
                </a:lnTo>
                <a:lnTo>
                  <a:pt x="551078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95904" y="2597530"/>
            <a:ext cx="609599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7760" y="2597530"/>
            <a:ext cx="609600" cy="350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56759" y="1826768"/>
            <a:ext cx="2061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7761"/>
                </a:solidFill>
                <a:latin typeface="微软雅黑"/>
                <a:cs typeface="微软雅黑"/>
              </a:rPr>
              <a:t>时尚直播核心行业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30696" y="2538983"/>
            <a:ext cx="5509260" cy="462280"/>
          </a:xfrm>
          <a:custGeom>
            <a:avLst/>
            <a:gdLst/>
            <a:ahLst/>
            <a:cxnLst/>
            <a:rect l="l" t="t" r="r" b="b"/>
            <a:pathLst>
              <a:path w="5509259" h="462280">
                <a:moveTo>
                  <a:pt x="0" y="461772"/>
                </a:moveTo>
                <a:lnTo>
                  <a:pt x="5509259" y="461772"/>
                </a:lnTo>
                <a:lnTo>
                  <a:pt x="5509259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81288" y="2597530"/>
            <a:ext cx="914400" cy="35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0862" y="4604080"/>
            <a:ext cx="1287780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841D"/>
                </a:solidFill>
                <a:latin typeface="Segoe UI"/>
                <a:cs typeface="Segoe UI"/>
              </a:rPr>
              <a:t>18000+</a:t>
            </a:r>
            <a:endParaRPr sz="24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100" dirty="0">
                <a:solidFill>
                  <a:srgbClr val="007761"/>
                </a:solidFill>
                <a:latin typeface="微软雅黑"/>
                <a:cs typeface="微软雅黑"/>
              </a:rPr>
              <a:t>累计开播万粉主播数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6450" y="4604080"/>
            <a:ext cx="834390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841D"/>
                </a:solidFill>
                <a:latin typeface="Segoe UI"/>
                <a:cs typeface="Segoe UI"/>
              </a:rPr>
              <a:t>26</a:t>
            </a:r>
            <a:r>
              <a:rPr sz="2400" b="1" spc="-15" dirty="0">
                <a:solidFill>
                  <a:srgbClr val="FF841D"/>
                </a:solidFill>
                <a:latin typeface="Segoe UI"/>
                <a:cs typeface="Segoe UI"/>
              </a:rPr>
              <a:t>w</a:t>
            </a:r>
            <a:r>
              <a:rPr sz="2400" b="1" dirty="0">
                <a:solidFill>
                  <a:srgbClr val="FF841D"/>
                </a:solidFill>
                <a:latin typeface="Segoe UI"/>
                <a:cs typeface="Segoe UI"/>
              </a:rPr>
              <a:t>+</a:t>
            </a:r>
            <a:endParaRPr sz="2400">
              <a:latin typeface="Segoe UI"/>
              <a:cs typeface="Segoe UI"/>
            </a:endParaRPr>
          </a:p>
          <a:p>
            <a:pPr marL="64135">
              <a:lnSpc>
                <a:spcPct val="100000"/>
              </a:lnSpc>
              <a:spcBef>
                <a:spcPts val="15"/>
              </a:spcBef>
            </a:pPr>
            <a:r>
              <a:rPr sz="1100" dirty="0">
                <a:solidFill>
                  <a:srgbClr val="007761"/>
                </a:solidFill>
                <a:latin typeface="微软雅黑"/>
                <a:cs typeface="微软雅黑"/>
              </a:rPr>
              <a:t>月直播次数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49090" y="4636592"/>
            <a:ext cx="609600" cy="350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85490" y="4597984"/>
            <a:ext cx="897255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655320" algn="l"/>
              </a:tabLst>
            </a:pPr>
            <a:r>
              <a:rPr sz="2400" b="1" spc="-5" dirty="0">
                <a:solidFill>
                  <a:srgbClr val="FF841D"/>
                </a:solidFill>
                <a:latin typeface="Segoe UI"/>
                <a:cs typeface="Segoe UI"/>
              </a:rPr>
              <a:t>1</a:t>
            </a:r>
            <a:r>
              <a:rPr sz="2400" b="1" dirty="0">
                <a:solidFill>
                  <a:srgbClr val="FF841D"/>
                </a:solidFill>
                <a:latin typeface="Segoe UI"/>
                <a:cs typeface="Segoe UI"/>
              </a:rPr>
              <a:t>4	+</a:t>
            </a:r>
            <a:endParaRPr sz="24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100" dirty="0">
                <a:solidFill>
                  <a:srgbClr val="007761"/>
                </a:solidFill>
                <a:latin typeface="微软雅黑"/>
                <a:cs typeface="微软雅黑"/>
              </a:rPr>
              <a:t>月看播次数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54601" y="4636592"/>
            <a:ext cx="508000" cy="350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35601" y="4636592"/>
            <a:ext cx="609600" cy="350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40401" y="4636592"/>
            <a:ext cx="313944" cy="350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41901" y="4971363"/>
            <a:ext cx="8667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007761"/>
                </a:solidFill>
                <a:latin typeface="微软雅黑"/>
                <a:cs typeface="微软雅黑"/>
              </a:rPr>
              <a:t>月看播用户数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87997" y="4604080"/>
            <a:ext cx="2326005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00"/>
              </a:spcBef>
              <a:tabLst>
                <a:tab pos="1421765" algn="l"/>
              </a:tabLst>
            </a:pPr>
            <a:r>
              <a:rPr sz="2400" b="1" spc="-5" dirty="0">
                <a:solidFill>
                  <a:srgbClr val="FF841D"/>
                </a:solidFill>
                <a:latin typeface="Segoe UI"/>
                <a:cs typeface="Segoe UI"/>
              </a:rPr>
              <a:t>12000</a:t>
            </a:r>
            <a:r>
              <a:rPr sz="2400" b="1" dirty="0">
                <a:solidFill>
                  <a:srgbClr val="FF841D"/>
                </a:solidFill>
                <a:latin typeface="Segoe UI"/>
                <a:cs typeface="Segoe UI"/>
              </a:rPr>
              <a:t>+	</a:t>
            </a:r>
            <a:r>
              <a:rPr sz="2400" b="1" spc="-5" dirty="0">
                <a:solidFill>
                  <a:srgbClr val="FF841D"/>
                </a:solidFill>
                <a:latin typeface="Segoe UI"/>
                <a:cs typeface="Segoe UI"/>
              </a:rPr>
              <a:t>7.5</a:t>
            </a:r>
            <a:r>
              <a:rPr sz="2400" b="1" spc="-15" dirty="0">
                <a:solidFill>
                  <a:srgbClr val="FF841D"/>
                </a:solidFill>
                <a:latin typeface="Segoe UI"/>
                <a:cs typeface="Segoe UI"/>
              </a:rPr>
              <a:t>w</a:t>
            </a:r>
            <a:r>
              <a:rPr sz="2400" b="1" dirty="0">
                <a:solidFill>
                  <a:srgbClr val="FF841D"/>
                </a:solidFill>
                <a:latin typeface="Segoe UI"/>
                <a:cs typeface="Segoe UI"/>
              </a:rPr>
              <a:t>+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1515110" algn="l"/>
              </a:tabLst>
            </a:pPr>
            <a:r>
              <a:rPr sz="1100" dirty="0">
                <a:solidFill>
                  <a:srgbClr val="007761"/>
                </a:solidFill>
                <a:latin typeface="微软雅黑"/>
                <a:cs typeface="微软雅黑"/>
              </a:rPr>
              <a:t>累计开播万粉主播</a:t>
            </a:r>
            <a:r>
              <a:rPr sz="1100" spc="0" dirty="0">
                <a:solidFill>
                  <a:srgbClr val="007761"/>
                </a:solidFill>
                <a:latin typeface="微软雅黑"/>
                <a:cs typeface="微软雅黑"/>
              </a:rPr>
              <a:t>数	</a:t>
            </a:r>
            <a:r>
              <a:rPr sz="1100" dirty="0">
                <a:solidFill>
                  <a:srgbClr val="007761"/>
                </a:solidFill>
                <a:latin typeface="微软雅黑"/>
                <a:cs typeface="微软雅黑"/>
              </a:rPr>
              <a:t>月直播次数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29267" y="4636592"/>
            <a:ext cx="609600" cy="350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83751" y="4597984"/>
            <a:ext cx="979169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9935" algn="l"/>
              </a:tabLst>
            </a:pPr>
            <a:r>
              <a:rPr sz="2400" b="1" spc="-5" dirty="0">
                <a:solidFill>
                  <a:srgbClr val="FF841D"/>
                </a:solidFill>
                <a:latin typeface="Segoe UI"/>
                <a:cs typeface="Segoe UI"/>
              </a:rPr>
              <a:t>5.</a:t>
            </a:r>
            <a:r>
              <a:rPr sz="2400" b="1" dirty="0">
                <a:solidFill>
                  <a:srgbClr val="FF841D"/>
                </a:solidFill>
                <a:latin typeface="Segoe UI"/>
                <a:cs typeface="Segoe UI"/>
              </a:rPr>
              <a:t>5	+</a:t>
            </a:r>
            <a:endParaRPr sz="24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5"/>
              </a:spcBef>
            </a:pPr>
            <a:r>
              <a:rPr sz="1100" dirty="0">
                <a:solidFill>
                  <a:srgbClr val="007761"/>
                </a:solidFill>
                <a:latin typeface="微软雅黑"/>
                <a:cs typeface="微软雅黑"/>
              </a:rPr>
              <a:t>月看播次数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54640" y="4636592"/>
            <a:ext cx="508000" cy="350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835640" y="4636592"/>
            <a:ext cx="609600" cy="350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40440" y="4636592"/>
            <a:ext cx="313944" cy="350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441940" y="4971363"/>
            <a:ext cx="8667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007761"/>
                </a:solidFill>
                <a:latin typeface="微软雅黑"/>
                <a:cs typeface="微软雅黑"/>
              </a:rPr>
              <a:t>月看播用户数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66559" y="34762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399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96428" y="34762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399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26295" y="3476244"/>
            <a:ext cx="913130" cy="914400"/>
          </a:xfrm>
          <a:custGeom>
            <a:avLst/>
            <a:gdLst/>
            <a:ahLst/>
            <a:cxnLst/>
            <a:rect l="l" t="t" r="r" b="b"/>
            <a:pathLst>
              <a:path w="913129" h="914400">
                <a:moveTo>
                  <a:pt x="456437" y="0"/>
                </a:moveTo>
                <a:lnTo>
                  <a:pt x="409768" y="2360"/>
                </a:lnTo>
                <a:lnTo>
                  <a:pt x="364446" y="9289"/>
                </a:lnTo>
                <a:lnTo>
                  <a:pt x="320703" y="20557"/>
                </a:lnTo>
                <a:lnTo>
                  <a:pt x="278766" y="35933"/>
                </a:lnTo>
                <a:lnTo>
                  <a:pt x="238867" y="55187"/>
                </a:lnTo>
                <a:lnTo>
                  <a:pt x="201234" y="78090"/>
                </a:lnTo>
                <a:lnTo>
                  <a:pt x="166096" y="104411"/>
                </a:lnTo>
                <a:lnTo>
                  <a:pt x="133683" y="133921"/>
                </a:lnTo>
                <a:lnTo>
                  <a:pt x="104224" y="166390"/>
                </a:lnTo>
                <a:lnTo>
                  <a:pt x="77949" y="201587"/>
                </a:lnTo>
                <a:lnTo>
                  <a:pt x="55087" y="239283"/>
                </a:lnTo>
                <a:lnTo>
                  <a:pt x="35867" y="279249"/>
                </a:lnTo>
                <a:lnTo>
                  <a:pt x="20519" y="321253"/>
                </a:lnTo>
                <a:lnTo>
                  <a:pt x="9272" y="365066"/>
                </a:lnTo>
                <a:lnTo>
                  <a:pt x="2356" y="410458"/>
                </a:lnTo>
                <a:lnTo>
                  <a:pt x="0" y="457199"/>
                </a:lnTo>
                <a:lnTo>
                  <a:pt x="2356" y="503941"/>
                </a:lnTo>
                <a:lnTo>
                  <a:pt x="9272" y="549333"/>
                </a:lnTo>
                <a:lnTo>
                  <a:pt x="20519" y="593146"/>
                </a:lnTo>
                <a:lnTo>
                  <a:pt x="35867" y="635150"/>
                </a:lnTo>
                <a:lnTo>
                  <a:pt x="55087" y="675116"/>
                </a:lnTo>
                <a:lnTo>
                  <a:pt x="77949" y="712812"/>
                </a:lnTo>
                <a:lnTo>
                  <a:pt x="104224" y="748009"/>
                </a:lnTo>
                <a:lnTo>
                  <a:pt x="133683" y="780478"/>
                </a:lnTo>
                <a:lnTo>
                  <a:pt x="166096" y="809988"/>
                </a:lnTo>
                <a:lnTo>
                  <a:pt x="201234" y="836309"/>
                </a:lnTo>
                <a:lnTo>
                  <a:pt x="238867" y="859212"/>
                </a:lnTo>
                <a:lnTo>
                  <a:pt x="278766" y="878466"/>
                </a:lnTo>
                <a:lnTo>
                  <a:pt x="320703" y="893842"/>
                </a:lnTo>
                <a:lnTo>
                  <a:pt x="364446" y="905110"/>
                </a:lnTo>
                <a:lnTo>
                  <a:pt x="409768" y="912039"/>
                </a:lnTo>
                <a:lnTo>
                  <a:pt x="456437" y="914399"/>
                </a:lnTo>
                <a:lnTo>
                  <a:pt x="503107" y="912039"/>
                </a:lnTo>
                <a:lnTo>
                  <a:pt x="548429" y="905110"/>
                </a:lnTo>
                <a:lnTo>
                  <a:pt x="592172" y="893842"/>
                </a:lnTo>
                <a:lnTo>
                  <a:pt x="634109" y="878466"/>
                </a:lnTo>
                <a:lnTo>
                  <a:pt x="674008" y="859212"/>
                </a:lnTo>
                <a:lnTo>
                  <a:pt x="711641" y="836309"/>
                </a:lnTo>
                <a:lnTo>
                  <a:pt x="746779" y="809988"/>
                </a:lnTo>
                <a:lnTo>
                  <a:pt x="779192" y="780478"/>
                </a:lnTo>
                <a:lnTo>
                  <a:pt x="808651" y="748009"/>
                </a:lnTo>
                <a:lnTo>
                  <a:pt x="834926" y="712812"/>
                </a:lnTo>
                <a:lnTo>
                  <a:pt x="857788" y="675116"/>
                </a:lnTo>
                <a:lnTo>
                  <a:pt x="877008" y="635150"/>
                </a:lnTo>
                <a:lnTo>
                  <a:pt x="892356" y="593146"/>
                </a:lnTo>
                <a:lnTo>
                  <a:pt x="903603" y="549333"/>
                </a:lnTo>
                <a:lnTo>
                  <a:pt x="910519" y="503941"/>
                </a:lnTo>
                <a:lnTo>
                  <a:pt x="912876" y="457199"/>
                </a:lnTo>
                <a:lnTo>
                  <a:pt x="910519" y="410458"/>
                </a:lnTo>
                <a:lnTo>
                  <a:pt x="903603" y="365066"/>
                </a:lnTo>
                <a:lnTo>
                  <a:pt x="892356" y="321253"/>
                </a:lnTo>
                <a:lnTo>
                  <a:pt x="877008" y="279249"/>
                </a:lnTo>
                <a:lnTo>
                  <a:pt x="857788" y="239283"/>
                </a:lnTo>
                <a:lnTo>
                  <a:pt x="834926" y="201587"/>
                </a:lnTo>
                <a:lnTo>
                  <a:pt x="808651" y="166390"/>
                </a:lnTo>
                <a:lnTo>
                  <a:pt x="779192" y="133921"/>
                </a:lnTo>
                <a:lnTo>
                  <a:pt x="746779" y="104411"/>
                </a:lnTo>
                <a:lnTo>
                  <a:pt x="711641" y="78090"/>
                </a:lnTo>
                <a:lnTo>
                  <a:pt x="674008" y="55187"/>
                </a:lnTo>
                <a:lnTo>
                  <a:pt x="634109" y="35933"/>
                </a:lnTo>
                <a:lnTo>
                  <a:pt x="592172" y="20557"/>
                </a:lnTo>
                <a:lnTo>
                  <a:pt x="548429" y="9289"/>
                </a:lnTo>
                <a:lnTo>
                  <a:pt x="503107" y="2360"/>
                </a:lnTo>
                <a:lnTo>
                  <a:pt x="4564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54640" y="34762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399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91159" y="6409131"/>
            <a:ext cx="42754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，2020.05，</a:t>
            </a:r>
            <a:r>
              <a:rPr sz="800" dirty="0">
                <a:latin typeface="微软雅黑"/>
                <a:cs typeface="微软雅黑"/>
              </a:rPr>
              <a:t>累计开播万粉主播</a:t>
            </a:r>
            <a:r>
              <a:rPr sz="800" spc="-15" dirty="0">
                <a:latin typeface="微软雅黑"/>
                <a:cs typeface="微软雅黑"/>
              </a:rPr>
              <a:t>数</a:t>
            </a:r>
            <a:r>
              <a:rPr sz="800" dirty="0">
                <a:latin typeface="微软雅黑"/>
                <a:cs typeface="微软雅黑"/>
              </a:rPr>
              <a:t>指截</a:t>
            </a:r>
            <a:r>
              <a:rPr sz="800" spc="-10" dirty="0">
                <a:latin typeface="微软雅黑"/>
                <a:cs typeface="微软雅黑"/>
              </a:rPr>
              <a:t>止</a:t>
            </a:r>
            <a:r>
              <a:rPr sz="800" spc="-5" dirty="0">
                <a:latin typeface="微软雅黑"/>
                <a:cs typeface="微软雅黑"/>
              </a:rPr>
              <a:t>2020</a:t>
            </a:r>
            <a:r>
              <a:rPr sz="800" dirty="0">
                <a:latin typeface="微软雅黑"/>
                <a:cs typeface="微软雅黑"/>
              </a:rPr>
              <a:t>年</a:t>
            </a:r>
            <a:r>
              <a:rPr sz="800" spc="-5" dirty="0">
                <a:latin typeface="微软雅黑"/>
                <a:cs typeface="微软雅黑"/>
              </a:rPr>
              <a:t>5</a:t>
            </a:r>
            <a:r>
              <a:rPr sz="800" dirty="0">
                <a:latin typeface="微软雅黑"/>
                <a:cs typeface="微软雅黑"/>
              </a:rPr>
              <a:t>月开播过的万粉达人数量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18159" y="2089404"/>
            <a:ext cx="1815083" cy="10408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99247" y="1813560"/>
            <a:ext cx="861059" cy="11871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4608" y="3689603"/>
            <a:ext cx="467868" cy="487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28088" y="3735323"/>
            <a:ext cx="579119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79291" y="3654552"/>
            <a:ext cx="509015" cy="457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21352" y="3727703"/>
            <a:ext cx="509015" cy="3855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98207" y="3689603"/>
            <a:ext cx="467868" cy="487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71688" y="3735323"/>
            <a:ext cx="579120" cy="396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22892" y="3654552"/>
            <a:ext cx="509016" cy="457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64952" y="3727703"/>
            <a:ext cx="509016" cy="3855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3795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20" y="341375"/>
                </a:lnTo>
                <a:lnTo>
                  <a:pt x="4572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259" y="847344"/>
            <a:ext cx="43180" cy="341630"/>
          </a:xfrm>
          <a:custGeom>
            <a:avLst/>
            <a:gdLst/>
            <a:ahLst/>
            <a:cxnLst/>
            <a:rect l="l" t="t" r="r" b="b"/>
            <a:pathLst>
              <a:path w="43179" h="341630">
                <a:moveTo>
                  <a:pt x="0" y="341375"/>
                </a:moveTo>
                <a:lnTo>
                  <a:pt x="42671" y="341375"/>
                </a:lnTo>
                <a:lnTo>
                  <a:pt x="42671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7200" y="847344"/>
            <a:ext cx="44450" cy="341630"/>
          </a:xfrm>
          <a:custGeom>
            <a:avLst/>
            <a:gdLst/>
            <a:ahLst/>
            <a:cxnLst/>
            <a:rect l="l" t="t" r="r" b="b"/>
            <a:pathLst>
              <a:path w="44450" h="341630">
                <a:moveTo>
                  <a:pt x="0" y="341375"/>
                </a:moveTo>
                <a:lnTo>
                  <a:pt x="44196" y="341375"/>
                </a:lnTo>
                <a:lnTo>
                  <a:pt x="44196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8140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19" y="341375"/>
                </a:lnTo>
                <a:lnTo>
                  <a:pt x="45719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3859" y="847344"/>
            <a:ext cx="53340" cy="341630"/>
          </a:xfrm>
          <a:custGeom>
            <a:avLst/>
            <a:gdLst/>
            <a:ahLst/>
            <a:cxnLst/>
            <a:rect l="l" t="t" r="r" b="b"/>
            <a:pathLst>
              <a:path w="53340" h="341630">
                <a:moveTo>
                  <a:pt x="0" y="341375"/>
                </a:moveTo>
                <a:lnTo>
                  <a:pt x="53340" y="341375"/>
                </a:lnTo>
                <a:lnTo>
                  <a:pt x="5334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1395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8931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615" y="768223"/>
            <a:ext cx="926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7761"/>
                </a:solidFill>
              </a:rPr>
              <a:t>美妆直播：一场高线轻熟女性引领下沉年轻丽人的美丽修行</a:t>
            </a:r>
          </a:p>
        </p:txBody>
      </p:sp>
      <p:sp>
        <p:nvSpPr>
          <p:cNvPr id="3" name="object 3"/>
          <p:cNvSpPr/>
          <p:nvPr/>
        </p:nvSpPr>
        <p:spPr>
          <a:xfrm>
            <a:off x="653795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20" y="341375"/>
                </a:lnTo>
                <a:lnTo>
                  <a:pt x="4572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6259" y="847344"/>
            <a:ext cx="43180" cy="341630"/>
          </a:xfrm>
          <a:custGeom>
            <a:avLst/>
            <a:gdLst/>
            <a:ahLst/>
            <a:cxnLst/>
            <a:rect l="l" t="t" r="r" b="b"/>
            <a:pathLst>
              <a:path w="43179" h="341630">
                <a:moveTo>
                  <a:pt x="0" y="341375"/>
                </a:moveTo>
                <a:lnTo>
                  <a:pt x="42671" y="341375"/>
                </a:lnTo>
                <a:lnTo>
                  <a:pt x="42671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847344"/>
            <a:ext cx="44450" cy="341630"/>
          </a:xfrm>
          <a:custGeom>
            <a:avLst/>
            <a:gdLst/>
            <a:ahLst/>
            <a:cxnLst/>
            <a:rect l="l" t="t" r="r" b="b"/>
            <a:pathLst>
              <a:path w="44450" h="341630">
                <a:moveTo>
                  <a:pt x="0" y="341375"/>
                </a:moveTo>
                <a:lnTo>
                  <a:pt x="44196" y="341375"/>
                </a:lnTo>
                <a:lnTo>
                  <a:pt x="44196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8140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19" y="341375"/>
                </a:lnTo>
                <a:lnTo>
                  <a:pt x="45719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59" y="847344"/>
            <a:ext cx="53340" cy="341630"/>
          </a:xfrm>
          <a:custGeom>
            <a:avLst/>
            <a:gdLst/>
            <a:ahLst/>
            <a:cxnLst/>
            <a:rect l="l" t="t" r="r" b="b"/>
            <a:pathLst>
              <a:path w="53340" h="341630">
                <a:moveTo>
                  <a:pt x="0" y="341375"/>
                </a:moveTo>
                <a:lnTo>
                  <a:pt x="53340" y="341375"/>
                </a:lnTo>
                <a:lnTo>
                  <a:pt x="5334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1395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8931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9460" y="6190284"/>
            <a:ext cx="5959475" cy="35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100"/>
              </a:spcBef>
            </a:pP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数据说明：TGI=目标属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性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人群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较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整体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人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群的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差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异，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数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值越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大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说明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该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属性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人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群相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较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整体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人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群的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比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例更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高</a:t>
            </a:r>
            <a:r>
              <a:rPr sz="800" spc="-5" dirty="0">
                <a:solidFill>
                  <a:srgbClr val="252525"/>
                </a:solidFill>
                <a:latin typeface="微软雅黑"/>
                <a:cs typeface="微软雅黑"/>
              </a:rPr>
              <a:t>，TGI=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样本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占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比</a:t>
            </a:r>
            <a:r>
              <a:rPr sz="800" spc="-10" dirty="0">
                <a:solidFill>
                  <a:srgbClr val="252525"/>
                </a:solidFill>
                <a:latin typeface="微软雅黑"/>
                <a:cs typeface="微软雅黑"/>
              </a:rPr>
              <a:t>/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总</a:t>
            </a:r>
            <a:r>
              <a:rPr sz="800" spc="-15" dirty="0">
                <a:solidFill>
                  <a:srgbClr val="252525"/>
                </a:solidFill>
                <a:latin typeface="微软雅黑"/>
                <a:cs typeface="微软雅黑"/>
              </a:rPr>
              <a:t>体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占比</a:t>
            </a:r>
            <a:r>
              <a:rPr sz="800" spc="-5" dirty="0">
                <a:solidFill>
                  <a:srgbClr val="252525"/>
                </a:solidFill>
                <a:latin typeface="微软雅黑"/>
                <a:cs typeface="微软雅黑"/>
              </a:rPr>
              <a:t>*100  </a:t>
            </a:r>
            <a:r>
              <a:rPr sz="800" dirty="0">
                <a:solidFill>
                  <a:srgbClr val="252525"/>
                </a:solidFill>
                <a:latin typeface="微软雅黑"/>
                <a:cs typeface="微软雅黑"/>
              </a:rPr>
              <a:t>数据来源：巨量算数，</a:t>
            </a:r>
            <a:r>
              <a:rPr sz="800" spc="-50" dirty="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sz="800" spc="-5" dirty="0">
                <a:solidFill>
                  <a:srgbClr val="252525"/>
                </a:solidFill>
                <a:latin typeface="微软雅黑"/>
                <a:cs typeface="微软雅黑"/>
              </a:rPr>
              <a:t>2020.05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4628" y="1564640"/>
            <a:ext cx="4709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微软雅黑"/>
                <a:cs typeface="微软雅黑"/>
              </a:rPr>
              <a:t>2020</a:t>
            </a:r>
            <a:r>
              <a:rPr sz="1600" b="1" spc="-5" dirty="0">
                <a:latin typeface="微软雅黑"/>
                <a:cs typeface="微软雅黑"/>
              </a:rPr>
              <a:t>年</a:t>
            </a:r>
            <a:r>
              <a:rPr sz="1600" b="1" spc="-10" dirty="0">
                <a:latin typeface="微软雅黑"/>
                <a:cs typeface="微软雅黑"/>
              </a:rPr>
              <a:t>5</a:t>
            </a:r>
            <a:r>
              <a:rPr sz="1600" b="1" spc="-5" dirty="0">
                <a:latin typeface="微软雅黑"/>
                <a:cs typeface="微软雅黑"/>
              </a:rPr>
              <a:t>月抖音直播【美妆类】</a:t>
            </a:r>
            <a:r>
              <a:rPr sz="1600" b="1" dirty="0">
                <a:latin typeface="微软雅黑"/>
                <a:cs typeface="微软雅黑"/>
              </a:rPr>
              <a:t>主</a:t>
            </a:r>
            <a:r>
              <a:rPr sz="1600" b="1" spc="-5" dirty="0">
                <a:latin typeface="微软雅黑"/>
                <a:cs typeface="微软雅黑"/>
              </a:rPr>
              <a:t>播和</a:t>
            </a:r>
            <a:r>
              <a:rPr sz="1600" b="1" dirty="0">
                <a:latin typeface="微软雅黑"/>
                <a:cs typeface="微软雅黑"/>
              </a:rPr>
              <a:t>看</a:t>
            </a:r>
            <a:r>
              <a:rPr sz="1600" b="1" spc="-5" dirty="0">
                <a:latin typeface="微软雅黑"/>
                <a:cs typeface="微软雅黑"/>
              </a:rPr>
              <a:t>播用</a:t>
            </a:r>
            <a:r>
              <a:rPr sz="1600" b="1" dirty="0">
                <a:latin typeface="微软雅黑"/>
                <a:cs typeface="微软雅黑"/>
              </a:rPr>
              <a:t>户</a:t>
            </a:r>
            <a:r>
              <a:rPr sz="1600" b="1" spc="-5" dirty="0">
                <a:latin typeface="微软雅黑"/>
                <a:cs typeface="微软雅黑"/>
              </a:rPr>
              <a:t>画像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1391" y="3390900"/>
            <a:ext cx="2247900" cy="1841500"/>
          </a:xfrm>
          <a:custGeom>
            <a:avLst/>
            <a:gdLst/>
            <a:ahLst/>
            <a:cxnLst/>
            <a:rect l="l" t="t" r="r" b="b"/>
            <a:pathLst>
              <a:path w="2247900" h="1841500">
                <a:moveTo>
                  <a:pt x="0" y="1840992"/>
                </a:moveTo>
                <a:lnTo>
                  <a:pt x="2247900" y="1840992"/>
                </a:lnTo>
                <a:lnTo>
                  <a:pt x="2247900" y="0"/>
                </a:lnTo>
                <a:lnTo>
                  <a:pt x="0" y="0"/>
                </a:lnTo>
                <a:lnTo>
                  <a:pt x="0" y="1840992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1391" y="3390900"/>
            <a:ext cx="0" cy="1841500"/>
          </a:xfrm>
          <a:custGeom>
            <a:avLst/>
            <a:gdLst/>
            <a:ahLst/>
            <a:cxnLst/>
            <a:rect l="l" t="t" r="r" b="b"/>
            <a:pathLst>
              <a:path h="1841500">
                <a:moveTo>
                  <a:pt x="0" y="1840992"/>
                </a:moveTo>
                <a:lnTo>
                  <a:pt x="0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0244" y="5231891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7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0244" y="4311396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7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0244" y="3390900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7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1391" y="5231891"/>
            <a:ext cx="2247900" cy="0"/>
          </a:xfrm>
          <a:custGeom>
            <a:avLst/>
            <a:gdLst/>
            <a:ahLst/>
            <a:cxnLst/>
            <a:rect l="l" t="t" r="r" b="b"/>
            <a:pathLst>
              <a:path w="2247900">
                <a:moveTo>
                  <a:pt x="0" y="0"/>
                </a:moveTo>
                <a:lnTo>
                  <a:pt x="2247900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1391" y="523189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7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6104" y="523189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7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79291" y="523189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7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9574" y="4913566"/>
            <a:ext cx="97917" cy="97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2326" y="3449002"/>
            <a:ext cx="97917" cy="97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03247" y="4865623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404040"/>
                </a:solidFill>
                <a:latin typeface="等线"/>
                <a:cs typeface="等线"/>
              </a:rPr>
              <a:t>男性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56026" y="3423030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404040"/>
                </a:solidFill>
                <a:latin typeface="等线"/>
                <a:cs typeface="等线"/>
              </a:rPr>
              <a:t>女性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0295" y="5110733"/>
            <a:ext cx="93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9970" y="4190238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1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9970" y="3269996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2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71346" y="5273116"/>
            <a:ext cx="933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15260" y="5273116"/>
            <a:ext cx="2533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1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39084" y="5273116"/>
            <a:ext cx="2533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2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1856" y="2606039"/>
            <a:ext cx="3360420" cy="3240405"/>
          </a:xfrm>
          <a:custGeom>
            <a:avLst/>
            <a:gdLst/>
            <a:ahLst/>
            <a:cxnLst/>
            <a:rect l="l" t="t" r="r" b="b"/>
            <a:pathLst>
              <a:path w="3360420" h="3240404">
                <a:moveTo>
                  <a:pt x="0" y="3240024"/>
                </a:moveTo>
                <a:lnTo>
                  <a:pt x="3360420" y="3240024"/>
                </a:lnTo>
                <a:lnTo>
                  <a:pt x="3360420" y="0"/>
                </a:lnTo>
                <a:lnTo>
                  <a:pt x="0" y="0"/>
                </a:lnTo>
                <a:lnTo>
                  <a:pt x="0" y="3240024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9205" y="2791714"/>
            <a:ext cx="571500" cy="175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40230" y="2791714"/>
            <a:ext cx="262128" cy="175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1294" y="2791714"/>
            <a:ext cx="952881" cy="175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33548" y="2791714"/>
            <a:ext cx="381000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24048" y="2791714"/>
            <a:ext cx="571500" cy="175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05048" y="2791714"/>
            <a:ext cx="45313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1794" y="3281426"/>
            <a:ext cx="191135" cy="8890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080" algn="just">
              <a:lnSpc>
                <a:spcPct val="101400"/>
              </a:lnSpc>
              <a:spcBef>
                <a:spcPts val="80"/>
              </a:spcBef>
            </a:pPr>
            <a:r>
              <a:rPr sz="1400" dirty="0">
                <a:solidFill>
                  <a:srgbClr val="585858"/>
                </a:solidFill>
                <a:latin typeface="宋体"/>
                <a:cs typeface="宋体"/>
              </a:rPr>
              <a:t>看 播 用 户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03752" y="5591860"/>
            <a:ext cx="628523" cy="2057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3321" y="2091182"/>
            <a:ext cx="534923" cy="2057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9937" y="2091182"/>
            <a:ext cx="219456" cy="2057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9665" y="2091182"/>
            <a:ext cx="1781683" cy="2057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92623" y="3328415"/>
            <a:ext cx="2307590" cy="1918970"/>
          </a:xfrm>
          <a:custGeom>
            <a:avLst/>
            <a:gdLst/>
            <a:ahLst/>
            <a:cxnLst/>
            <a:rect l="l" t="t" r="r" b="b"/>
            <a:pathLst>
              <a:path w="2307590" h="1918970">
                <a:moveTo>
                  <a:pt x="0" y="1918716"/>
                </a:moveTo>
                <a:lnTo>
                  <a:pt x="2307335" y="1918716"/>
                </a:lnTo>
                <a:lnTo>
                  <a:pt x="2307335" y="0"/>
                </a:lnTo>
                <a:lnTo>
                  <a:pt x="0" y="0"/>
                </a:lnTo>
                <a:lnTo>
                  <a:pt x="0" y="1918716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92623" y="3328415"/>
            <a:ext cx="0" cy="1918970"/>
          </a:xfrm>
          <a:custGeom>
            <a:avLst/>
            <a:gdLst/>
            <a:ahLst/>
            <a:cxnLst/>
            <a:rect l="l" t="t" r="r" b="b"/>
            <a:pathLst>
              <a:path h="1918970">
                <a:moveTo>
                  <a:pt x="0" y="1918716"/>
                </a:moveTo>
                <a:lnTo>
                  <a:pt x="0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1476" y="5247132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51476" y="4767071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51476" y="4288535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51476" y="3808476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51476" y="3328415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92623" y="5247132"/>
            <a:ext cx="2307590" cy="0"/>
          </a:xfrm>
          <a:custGeom>
            <a:avLst/>
            <a:gdLst/>
            <a:ahLst/>
            <a:cxnLst/>
            <a:rect l="l" t="t" r="r" b="b"/>
            <a:pathLst>
              <a:path w="2307590">
                <a:moveTo>
                  <a:pt x="0" y="0"/>
                </a:moveTo>
                <a:lnTo>
                  <a:pt x="2307335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92623" y="524713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8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46291" y="524713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8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99959" y="524713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8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09411" y="4017645"/>
            <a:ext cx="88391" cy="883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68720" y="4333113"/>
            <a:ext cx="88391" cy="88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00496" y="4285869"/>
            <a:ext cx="88391" cy="88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1243" y="4045077"/>
            <a:ext cx="88391" cy="883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20384" y="4268723"/>
            <a:ext cx="88391" cy="883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339207" y="3780282"/>
            <a:ext cx="582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latin typeface="等线"/>
                <a:cs typeface="等线"/>
              </a:rPr>
              <a:t>18</a:t>
            </a:r>
            <a:r>
              <a:rPr sz="1200" b="1" dirty="0">
                <a:latin typeface="等线"/>
                <a:cs typeface="等线"/>
              </a:rPr>
              <a:t>-</a:t>
            </a:r>
            <a:r>
              <a:rPr sz="1200" b="1" spc="0" dirty="0">
                <a:latin typeface="等线"/>
                <a:cs typeface="等线"/>
              </a:rPr>
              <a:t>23</a:t>
            </a:r>
            <a:r>
              <a:rPr sz="1200" b="1" dirty="0">
                <a:latin typeface="等线"/>
                <a:cs typeface="等线"/>
              </a:rPr>
              <a:t>岁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242939" y="4411217"/>
            <a:ext cx="582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latin typeface="等线"/>
                <a:cs typeface="等线"/>
              </a:rPr>
              <a:t>31</a:t>
            </a:r>
            <a:r>
              <a:rPr sz="1200" b="1" dirty="0">
                <a:latin typeface="等线"/>
                <a:cs typeface="等线"/>
              </a:rPr>
              <a:t>-</a:t>
            </a:r>
            <a:r>
              <a:rPr sz="1200" b="1" spc="0" dirty="0">
                <a:latin typeface="等线"/>
                <a:cs typeface="等线"/>
              </a:rPr>
              <a:t>40</a:t>
            </a:r>
            <a:r>
              <a:rPr sz="1200" b="1" dirty="0">
                <a:latin typeface="等线"/>
                <a:cs typeface="等线"/>
              </a:rPr>
              <a:t>岁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63234" y="4056126"/>
            <a:ext cx="991235" cy="38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670">
              <a:lnSpc>
                <a:spcPts val="1430"/>
              </a:lnSpc>
              <a:spcBef>
                <a:spcPts val="100"/>
              </a:spcBef>
            </a:pPr>
            <a:r>
              <a:rPr sz="1200" b="1" spc="0" dirty="0">
                <a:latin typeface="等线"/>
                <a:cs typeface="等线"/>
              </a:rPr>
              <a:t>24</a:t>
            </a:r>
            <a:r>
              <a:rPr sz="1200" b="1" dirty="0">
                <a:latin typeface="等线"/>
                <a:cs typeface="等线"/>
              </a:rPr>
              <a:t>-</a:t>
            </a:r>
            <a:r>
              <a:rPr sz="1200" b="1" spc="0" dirty="0">
                <a:latin typeface="等线"/>
                <a:cs typeface="等线"/>
              </a:rPr>
              <a:t>30</a:t>
            </a:r>
            <a:r>
              <a:rPr sz="1200" b="1" dirty="0">
                <a:latin typeface="等线"/>
                <a:cs typeface="等线"/>
              </a:rPr>
              <a:t>岁</a:t>
            </a:r>
            <a:endParaRPr sz="1200">
              <a:latin typeface="等线"/>
              <a:cs typeface="等线"/>
            </a:endParaRPr>
          </a:p>
          <a:p>
            <a:pPr>
              <a:lnSpc>
                <a:spcPts val="1430"/>
              </a:lnSpc>
            </a:pPr>
            <a:r>
              <a:rPr sz="1200" b="1" dirty="0">
                <a:latin typeface="等线"/>
                <a:cs typeface="等线"/>
              </a:rPr>
              <a:t>41-50岁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37604" y="4104894"/>
            <a:ext cx="5892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等线"/>
                <a:cs typeface="等线"/>
              </a:rPr>
              <a:t>50</a:t>
            </a:r>
            <a:r>
              <a:rPr sz="1100" b="1" dirty="0">
                <a:latin typeface="等线"/>
                <a:cs typeface="等线"/>
              </a:rPr>
              <a:t>岁以上</a:t>
            </a:r>
            <a:endParaRPr sz="1100">
              <a:latin typeface="等线"/>
              <a:cs typeface="等线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751578" y="5125973"/>
            <a:ext cx="93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71314" y="4646167"/>
            <a:ext cx="174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50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591177" y="4166057"/>
            <a:ext cx="2533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1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91177" y="3686936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1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5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91177" y="3207258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2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932553" y="5288660"/>
            <a:ext cx="93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006084" y="5288660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1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159752" y="5288660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2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68140" y="2575560"/>
            <a:ext cx="3360420" cy="3240405"/>
          </a:xfrm>
          <a:custGeom>
            <a:avLst/>
            <a:gdLst/>
            <a:ahLst/>
            <a:cxnLst/>
            <a:rect l="l" t="t" r="r" b="b"/>
            <a:pathLst>
              <a:path w="3360420" h="3240404">
                <a:moveTo>
                  <a:pt x="0" y="3240024"/>
                </a:moveTo>
                <a:lnTo>
                  <a:pt x="3360419" y="3240024"/>
                </a:lnTo>
                <a:lnTo>
                  <a:pt x="3360419" y="0"/>
                </a:lnTo>
                <a:lnTo>
                  <a:pt x="0" y="0"/>
                </a:lnTo>
                <a:lnTo>
                  <a:pt x="0" y="3240024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56150" y="2799588"/>
            <a:ext cx="571500" cy="175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37150" y="2799588"/>
            <a:ext cx="262127" cy="175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68214" y="2799588"/>
            <a:ext cx="952881" cy="1752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030467" y="2799588"/>
            <a:ext cx="381000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220967" y="2799588"/>
            <a:ext cx="571499" cy="1752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01968" y="2799588"/>
            <a:ext cx="453135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286503" y="3238119"/>
            <a:ext cx="191135" cy="8890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080" algn="just">
              <a:lnSpc>
                <a:spcPct val="101400"/>
              </a:lnSpc>
              <a:spcBef>
                <a:spcPts val="80"/>
              </a:spcBef>
            </a:pPr>
            <a:r>
              <a:rPr sz="1400" dirty="0">
                <a:solidFill>
                  <a:srgbClr val="585858"/>
                </a:solidFill>
                <a:latin typeface="宋体"/>
                <a:cs typeface="宋体"/>
              </a:rPr>
              <a:t>看 播 用 户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845807" y="5561380"/>
            <a:ext cx="649224" cy="205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36152" y="3368040"/>
            <a:ext cx="2484120" cy="1929764"/>
          </a:xfrm>
          <a:custGeom>
            <a:avLst/>
            <a:gdLst/>
            <a:ahLst/>
            <a:cxnLst/>
            <a:rect l="l" t="t" r="r" b="b"/>
            <a:pathLst>
              <a:path w="2484120" h="1929764">
                <a:moveTo>
                  <a:pt x="0" y="1929383"/>
                </a:moveTo>
                <a:lnTo>
                  <a:pt x="2484120" y="1929383"/>
                </a:lnTo>
                <a:lnTo>
                  <a:pt x="2484120" y="0"/>
                </a:lnTo>
                <a:lnTo>
                  <a:pt x="0" y="0"/>
                </a:lnTo>
                <a:lnTo>
                  <a:pt x="0" y="1929383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36152" y="3368040"/>
            <a:ext cx="0" cy="1929764"/>
          </a:xfrm>
          <a:custGeom>
            <a:avLst/>
            <a:gdLst/>
            <a:ahLst/>
            <a:cxnLst/>
            <a:rect l="l" t="t" r="r" b="b"/>
            <a:pathLst>
              <a:path h="1929764">
                <a:moveTo>
                  <a:pt x="0" y="1929384"/>
                </a:moveTo>
                <a:lnTo>
                  <a:pt x="0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795004" y="5297423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795004" y="4654296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795004" y="4011167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795004" y="3368040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836152" y="5297423"/>
            <a:ext cx="2484120" cy="0"/>
          </a:xfrm>
          <a:custGeom>
            <a:avLst/>
            <a:gdLst/>
            <a:ahLst/>
            <a:cxnLst/>
            <a:rect l="l" t="t" r="r" b="b"/>
            <a:pathLst>
              <a:path w="2484120">
                <a:moveTo>
                  <a:pt x="0" y="0"/>
                </a:moveTo>
                <a:lnTo>
                  <a:pt x="2484120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836152" y="529742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7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456419" y="529742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7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078211" y="529742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7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698480" y="529742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7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320271" y="5297423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0"/>
                </a:moveTo>
                <a:lnTo>
                  <a:pt x="0" y="41147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115677" y="3984752"/>
            <a:ext cx="88392" cy="883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333608" y="3989323"/>
            <a:ext cx="88392" cy="8839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888601" y="3951223"/>
            <a:ext cx="88392" cy="883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734677" y="3850640"/>
            <a:ext cx="92964" cy="1295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86643" y="4363211"/>
            <a:ext cx="88391" cy="883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0117201" y="3883279"/>
            <a:ext cx="866775" cy="62547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R="182880" indent="370840">
              <a:lnSpc>
                <a:spcPts val="1310"/>
              </a:lnSpc>
              <a:spcBef>
                <a:spcPts val="250"/>
              </a:spcBef>
            </a:pPr>
            <a:r>
              <a:rPr sz="1200" b="1" dirty="0">
                <a:latin typeface="等线"/>
                <a:cs typeface="等线"/>
              </a:rPr>
              <a:t>二线 新一线</a:t>
            </a:r>
            <a:endParaRPr sz="1200">
              <a:latin typeface="等线"/>
              <a:cs typeface="等线"/>
            </a:endParaRPr>
          </a:p>
          <a:p>
            <a:pPr marL="549275">
              <a:lnSpc>
                <a:spcPct val="100000"/>
              </a:lnSpc>
              <a:spcBef>
                <a:spcPts val="509"/>
              </a:spcBef>
            </a:pPr>
            <a:r>
              <a:rPr sz="1200" b="1" dirty="0">
                <a:latin typeface="等线"/>
                <a:cs typeface="等线"/>
              </a:rPr>
              <a:t>一线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241281" y="3635120"/>
            <a:ext cx="775970" cy="5619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30810" marR="5715" indent="-131445">
              <a:lnSpc>
                <a:spcPct val="104700"/>
              </a:lnSpc>
              <a:spcBef>
                <a:spcPts val="30"/>
              </a:spcBef>
            </a:pPr>
            <a:r>
              <a:rPr sz="1200" b="1" dirty="0">
                <a:latin typeface="等线"/>
                <a:cs typeface="等线"/>
              </a:rPr>
              <a:t>五线及以下 四线</a:t>
            </a:r>
            <a:endParaRPr sz="1200">
              <a:latin typeface="等线"/>
              <a:cs typeface="等线"/>
            </a:endParaRPr>
          </a:p>
          <a:p>
            <a:pPr marL="457834">
              <a:lnSpc>
                <a:spcPts val="1275"/>
              </a:lnSpc>
            </a:pPr>
            <a:r>
              <a:rPr sz="1200" b="1" spc="-5" dirty="0">
                <a:latin typeface="等线"/>
                <a:cs typeface="等线"/>
              </a:rPr>
              <a:t>三线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595106" y="5176773"/>
            <a:ext cx="93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514842" y="4533138"/>
            <a:ext cx="174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50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434705" y="3889375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1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434705" y="3245307"/>
            <a:ext cx="2533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1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5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776081" y="5339841"/>
            <a:ext cx="93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357106" y="5339841"/>
            <a:ext cx="174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50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938257" y="5339841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1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559542" y="5339841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1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5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1180698" y="5339841"/>
            <a:ext cx="253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2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0</a:t>
            </a:r>
            <a:endParaRPr sz="1200">
              <a:latin typeface="等线"/>
              <a:cs typeface="等线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965947" y="2604516"/>
            <a:ext cx="3599815" cy="3240405"/>
          </a:xfrm>
          <a:custGeom>
            <a:avLst/>
            <a:gdLst/>
            <a:ahLst/>
            <a:cxnLst/>
            <a:rect l="l" t="t" r="r" b="b"/>
            <a:pathLst>
              <a:path w="3599815" h="3240404">
                <a:moveTo>
                  <a:pt x="0" y="3240024"/>
                </a:moveTo>
                <a:lnTo>
                  <a:pt x="3599688" y="3240024"/>
                </a:lnTo>
                <a:lnTo>
                  <a:pt x="3599688" y="0"/>
                </a:lnTo>
                <a:lnTo>
                  <a:pt x="0" y="0"/>
                </a:lnTo>
                <a:lnTo>
                  <a:pt x="0" y="3240024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72551" y="2794761"/>
            <a:ext cx="571957" cy="175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853805" y="2794761"/>
            <a:ext cx="262127" cy="175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984868" y="2794761"/>
            <a:ext cx="952500" cy="1752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746868" y="2794761"/>
            <a:ext cx="381000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937368" y="2794761"/>
            <a:ext cx="952500" cy="1752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699368" y="2794761"/>
            <a:ext cx="453135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8083804" y="3269869"/>
            <a:ext cx="191135" cy="8890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080" algn="just">
              <a:lnSpc>
                <a:spcPct val="101400"/>
              </a:lnSpc>
              <a:spcBef>
                <a:spcPts val="80"/>
              </a:spcBef>
            </a:pPr>
            <a:r>
              <a:rPr sz="1400" dirty="0">
                <a:solidFill>
                  <a:srgbClr val="585858"/>
                </a:solidFill>
                <a:latin typeface="宋体"/>
                <a:cs typeface="宋体"/>
              </a:rPr>
              <a:t>看 播 用 户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0827384" y="5589422"/>
            <a:ext cx="649681" cy="2057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56202" y="2091182"/>
            <a:ext cx="713231" cy="2057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91126" y="2091182"/>
            <a:ext cx="373888" cy="2057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71541" y="2091182"/>
            <a:ext cx="1605153" cy="2057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56202" y="2304542"/>
            <a:ext cx="713231" cy="2057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29226" y="2304542"/>
            <a:ext cx="278891" cy="20573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915153" y="2304542"/>
            <a:ext cx="182879" cy="2057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006594" y="2304542"/>
            <a:ext cx="283463" cy="2057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195570" y="2304542"/>
            <a:ext cx="1605152" cy="2057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41297" y="4424934"/>
            <a:ext cx="2257425" cy="20320"/>
          </a:xfrm>
          <a:custGeom>
            <a:avLst/>
            <a:gdLst/>
            <a:ahLst/>
            <a:cxnLst/>
            <a:rect l="l" t="t" r="r" b="b"/>
            <a:pathLst>
              <a:path w="2257425" h="20320">
                <a:moveTo>
                  <a:pt x="0" y="19939"/>
                </a:moveTo>
                <a:lnTo>
                  <a:pt x="2257171" y="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60676" y="3459479"/>
            <a:ext cx="0" cy="1967864"/>
          </a:xfrm>
          <a:custGeom>
            <a:avLst/>
            <a:gdLst/>
            <a:ahLst/>
            <a:cxnLst/>
            <a:rect l="l" t="t" r="r" b="b"/>
            <a:pathLst>
              <a:path h="1967864">
                <a:moveTo>
                  <a:pt x="0" y="0"/>
                </a:moveTo>
                <a:lnTo>
                  <a:pt x="0" y="1967357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975097" y="4446270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4">
                <a:moveTo>
                  <a:pt x="0" y="0"/>
                </a:moveTo>
                <a:lnTo>
                  <a:pt x="2318384" y="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32576" y="3418332"/>
            <a:ext cx="0" cy="2120265"/>
          </a:xfrm>
          <a:custGeom>
            <a:avLst/>
            <a:gdLst/>
            <a:ahLst/>
            <a:cxnLst/>
            <a:rect l="l" t="t" r="r" b="b"/>
            <a:pathLst>
              <a:path h="2120265">
                <a:moveTo>
                  <a:pt x="0" y="0"/>
                </a:moveTo>
                <a:lnTo>
                  <a:pt x="0" y="2119756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067543" y="3459479"/>
            <a:ext cx="0" cy="2120265"/>
          </a:xfrm>
          <a:custGeom>
            <a:avLst/>
            <a:gdLst/>
            <a:ahLst/>
            <a:cxnLst/>
            <a:rect l="l" t="t" r="r" b="b"/>
            <a:pathLst>
              <a:path h="2120265">
                <a:moveTo>
                  <a:pt x="0" y="0"/>
                </a:moveTo>
                <a:lnTo>
                  <a:pt x="0" y="2119757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832342" y="4136897"/>
            <a:ext cx="2484120" cy="0"/>
          </a:xfrm>
          <a:custGeom>
            <a:avLst/>
            <a:gdLst/>
            <a:ahLst/>
            <a:cxnLst/>
            <a:rect l="l" t="t" r="r" b="b"/>
            <a:pathLst>
              <a:path w="2484120">
                <a:moveTo>
                  <a:pt x="0" y="0"/>
                </a:moveTo>
                <a:lnTo>
                  <a:pt x="2483992" y="0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950961" y="2091182"/>
            <a:ext cx="2850006" cy="20573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950961" y="2304542"/>
            <a:ext cx="1961388" cy="2057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360676" y="3364991"/>
            <a:ext cx="856615" cy="314325"/>
          </a:xfrm>
          <a:custGeom>
            <a:avLst/>
            <a:gdLst/>
            <a:ahLst/>
            <a:cxnLst/>
            <a:rect l="l" t="t" r="r" b="b"/>
            <a:pathLst>
              <a:path w="856614" h="314325">
                <a:moveTo>
                  <a:pt x="0" y="156972"/>
                </a:moveTo>
                <a:lnTo>
                  <a:pt x="21835" y="107338"/>
                </a:lnTo>
                <a:lnTo>
                  <a:pt x="82637" y="64245"/>
                </a:lnTo>
                <a:lnTo>
                  <a:pt x="125444" y="45958"/>
                </a:lnTo>
                <a:lnTo>
                  <a:pt x="175345" y="30272"/>
                </a:lnTo>
                <a:lnTo>
                  <a:pt x="231458" y="17511"/>
                </a:lnTo>
                <a:lnTo>
                  <a:pt x="292900" y="7997"/>
                </a:lnTo>
                <a:lnTo>
                  <a:pt x="358789" y="2053"/>
                </a:lnTo>
                <a:lnTo>
                  <a:pt x="428244" y="0"/>
                </a:lnTo>
                <a:lnTo>
                  <a:pt x="497698" y="2053"/>
                </a:lnTo>
                <a:lnTo>
                  <a:pt x="563587" y="7997"/>
                </a:lnTo>
                <a:lnTo>
                  <a:pt x="625029" y="17511"/>
                </a:lnTo>
                <a:lnTo>
                  <a:pt x="681142" y="30272"/>
                </a:lnTo>
                <a:lnTo>
                  <a:pt x="731043" y="45958"/>
                </a:lnTo>
                <a:lnTo>
                  <a:pt x="773850" y="64245"/>
                </a:lnTo>
                <a:lnTo>
                  <a:pt x="808680" y="84813"/>
                </a:lnTo>
                <a:lnTo>
                  <a:pt x="850881" y="131498"/>
                </a:lnTo>
                <a:lnTo>
                  <a:pt x="856488" y="156972"/>
                </a:lnTo>
                <a:lnTo>
                  <a:pt x="850881" y="182445"/>
                </a:lnTo>
                <a:lnTo>
                  <a:pt x="808680" y="229130"/>
                </a:lnTo>
                <a:lnTo>
                  <a:pt x="773850" y="249698"/>
                </a:lnTo>
                <a:lnTo>
                  <a:pt x="731043" y="267985"/>
                </a:lnTo>
                <a:lnTo>
                  <a:pt x="681142" y="283671"/>
                </a:lnTo>
                <a:lnTo>
                  <a:pt x="625029" y="296432"/>
                </a:lnTo>
                <a:lnTo>
                  <a:pt x="563587" y="305946"/>
                </a:lnTo>
                <a:lnTo>
                  <a:pt x="497698" y="311890"/>
                </a:lnTo>
                <a:lnTo>
                  <a:pt x="428244" y="313944"/>
                </a:lnTo>
                <a:lnTo>
                  <a:pt x="358789" y="311890"/>
                </a:lnTo>
                <a:lnTo>
                  <a:pt x="292900" y="305946"/>
                </a:lnTo>
                <a:lnTo>
                  <a:pt x="231458" y="296432"/>
                </a:lnTo>
                <a:lnTo>
                  <a:pt x="175345" y="283671"/>
                </a:lnTo>
                <a:lnTo>
                  <a:pt x="125444" y="267985"/>
                </a:lnTo>
                <a:lnTo>
                  <a:pt x="82637" y="249698"/>
                </a:lnTo>
                <a:lnTo>
                  <a:pt x="47807" y="229130"/>
                </a:lnTo>
                <a:lnTo>
                  <a:pt x="5606" y="182445"/>
                </a:lnTo>
                <a:lnTo>
                  <a:pt x="0" y="156972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454508" y="4366510"/>
            <a:ext cx="643255" cy="411480"/>
          </a:xfrm>
          <a:custGeom>
            <a:avLst/>
            <a:gdLst/>
            <a:ahLst/>
            <a:cxnLst/>
            <a:rect l="l" t="t" r="r" b="b"/>
            <a:pathLst>
              <a:path w="643254" h="411479">
                <a:moveTo>
                  <a:pt x="301039" y="180938"/>
                </a:moveTo>
                <a:lnTo>
                  <a:pt x="125285" y="180938"/>
                </a:lnTo>
                <a:lnTo>
                  <a:pt x="290492" y="286742"/>
                </a:lnTo>
                <a:lnTo>
                  <a:pt x="459162" y="358169"/>
                </a:lnTo>
                <a:lnTo>
                  <a:pt x="590372" y="398568"/>
                </a:lnTo>
                <a:lnTo>
                  <a:pt x="643202" y="411290"/>
                </a:lnTo>
                <a:lnTo>
                  <a:pt x="585788" y="375916"/>
                </a:lnTo>
                <a:lnTo>
                  <a:pt x="452778" y="289752"/>
                </a:lnTo>
                <a:lnTo>
                  <a:pt x="303019" y="182738"/>
                </a:lnTo>
                <a:lnTo>
                  <a:pt x="301039" y="180938"/>
                </a:lnTo>
                <a:close/>
              </a:path>
              <a:path w="643254" h="411479">
                <a:moveTo>
                  <a:pt x="0" y="0"/>
                </a:moveTo>
                <a:lnTo>
                  <a:pt x="94819" y="222730"/>
                </a:lnTo>
                <a:lnTo>
                  <a:pt x="125285" y="180938"/>
                </a:lnTo>
                <a:lnTo>
                  <a:pt x="301039" y="180938"/>
                </a:lnTo>
                <a:lnTo>
                  <a:pt x="195360" y="84814"/>
                </a:lnTo>
                <a:lnTo>
                  <a:pt x="241061" y="22125"/>
                </a:lnTo>
                <a:lnTo>
                  <a:pt x="36780" y="2811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150984" y="4681728"/>
            <a:ext cx="701421" cy="16154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010777" y="4849367"/>
            <a:ext cx="981811" cy="16154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201411" y="3640835"/>
            <a:ext cx="858519" cy="551815"/>
          </a:xfrm>
          <a:custGeom>
            <a:avLst/>
            <a:gdLst/>
            <a:ahLst/>
            <a:cxnLst/>
            <a:rect l="l" t="t" r="r" b="b"/>
            <a:pathLst>
              <a:path w="858520" h="551814">
                <a:moveTo>
                  <a:pt x="0" y="275844"/>
                </a:moveTo>
                <a:lnTo>
                  <a:pt x="15321" y="202494"/>
                </a:lnTo>
                <a:lnTo>
                  <a:pt x="33706" y="168449"/>
                </a:lnTo>
                <a:lnTo>
                  <a:pt x="58561" y="136595"/>
                </a:lnTo>
                <a:lnTo>
                  <a:pt x="89374" y="107260"/>
                </a:lnTo>
                <a:lnTo>
                  <a:pt x="125634" y="80771"/>
                </a:lnTo>
                <a:lnTo>
                  <a:pt x="166832" y="57458"/>
                </a:lnTo>
                <a:lnTo>
                  <a:pt x="212456" y="37648"/>
                </a:lnTo>
                <a:lnTo>
                  <a:pt x="261997" y="21669"/>
                </a:lnTo>
                <a:lnTo>
                  <a:pt x="314942" y="9849"/>
                </a:lnTo>
                <a:lnTo>
                  <a:pt x="370782" y="2517"/>
                </a:lnTo>
                <a:lnTo>
                  <a:pt x="429005" y="0"/>
                </a:lnTo>
                <a:lnTo>
                  <a:pt x="487229" y="2517"/>
                </a:lnTo>
                <a:lnTo>
                  <a:pt x="543069" y="9849"/>
                </a:lnTo>
                <a:lnTo>
                  <a:pt x="596014" y="21669"/>
                </a:lnTo>
                <a:lnTo>
                  <a:pt x="645555" y="37648"/>
                </a:lnTo>
                <a:lnTo>
                  <a:pt x="691179" y="57458"/>
                </a:lnTo>
                <a:lnTo>
                  <a:pt x="732377" y="80772"/>
                </a:lnTo>
                <a:lnTo>
                  <a:pt x="768637" y="107260"/>
                </a:lnTo>
                <a:lnTo>
                  <a:pt x="799450" y="136595"/>
                </a:lnTo>
                <a:lnTo>
                  <a:pt x="824305" y="168449"/>
                </a:lnTo>
                <a:lnTo>
                  <a:pt x="842690" y="202494"/>
                </a:lnTo>
                <a:lnTo>
                  <a:pt x="858012" y="275844"/>
                </a:lnTo>
                <a:lnTo>
                  <a:pt x="854096" y="313286"/>
                </a:lnTo>
                <a:lnTo>
                  <a:pt x="824305" y="383238"/>
                </a:lnTo>
                <a:lnTo>
                  <a:pt x="799450" y="415092"/>
                </a:lnTo>
                <a:lnTo>
                  <a:pt x="768637" y="444427"/>
                </a:lnTo>
                <a:lnTo>
                  <a:pt x="732377" y="470916"/>
                </a:lnTo>
                <a:lnTo>
                  <a:pt x="691179" y="494229"/>
                </a:lnTo>
                <a:lnTo>
                  <a:pt x="645555" y="514039"/>
                </a:lnTo>
                <a:lnTo>
                  <a:pt x="596014" y="530018"/>
                </a:lnTo>
                <a:lnTo>
                  <a:pt x="543069" y="541838"/>
                </a:lnTo>
                <a:lnTo>
                  <a:pt x="487229" y="549170"/>
                </a:lnTo>
                <a:lnTo>
                  <a:pt x="429005" y="551688"/>
                </a:lnTo>
                <a:lnTo>
                  <a:pt x="370782" y="549170"/>
                </a:lnTo>
                <a:lnTo>
                  <a:pt x="314942" y="541838"/>
                </a:lnTo>
                <a:lnTo>
                  <a:pt x="261997" y="530018"/>
                </a:lnTo>
                <a:lnTo>
                  <a:pt x="212456" y="514039"/>
                </a:lnTo>
                <a:lnTo>
                  <a:pt x="166832" y="494229"/>
                </a:lnTo>
                <a:lnTo>
                  <a:pt x="125634" y="470915"/>
                </a:lnTo>
                <a:lnTo>
                  <a:pt x="89374" y="444427"/>
                </a:lnTo>
                <a:lnTo>
                  <a:pt x="58561" y="415092"/>
                </a:lnTo>
                <a:lnTo>
                  <a:pt x="33706" y="383238"/>
                </a:lnTo>
                <a:lnTo>
                  <a:pt x="15321" y="349193"/>
                </a:lnTo>
                <a:lnTo>
                  <a:pt x="0" y="275844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132213" y="3953100"/>
            <a:ext cx="745490" cy="741045"/>
          </a:xfrm>
          <a:custGeom>
            <a:avLst/>
            <a:gdLst/>
            <a:ahLst/>
            <a:cxnLst/>
            <a:rect l="l" t="t" r="r" b="b"/>
            <a:pathLst>
              <a:path w="745490" h="741045">
                <a:moveTo>
                  <a:pt x="191497" y="186972"/>
                </a:moveTo>
                <a:lnTo>
                  <a:pt x="237336" y="144991"/>
                </a:lnTo>
                <a:lnTo>
                  <a:pt x="284533" y="107997"/>
                </a:lnTo>
                <a:lnTo>
                  <a:pt x="332485" y="76154"/>
                </a:lnTo>
                <a:lnTo>
                  <a:pt x="380586" y="49628"/>
                </a:lnTo>
                <a:lnTo>
                  <a:pt x="428232" y="28584"/>
                </a:lnTo>
                <a:lnTo>
                  <a:pt x="474818" y="13188"/>
                </a:lnTo>
                <a:lnTo>
                  <a:pt x="519740" y="3605"/>
                </a:lnTo>
                <a:lnTo>
                  <a:pt x="562393" y="0"/>
                </a:lnTo>
                <a:lnTo>
                  <a:pt x="602173" y="2538"/>
                </a:lnTo>
                <a:lnTo>
                  <a:pt x="670694" y="26707"/>
                </a:lnTo>
                <a:lnTo>
                  <a:pt x="719843" y="76477"/>
                </a:lnTo>
                <a:lnTo>
                  <a:pt x="743171" y="145304"/>
                </a:lnTo>
                <a:lnTo>
                  <a:pt x="745226" y="185118"/>
                </a:lnTo>
                <a:lnTo>
                  <a:pt x="741104" y="227731"/>
                </a:lnTo>
                <a:lnTo>
                  <a:pt x="730977" y="272538"/>
                </a:lnTo>
                <a:lnTo>
                  <a:pt x="715015" y="318938"/>
                </a:lnTo>
                <a:lnTo>
                  <a:pt x="693391" y="366329"/>
                </a:lnTo>
                <a:lnTo>
                  <a:pt x="666276" y="414107"/>
                </a:lnTo>
                <a:lnTo>
                  <a:pt x="633842" y="461672"/>
                </a:lnTo>
                <a:lnTo>
                  <a:pt x="596259" y="508419"/>
                </a:lnTo>
                <a:lnTo>
                  <a:pt x="553701" y="553748"/>
                </a:lnTo>
                <a:lnTo>
                  <a:pt x="507864" y="595728"/>
                </a:lnTo>
                <a:lnTo>
                  <a:pt x="460673" y="632723"/>
                </a:lnTo>
                <a:lnTo>
                  <a:pt x="412731" y="664567"/>
                </a:lnTo>
                <a:lnTo>
                  <a:pt x="364640" y="691096"/>
                </a:lnTo>
                <a:lnTo>
                  <a:pt x="317004" y="712144"/>
                </a:lnTo>
                <a:lnTo>
                  <a:pt x="270427" y="727547"/>
                </a:lnTo>
                <a:lnTo>
                  <a:pt x="225512" y="737140"/>
                </a:lnTo>
                <a:lnTo>
                  <a:pt x="182861" y="740758"/>
                </a:lnTo>
                <a:lnTo>
                  <a:pt x="143078" y="738235"/>
                </a:lnTo>
                <a:lnTo>
                  <a:pt x="74530" y="714110"/>
                </a:lnTo>
                <a:lnTo>
                  <a:pt x="25357" y="664343"/>
                </a:lnTo>
                <a:lnTo>
                  <a:pt x="2044" y="595487"/>
                </a:lnTo>
                <a:lnTo>
                  <a:pt x="0" y="555667"/>
                </a:lnTo>
                <a:lnTo>
                  <a:pt x="4132" y="513053"/>
                </a:lnTo>
                <a:lnTo>
                  <a:pt x="14268" y="468245"/>
                </a:lnTo>
                <a:lnTo>
                  <a:pt x="30236" y="421845"/>
                </a:lnTo>
                <a:lnTo>
                  <a:pt x="51863" y="374452"/>
                </a:lnTo>
                <a:lnTo>
                  <a:pt x="78975" y="326668"/>
                </a:lnTo>
                <a:lnTo>
                  <a:pt x="111400" y="279093"/>
                </a:lnTo>
                <a:lnTo>
                  <a:pt x="148965" y="232327"/>
                </a:lnTo>
                <a:lnTo>
                  <a:pt x="191497" y="186972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410703" y="4508803"/>
            <a:ext cx="742315" cy="247015"/>
          </a:xfrm>
          <a:custGeom>
            <a:avLst/>
            <a:gdLst/>
            <a:ahLst/>
            <a:cxnLst/>
            <a:rect l="l" t="t" r="r" b="b"/>
            <a:pathLst>
              <a:path w="742314" h="247014">
                <a:moveTo>
                  <a:pt x="536950" y="187834"/>
                </a:moveTo>
                <a:lnTo>
                  <a:pt x="177321" y="187834"/>
                </a:lnTo>
                <a:lnTo>
                  <a:pt x="367957" y="234154"/>
                </a:lnTo>
                <a:lnTo>
                  <a:pt x="550687" y="246839"/>
                </a:lnTo>
                <a:lnTo>
                  <a:pt x="687903" y="242366"/>
                </a:lnTo>
                <a:lnTo>
                  <a:pt x="741998" y="237214"/>
                </a:lnTo>
                <a:lnTo>
                  <a:pt x="676200" y="222436"/>
                </a:lnTo>
                <a:lnTo>
                  <a:pt x="536950" y="187834"/>
                </a:lnTo>
                <a:close/>
              </a:path>
              <a:path w="742314" h="247014">
                <a:moveTo>
                  <a:pt x="235150" y="0"/>
                </a:moveTo>
                <a:lnTo>
                  <a:pt x="35694" y="48177"/>
                </a:lnTo>
                <a:lnTo>
                  <a:pt x="0" y="57481"/>
                </a:lnTo>
                <a:lnTo>
                  <a:pt x="162104" y="237263"/>
                </a:lnTo>
                <a:lnTo>
                  <a:pt x="177321" y="187834"/>
                </a:lnTo>
                <a:lnTo>
                  <a:pt x="536950" y="187834"/>
                </a:lnTo>
                <a:lnTo>
                  <a:pt x="522398" y="184218"/>
                </a:lnTo>
                <a:lnTo>
                  <a:pt x="345976" y="131730"/>
                </a:lnTo>
                <a:lnTo>
                  <a:pt x="212322" y="74145"/>
                </a:lnTo>
                <a:lnTo>
                  <a:pt x="2351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55590" y="4821046"/>
            <a:ext cx="701421" cy="16154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15382" y="4988636"/>
            <a:ext cx="981811" cy="16184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046174" y="3789991"/>
            <a:ext cx="1035685" cy="979805"/>
          </a:xfrm>
          <a:custGeom>
            <a:avLst/>
            <a:gdLst/>
            <a:ahLst/>
            <a:cxnLst/>
            <a:rect l="l" t="t" r="r" b="b"/>
            <a:pathLst>
              <a:path w="1035684" h="979804">
                <a:moveTo>
                  <a:pt x="253525" y="869384"/>
                </a:moveTo>
                <a:lnTo>
                  <a:pt x="211859" y="837837"/>
                </a:lnTo>
                <a:lnTo>
                  <a:pt x="173688" y="803721"/>
                </a:lnTo>
                <a:lnTo>
                  <a:pt x="139089" y="767324"/>
                </a:lnTo>
                <a:lnTo>
                  <a:pt x="108137" y="728936"/>
                </a:lnTo>
                <a:lnTo>
                  <a:pt x="80910" y="688846"/>
                </a:lnTo>
                <a:lnTo>
                  <a:pt x="57482" y="647342"/>
                </a:lnTo>
                <a:lnTo>
                  <a:pt x="37930" y="604714"/>
                </a:lnTo>
                <a:lnTo>
                  <a:pt x="22330" y="561250"/>
                </a:lnTo>
                <a:lnTo>
                  <a:pt x="10757" y="517240"/>
                </a:lnTo>
                <a:lnTo>
                  <a:pt x="3288" y="472972"/>
                </a:lnTo>
                <a:lnTo>
                  <a:pt x="0" y="428736"/>
                </a:lnTo>
                <a:lnTo>
                  <a:pt x="966" y="384819"/>
                </a:lnTo>
                <a:lnTo>
                  <a:pt x="6265" y="341512"/>
                </a:lnTo>
                <a:lnTo>
                  <a:pt x="15971" y="299104"/>
                </a:lnTo>
                <a:lnTo>
                  <a:pt x="30161" y="257882"/>
                </a:lnTo>
                <a:lnTo>
                  <a:pt x="48911" y="218136"/>
                </a:lnTo>
                <a:lnTo>
                  <a:pt x="72296" y="180155"/>
                </a:lnTo>
                <a:lnTo>
                  <a:pt x="99758" y="144988"/>
                </a:lnTo>
                <a:lnTo>
                  <a:pt x="130487" y="113555"/>
                </a:lnTo>
                <a:lnTo>
                  <a:pt x="164187" y="85884"/>
                </a:lnTo>
                <a:lnTo>
                  <a:pt x="200561" y="62006"/>
                </a:lnTo>
                <a:lnTo>
                  <a:pt x="239312" y="41948"/>
                </a:lnTo>
                <a:lnTo>
                  <a:pt x="280142" y="25741"/>
                </a:lnTo>
                <a:lnTo>
                  <a:pt x="322755" y="13414"/>
                </a:lnTo>
                <a:lnTo>
                  <a:pt x="366854" y="4995"/>
                </a:lnTo>
                <a:lnTo>
                  <a:pt x="412141" y="514"/>
                </a:lnTo>
                <a:lnTo>
                  <a:pt x="458320" y="0"/>
                </a:lnTo>
                <a:lnTo>
                  <a:pt x="505094" y="3481"/>
                </a:lnTo>
                <a:lnTo>
                  <a:pt x="552166" y="10989"/>
                </a:lnTo>
                <a:lnTo>
                  <a:pt x="599237" y="22550"/>
                </a:lnTo>
                <a:lnTo>
                  <a:pt x="646013" y="38196"/>
                </a:lnTo>
                <a:lnTo>
                  <a:pt x="692195" y="57954"/>
                </a:lnTo>
                <a:lnTo>
                  <a:pt x="737487" y="81853"/>
                </a:lnTo>
                <a:lnTo>
                  <a:pt x="781591" y="109924"/>
                </a:lnTo>
                <a:lnTo>
                  <a:pt x="823258" y="141493"/>
                </a:lnTo>
                <a:lnTo>
                  <a:pt x="861429" y="175628"/>
                </a:lnTo>
                <a:lnTo>
                  <a:pt x="896028" y="212041"/>
                </a:lnTo>
                <a:lnTo>
                  <a:pt x="926979" y="250443"/>
                </a:lnTo>
                <a:lnTo>
                  <a:pt x="954207" y="290545"/>
                </a:lnTo>
                <a:lnTo>
                  <a:pt x="977635" y="332059"/>
                </a:lnTo>
                <a:lnTo>
                  <a:pt x="997187" y="374696"/>
                </a:lnTo>
                <a:lnTo>
                  <a:pt x="1012787" y="418167"/>
                </a:lnTo>
                <a:lnTo>
                  <a:pt x="1024359" y="462182"/>
                </a:lnTo>
                <a:lnTo>
                  <a:pt x="1031828" y="506455"/>
                </a:lnTo>
                <a:lnTo>
                  <a:pt x="1035117" y="550695"/>
                </a:lnTo>
                <a:lnTo>
                  <a:pt x="1034150" y="594613"/>
                </a:lnTo>
                <a:lnTo>
                  <a:pt x="1028852" y="637922"/>
                </a:lnTo>
                <a:lnTo>
                  <a:pt x="1019146" y="680332"/>
                </a:lnTo>
                <a:lnTo>
                  <a:pt x="1004956" y="721554"/>
                </a:lnTo>
                <a:lnTo>
                  <a:pt x="986206" y="761300"/>
                </a:lnTo>
                <a:lnTo>
                  <a:pt x="962820" y="799280"/>
                </a:lnTo>
                <a:lnTo>
                  <a:pt x="935359" y="834426"/>
                </a:lnTo>
                <a:lnTo>
                  <a:pt x="904629" y="865841"/>
                </a:lnTo>
                <a:lnTo>
                  <a:pt x="870929" y="893495"/>
                </a:lnTo>
                <a:lnTo>
                  <a:pt x="834555" y="917360"/>
                </a:lnTo>
                <a:lnTo>
                  <a:pt x="795805" y="937405"/>
                </a:lnTo>
                <a:lnTo>
                  <a:pt x="754974" y="953602"/>
                </a:lnTo>
                <a:lnTo>
                  <a:pt x="712361" y="965921"/>
                </a:lnTo>
                <a:lnTo>
                  <a:pt x="668263" y="974333"/>
                </a:lnTo>
                <a:lnTo>
                  <a:pt x="622975" y="978808"/>
                </a:lnTo>
                <a:lnTo>
                  <a:pt x="576796" y="979318"/>
                </a:lnTo>
                <a:lnTo>
                  <a:pt x="530022" y="975833"/>
                </a:lnTo>
                <a:lnTo>
                  <a:pt x="482951" y="968323"/>
                </a:lnTo>
                <a:lnTo>
                  <a:pt x="435879" y="956760"/>
                </a:lnTo>
                <a:lnTo>
                  <a:pt x="389104" y="941114"/>
                </a:lnTo>
                <a:lnTo>
                  <a:pt x="342921" y="921356"/>
                </a:lnTo>
                <a:lnTo>
                  <a:pt x="297630" y="897455"/>
                </a:lnTo>
                <a:lnTo>
                  <a:pt x="253525" y="869384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104376" y="3576828"/>
            <a:ext cx="1031875" cy="551815"/>
          </a:xfrm>
          <a:custGeom>
            <a:avLst/>
            <a:gdLst/>
            <a:ahLst/>
            <a:cxnLst/>
            <a:rect l="l" t="t" r="r" b="b"/>
            <a:pathLst>
              <a:path w="1031875" h="551814">
                <a:moveTo>
                  <a:pt x="0" y="275844"/>
                </a:moveTo>
                <a:lnTo>
                  <a:pt x="13627" y="212578"/>
                </a:lnTo>
                <a:lnTo>
                  <a:pt x="52442" y="154510"/>
                </a:lnTo>
                <a:lnTo>
                  <a:pt x="80327" y="127942"/>
                </a:lnTo>
                <a:lnTo>
                  <a:pt x="113346" y="103294"/>
                </a:lnTo>
                <a:lnTo>
                  <a:pt x="151114" y="80772"/>
                </a:lnTo>
                <a:lnTo>
                  <a:pt x="193241" y="60582"/>
                </a:lnTo>
                <a:lnTo>
                  <a:pt x="239341" y="42931"/>
                </a:lnTo>
                <a:lnTo>
                  <a:pt x="289026" y="28027"/>
                </a:lnTo>
                <a:lnTo>
                  <a:pt x="341910" y="16075"/>
                </a:lnTo>
                <a:lnTo>
                  <a:pt x="397604" y="7282"/>
                </a:lnTo>
                <a:lnTo>
                  <a:pt x="455721" y="1855"/>
                </a:lnTo>
                <a:lnTo>
                  <a:pt x="515874" y="0"/>
                </a:lnTo>
                <a:lnTo>
                  <a:pt x="576026" y="1855"/>
                </a:lnTo>
                <a:lnTo>
                  <a:pt x="634143" y="7282"/>
                </a:lnTo>
                <a:lnTo>
                  <a:pt x="689837" y="16075"/>
                </a:lnTo>
                <a:lnTo>
                  <a:pt x="742721" y="28027"/>
                </a:lnTo>
                <a:lnTo>
                  <a:pt x="792406" y="42931"/>
                </a:lnTo>
                <a:lnTo>
                  <a:pt x="838506" y="60582"/>
                </a:lnTo>
                <a:lnTo>
                  <a:pt x="880633" y="80772"/>
                </a:lnTo>
                <a:lnTo>
                  <a:pt x="918401" y="103294"/>
                </a:lnTo>
                <a:lnTo>
                  <a:pt x="951420" y="127942"/>
                </a:lnTo>
                <a:lnTo>
                  <a:pt x="979305" y="154510"/>
                </a:lnTo>
                <a:lnTo>
                  <a:pt x="1018120" y="212578"/>
                </a:lnTo>
                <a:lnTo>
                  <a:pt x="1031748" y="275844"/>
                </a:lnTo>
                <a:lnTo>
                  <a:pt x="1028276" y="308023"/>
                </a:lnTo>
                <a:lnTo>
                  <a:pt x="1001668" y="368896"/>
                </a:lnTo>
                <a:lnTo>
                  <a:pt x="951420" y="423745"/>
                </a:lnTo>
                <a:lnTo>
                  <a:pt x="918401" y="448393"/>
                </a:lnTo>
                <a:lnTo>
                  <a:pt x="880633" y="470916"/>
                </a:lnTo>
                <a:lnTo>
                  <a:pt x="838506" y="491105"/>
                </a:lnTo>
                <a:lnTo>
                  <a:pt x="792406" y="508756"/>
                </a:lnTo>
                <a:lnTo>
                  <a:pt x="742721" y="523660"/>
                </a:lnTo>
                <a:lnTo>
                  <a:pt x="689837" y="535612"/>
                </a:lnTo>
                <a:lnTo>
                  <a:pt x="634143" y="544405"/>
                </a:lnTo>
                <a:lnTo>
                  <a:pt x="576026" y="549832"/>
                </a:lnTo>
                <a:lnTo>
                  <a:pt x="515874" y="551688"/>
                </a:lnTo>
                <a:lnTo>
                  <a:pt x="455721" y="549832"/>
                </a:lnTo>
                <a:lnTo>
                  <a:pt x="397604" y="544405"/>
                </a:lnTo>
                <a:lnTo>
                  <a:pt x="341910" y="535612"/>
                </a:lnTo>
                <a:lnTo>
                  <a:pt x="289026" y="523660"/>
                </a:lnTo>
                <a:lnTo>
                  <a:pt x="239341" y="508756"/>
                </a:lnTo>
                <a:lnTo>
                  <a:pt x="193241" y="491105"/>
                </a:lnTo>
                <a:lnTo>
                  <a:pt x="151114" y="470916"/>
                </a:lnTo>
                <a:lnTo>
                  <a:pt x="113346" y="448393"/>
                </a:lnTo>
                <a:lnTo>
                  <a:pt x="80327" y="423745"/>
                </a:lnTo>
                <a:lnTo>
                  <a:pt x="52442" y="397177"/>
                </a:lnTo>
                <a:lnTo>
                  <a:pt x="13627" y="339109"/>
                </a:lnTo>
                <a:lnTo>
                  <a:pt x="0" y="275844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416" y="907745"/>
            <a:ext cx="3871341" cy="891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8716" y="1860295"/>
            <a:ext cx="4481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AUDIENCE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MAKEUP LIVE</a:t>
            </a:r>
            <a:r>
              <a:rPr sz="20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Segoe UI"/>
                <a:cs typeface="Segoe UI"/>
              </a:rPr>
              <a:t>STREAM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198" y="6089700"/>
            <a:ext cx="101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b="1" spc="6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t.2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9151" y="2115311"/>
            <a:ext cx="0" cy="3663950"/>
          </a:xfrm>
          <a:custGeom>
            <a:avLst/>
            <a:gdLst/>
            <a:ahLst/>
            <a:cxnLst/>
            <a:rect l="l" t="t" r="r" b="b"/>
            <a:pathLst>
              <a:path h="3663950">
                <a:moveTo>
                  <a:pt x="0" y="3663734"/>
                </a:moveTo>
                <a:lnTo>
                  <a:pt x="0" y="0"/>
                </a:lnTo>
              </a:path>
            </a:pathLst>
          </a:custGeom>
          <a:ln w="9525">
            <a:solidFill>
              <a:srgbClr val="AF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28944" y="2106167"/>
            <a:ext cx="0" cy="3663950"/>
          </a:xfrm>
          <a:custGeom>
            <a:avLst/>
            <a:gdLst/>
            <a:ahLst/>
            <a:cxnLst/>
            <a:rect l="l" t="t" r="r" b="b"/>
            <a:pathLst>
              <a:path h="3663950">
                <a:moveTo>
                  <a:pt x="0" y="3663734"/>
                </a:moveTo>
                <a:lnTo>
                  <a:pt x="0" y="0"/>
                </a:lnTo>
              </a:path>
            </a:pathLst>
          </a:custGeom>
          <a:ln w="9525">
            <a:solidFill>
              <a:srgbClr val="AF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91856" y="2106167"/>
            <a:ext cx="0" cy="3663950"/>
          </a:xfrm>
          <a:custGeom>
            <a:avLst/>
            <a:gdLst/>
            <a:ahLst/>
            <a:cxnLst/>
            <a:rect l="l" t="t" r="r" b="b"/>
            <a:pathLst>
              <a:path h="3663950">
                <a:moveTo>
                  <a:pt x="0" y="3663734"/>
                </a:moveTo>
                <a:lnTo>
                  <a:pt x="0" y="0"/>
                </a:lnTo>
              </a:path>
            </a:pathLst>
          </a:custGeom>
          <a:ln w="9525">
            <a:solidFill>
              <a:srgbClr val="AF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17023" y="2106167"/>
            <a:ext cx="0" cy="3663950"/>
          </a:xfrm>
          <a:custGeom>
            <a:avLst/>
            <a:gdLst/>
            <a:ahLst/>
            <a:cxnLst/>
            <a:rect l="l" t="t" r="r" b="b"/>
            <a:pathLst>
              <a:path h="3663950">
                <a:moveTo>
                  <a:pt x="0" y="3663734"/>
                </a:moveTo>
                <a:lnTo>
                  <a:pt x="0" y="0"/>
                </a:lnTo>
              </a:path>
            </a:pathLst>
          </a:custGeom>
          <a:ln w="6350">
            <a:solidFill>
              <a:srgbClr val="AFABA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077" y="3556253"/>
            <a:ext cx="10835640" cy="2123440"/>
          </a:xfrm>
          <a:custGeom>
            <a:avLst/>
            <a:gdLst/>
            <a:ahLst/>
            <a:cxnLst/>
            <a:rect l="l" t="t" r="r" b="b"/>
            <a:pathLst>
              <a:path w="10835640" h="2123440">
                <a:moveTo>
                  <a:pt x="0" y="2036064"/>
                </a:moveTo>
                <a:lnTo>
                  <a:pt x="432816" y="2039112"/>
                </a:lnTo>
                <a:lnTo>
                  <a:pt x="865632" y="2002536"/>
                </a:lnTo>
                <a:lnTo>
                  <a:pt x="1299972" y="1959864"/>
                </a:lnTo>
                <a:lnTo>
                  <a:pt x="1732788" y="2122932"/>
                </a:lnTo>
                <a:lnTo>
                  <a:pt x="2167128" y="1883664"/>
                </a:lnTo>
                <a:lnTo>
                  <a:pt x="2599944" y="1461516"/>
                </a:lnTo>
                <a:lnTo>
                  <a:pt x="3032760" y="1952244"/>
                </a:lnTo>
                <a:lnTo>
                  <a:pt x="3467100" y="1903476"/>
                </a:lnTo>
                <a:lnTo>
                  <a:pt x="3899916" y="1831848"/>
                </a:lnTo>
                <a:lnTo>
                  <a:pt x="4334256" y="1706880"/>
                </a:lnTo>
                <a:lnTo>
                  <a:pt x="4767072" y="1633728"/>
                </a:lnTo>
                <a:lnTo>
                  <a:pt x="5199888" y="1693164"/>
                </a:lnTo>
                <a:lnTo>
                  <a:pt x="5634228" y="1645920"/>
                </a:lnTo>
                <a:lnTo>
                  <a:pt x="6067044" y="1685544"/>
                </a:lnTo>
                <a:lnTo>
                  <a:pt x="6501383" y="1706880"/>
                </a:lnTo>
                <a:lnTo>
                  <a:pt x="6934200" y="1722120"/>
                </a:lnTo>
                <a:lnTo>
                  <a:pt x="7368540" y="1620012"/>
                </a:lnTo>
                <a:lnTo>
                  <a:pt x="7801356" y="1723644"/>
                </a:lnTo>
                <a:lnTo>
                  <a:pt x="8234172" y="1414272"/>
                </a:lnTo>
                <a:lnTo>
                  <a:pt x="8668512" y="786384"/>
                </a:lnTo>
                <a:lnTo>
                  <a:pt x="9101328" y="1330452"/>
                </a:lnTo>
                <a:lnTo>
                  <a:pt x="9535668" y="0"/>
                </a:lnTo>
                <a:lnTo>
                  <a:pt x="9968484" y="824484"/>
                </a:lnTo>
                <a:lnTo>
                  <a:pt x="10401300" y="414528"/>
                </a:lnTo>
                <a:lnTo>
                  <a:pt x="10835640" y="1135380"/>
                </a:lnTo>
              </a:path>
            </a:pathLst>
          </a:custGeom>
          <a:ln w="2857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06908" y="5795771"/>
          <a:ext cx="11269980" cy="34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3370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99060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894"/>
                        </a:lnSpc>
                        <a:spcBef>
                          <a:spcPts val="655"/>
                        </a:spcBef>
                      </a:pPr>
                      <a:r>
                        <a:rPr sz="800" b="1" spc="-10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2020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318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255">
                <a:tc>
                  <a:txBody>
                    <a:bodyPr/>
                    <a:lstStyle/>
                    <a:p>
                      <a:pPr marL="117475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w48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w49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w50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w51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w52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w01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w02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w03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w04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w05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w06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w07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w08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w09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w11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w12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w13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w14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w15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w17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w19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900"/>
                        </a:lnSpc>
                        <a:spcBef>
                          <a:spcPts val="65"/>
                        </a:spcBef>
                      </a:pPr>
                      <a:r>
                        <a:rPr sz="800" b="1" dirty="0">
                          <a:solidFill>
                            <a:srgbClr val="7E7E7E"/>
                          </a:solidFill>
                          <a:latin typeface="Segoe UI"/>
                          <a:cs typeface="Segoe UI"/>
                        </a:rPr>
                        <a:t>w21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59650" y="5528945"/>
            <a:ext cx="126492" cy="12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3990" y="5531992"/>
            <a:ext cx="126492" cy="12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6844" y="5493892"/>
            <a:ext cx="126492" cy="126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59660" y="5451221"/>
            <a:ext cx="126491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94001" y="5615825"/>
            <a:ext cx="126492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26817" y="5375021"/>
            <a:ext cx="126491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61157" y="4952872"/>
            <a:ext cx="126492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93972" y="5445125"/>
            <a:ext cx="126491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26789" y="5394833"/>
            <a:ext cx="126491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61128" y="5323204"/>
            <a:ext cx="126492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93945" y="5198236"/>
            <a:ext cx="126491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28284" y="5126609"/>
            <a:ext cx="126491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61101" y="5184521"/>
            <a:ext cx="126491" cy="126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93916" y="5137277"/>
            <a:ext cx="126492" cy="126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28256" y="5178425"/>
            <a:ext cx="126492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61072" y="5198236"/>
            <a:ext cx="126492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95413" y="5213477"/>
            <a:ext cx="126491" cy="126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28229" y="5111369"/>
            <a:ext cx="126492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61044" y="5215001"/>
            <a:ext cx="126491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95384" y="4905628"/>
            <a:ext cx="126492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28201" y="4277740"/>
            <a:ext cx="126492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62541" y="4821809"/>
            <a:ext cx="126491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95356" y="3491357"/>
            <a:ext cx="126492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28172" y="4317365"/>
            <a:ext cx="126492" cy="126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62513" y="3907409"/>
            <a:ext cx="126491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95329" y="4626736"/>
            <a:ext cx="126492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17776" y="2783332"/>
            <a:ext cx="2057400" cy="1133475"/>
          </a:xfrm>
          <a:custGeom>
            <a:avLst/>
            <a:gdLst/>
            <a:ahLst/>
            <a:cxnLst/>
            <a:rect l="l" t="t" r="r" b="b"/>
            <a:pathLst>
              <a:path w="2057400" h="1133475">
                <a:moveTo>
                  <a:pt x="1987344" y="1102220"/>
                </a:moveTo>
                <a:lnTo>
                  <a:pt x="1972056" y="1130045"/>
                </a:lnTo>
                <a:lnTo>
                  <a:pt x="2057146" y="1133347"/>
                </a:lnTo>
                <a:lnTo>
                  <a:pt x="2039877" y="1108328"/>
                </a:lnTo>
                <a:lnTo>
                  <a:pt x="1998472" y="1108328"/>
                </a:lnTo>
                <a:lnTo>
                  <a:pt x="1987344" y="1102220"/>
                </a:lnTo>
                <a:close/>
              </a:path>
              <a:path w="2057400" h="1133475">
                <a:moveTo>
                  <a:pt x="1993474" y="1091062"/>
                </a:moveTo>
                <a:lnTo>
                  <a:pt x="1987344" y="1102220"/>
                </a:lnTo>
                <a:lnTo>
                  <a:pt x="1998472" y="1108328"/>
                </a:lnTo>
                <a:lnTo>
                  <a:pt x="2004568" y="1097152"/>
                </a:lnTo>
                <a:lnTo>
                  <a:pt x="1993474" y="1091062"/>
                </a:lnTo>
                <a:close/>
              </a:path>
              <a:path w="2057400" h="1133475">
                <a:moveTo>
                  <a:pt x="2008759" y="1063243"/>
                </a:moveTo>
                <a:lnTo>
                  <a:pt x="1993474" y="1091062"/>
                </a:lnTo>
                <a:lnTo>
                  <a:pt x="2004568" y="1097152"/>
                </a:lnTo>
                <a:lnTo>
                  <a:pt x="1998472" y="1108328"/>
                </a:lnTo>
                <a:lnTo>
                  <a:pt x="2039877" y="1108328"/>
                </a:lnTo>
                <a:lnTo>
                  <a:pt x="2008759" y="1063243"/>
                </a:lnTo>
                <a:close/>
              </a:path>
              <a:path w="2057400" h="1133475">
                <a:moveTo>
                  <a:pt x="6096" y="0"/>
                </a:moveTo>
                <a:lnTo>
                  <a:pt x="0" y="11175"/>
                </a:lnTo>
                <a:lnTo>
                  <a:pt x="1987344" y="1102220"/>
                </a:lnTo>
                <a:lnTo>
                  <a:pt x="1993474" y="1091062"/>
                </a:lnTo>
                <a:lnTo>
                  <a:pt x="609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41139" y="3734308"/>
            <a:ext cx="2274570" cy="187325"/>
          </a:xfrm>
          <a:custGeom>
            <a:avLst/>
            <a:gdLst/>
            <a:ahLst/>
            <a:cxnLst/>
            <a:rect l="l" t="t" r="r" b="b"/>
            <a:pathLst>
              <a:path w="2274570" h="187325">
                <a:moveTo>
                  <a:pt x="2198150" y="31683"/>
                </a:moveTo>
                <a:lnTo>
                  <a:pt x="0" y="174498"/>
                </a:lnTo>
                <a:lnTo>
                  <a:pt x="762" y="187071"/>
                </a:lnTo>
                <a:lnTo>
                  <a:pt x="2198970" y="44261"/>
                </a:lnTo>
                <a:lnTo>
                  <a:pt x="2198150" y="31683"/>
                </a:lnTo>
                <a:close/>
              </a:path>
              <a:path w="2274570" h="187325">
                <a:moveTo>
                  <a:pt x="2269438" y="30861"/>
                </a:moveTo>
                <a:lnTo>
                  <a:pt x="2210816" y="30861"/>
                </a:lnTo>
                <a:lnTo>
                  <a:pt x="2211705" y="43434"/>
                </a:lnTo>
                <a:lnTo>
                  <a:pt x="2198970" y="44261"/>
                </a:lnTo>
                <a:lnTo>
                  <a:pt x="2201037" y="75946"/>
                </a:lnTo>
                <a:lnTo>
                  <a:pt x="2274569" y="33020"/>
                </a:lnTo>
                <a:lnTo>
                  <a:pt x="2269438" y="30861"/>
                </a:lnTo>
                <a:close/>
              </a:path>
              <a:path w="2274570" h="187325">
                <a:moveTo>
                  <a:pt x="2210816" y="30861"/>
                </a:moveTo>
                <a:lnTo>
                  <a:pt x="2198150" y="31683"/>
                </a:lnTo>
                <a:lnTo>
                  <a:pt x="2198970" y="44261"/>
                </a:lnTo>
                <a:lnTo>
                  <a:pt x="2211705" y="43434"/>
                </a:lnTo>
                <a:lnTo>
                  <a:pt x="2210816" y="30861"/>
                </a:lnTo>
                <a:close/>
              </a:path>
              <a:path w="2274570" h="187325">
                <a:moveTo>
                  <a:pt x="2196084" y="0"/>
                </a:moveTo>
                <a:lnTo>
                  <a:pt x="2198150" y="31683"/>
                </a:lnTo>
                <a:lnTo>
                  <a:pt x="2210816" y="30861"/>
                </a:lnTo>
                <a:lnTo>
                  <a:pt x="2269438" y="30861"/>
                </a:lnTo>
                <a:lnTo>
                  <a:pt x="21960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58023" y="3251834"/>
            <a:ext cx="1190625" cy="521334"/>
          </a:xfrm>
          <a:custGeom>
            <a:avLst/>
            <a:gdLst/>
            <a:ahLst/>
            <a:cxnLst/>
            <a:rect l="l" t="t" r="r" b="b"/>
            <a:pathLst>
              <a:path w="1190625" h="521335">
                <a:moveTo>
                  <a:pt x="1117759" y="29133"/>
                </a:moveTo>
                <a:lnTo>
                  <a:pt x="0" y="509142"/>
                </a:lnTo>
                <a:lnTo>
                  <a:pt x="5079" y="520826"/>
                </a:lnTo>
                <a:lnTo>
                  <a:pt x="1122775" y="40845"/>
                </a:lnTo>
                <a:lnTo>
                  <a:pt x="1117759" y="29133"/>
                </a:lnTo>
                <a:close/>
              </a:path>
              <a:path w="1190625" h="521335">
                <a:moveTo>
                  <a:pt x="1174025" y="24129"/>
                </a:moveTo>
                <a:lnTo>
                  <a:pt x="1129410" y="24129"/>
                </a:lnTo>
                <a:lnTo>
                  <a:pt x="1134491" y="35813"/>
                </a:lnTo>
                <a:lnTo>
                  <a:pt x="1122775" y="40845"/>
                </a:lnTo>
                <a:lnTo>
                  <a:pt x="1135252" y="69976"/>
                </a:lnTo>
                <a:lnTo>
                  <a:pt x="1174025" y="24129"/>
                </a:lnTo>
                <a:close/>
              </a:path>
              <a:path w="1190625" h="521335">
                <a:moveTo>
                  <a:pt x="1129410" y="24129"/>
                </a:moveTo>
                <a:lnTo>
                  <a:pt x="1117759" y="29133"/>
                </a:lnTo>
                <a:lnTo>
                  <a:pt x="1122775" y="40845"/>
                </a:lnTo>
                <a:lnTo>
                  <a:pt x="1134491" y="35813"/>
                </a:lnTo>
                <a:lnTo>
                  <a:pt x="1129410" y="24129"/>
                </a:lnTo>
                <a:close/>
              </a:path>
              <a:path w="1190625" h="521335">
                <a:moveTo>
                  <a:pt x="1105280" y="0"/>
                </a:moveTo>
                <a:lnTo>
                  <a:pt x="1117759" y="29133"/>
                </a:lnTo>
                <a:lnTo>
                  <a:pt x="1129410" y="24129"/>
                </a:lnTo>
                <a:lnTo>
                  <a:pt x="1174025" y="24129"/>
                </a:lnTo>
                <a:lnTo>
                  <a:pt x="1190244" y="4952"/>
                </a:lnTo>
                <a:lnTo>
                  <a:pt x="11052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87180" y="2208276"/>
            <a:ext cx="1158240" cy="975994"/>
          </a:xfrm>
          <a:custGeom>
            <a:avLst/>
            <a:gdLst/>
            <a:ahLst/>
            <a:cxnLst/>
            <a:rect l="l" t="t" r="r" b="b"/>
            <a:pathLst>
              <a:path w="1158240" h="975994">
                <a:moveTo>
                  <a:pt x="1095722" y="44213"/>
                </a:moveTo>
                <a:lnTo>
                  <a:pt x="0" y="965708"/>
                </a:lnTo>
                <a:lnTo>
                  <a:pt x="8127" y="975487"/>
                </a:lnTo>
                <a:lnTo>
                  <a:pt x="1103896" y="53933"/>
                </a:lnTo>
                <a:lnTo>
                  <a:pt x="1095722" y="44213"/>
                </a:lnTo>
                <a:close/>
              </a:path>
              <a:path w="1158240" h="975994">
                <a:moveTo>
                  <a:pt x="1142538" y="36068"/>
                </a:moveTo>
                <a:lnTo>
                  <a:pt x="1105408" y="36068"/>
                </a:lnTo>
                <a:lnTo>
                  <a:pt x="1113663" y="45720"/>
                </a:lnTo>
                <a:lnTo>
                  <a:pt x="1103896" y="53933"/>
                </a:lnTo>
                <a:lnTo>
                  <a:pt x="1124330" y="78232"/>
                </a:lnTo>
                <a:lnTo>
                  <a:pt x="1142538" y="36068"/>
                </a:lnTo>
                <a:close/>
              </a:path>
              <a:path w="1158240" h="975994">
                <a:moveTo>
                  <a:pt x="1105408" y="36068"/>
                </a:moveTo>
                <a:lnTo>
                  <a:pt x="1095722" y="44213"/>
                </a:lnTo>
                <a:lnTo>
                  <a:pt x="1103896" y="53933"/>
                </a:lnTo>
                <a:lnTo>
                  <a:pt x="1113663" y="45720"/>
                </a:lnTo>
                <a:lnTo>
                  <a:pt x="1105408" y="36068"/>
                </a:lnTo>
                <a:close/>
              </a:path>
              <a:path w="1158240" h="975994">
                <a:moveTo>
                  <a:pt x="1158113" y="0"/>
                </a:moveTo>
                <a:lnTo>
                  <a:pt x="1075309" y="19938"/>
                </a:lnTo>
                <a:lnTo>
                  <a:pt x="1095722" y="44213"/>
                </a:lnTo>
                <a:lnTo>
                  <a:pt x="1105408" y="36068"/>
                </a:lnTo>
                <a:lnTo>
                  <a:pt x="1142538" y="36068"/>
                </a:lnTo>
                <a:lnTo>
                  <a:pt x="11581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61650" y="3317938"/>
            <a:ext cx="202311" cy="986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20674" y="3217354"/>
            <a:ext cx="203835" cy="98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92474" y="2092642"/>
            <a:ext cx="98679" cy="2038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163" y="4273930"/>
            <a:ext cx="1807811" cy="329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84017" y="4625975"/>
            <a:ext cx="1676781" cy="175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226929" y="3085845"/>
            <a:ext cx="457200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31729" y="3085845"/>
            <a:ext cx="185927" cy="175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624693" y="3085845"/>
            <a:ext cx="1219200" cy="1752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226929" y="3268675"/>
            <a:ext cx="762000" cy="175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17154" y="5483656"/>
            <a:ext cx="610006" cy="1752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74607" y="5483656"/>
            <a:ext cx="185927" cy="175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767571" y="5483656"/>
            <a:ext cx="762000" cy="1752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04147" y="4030726"/>
            <a:ext cx="609600" cy="1752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261347" y="4030726"/>
            <a:ext cx="185927" cy="175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54311" y="4030726"/>
            <a:ext cx="457200" cy="1752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938004" y="4462907"/>
            <a:ext cx="609600" cy="1752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395204" y="4462907"/>
            <a:ext cx="185927" cy="175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88168" y="4462907"/>
            <a:ext cx="610006" cy="1752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938004" y="4645786"/>
            <a:ext cx="914400" cy="1752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737282" y="2717482"/>
            <a:ext cx="202310" cy="986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9954768" y="4971288"/>
            <a:ext cx="1696720" cy="739140"/>
          </a:xfrm>
          <a:prstGeom prst="rect">
            <a:avLst/>
          </a:prstGeom>
          <a:solidFill>
            <a:srgbClr val="00A1A4"/>
          </a:solidFill>
        </p:spPr>
        <p:txBody>
          <a:bodyPr vert="horz" wrap="square" lIns="0" tIns="3175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50"/>
              </a:spcBef>
            </a:pPr>
            <a:r>
              <a:rPr sz="1200" b="1" dirty="0">
                <a:solidFill>
                  <a:srgbClr val="FFFFFF"/>
                </a:solidFill>
                <a:latin typeface="Microsoft JhengHei"/>
                <a:cs typeface="Microsoft JhengHei"/>
              </a:rPr>
              <a:t>2020.5</a:t>
            </a:r>
            <a:r>
              <a:rPr sz="1200" b="1" spc="-75" dirty="0">
                <a:solidFill>
                  <a:srgbClr val="FFFFFF"/>
                </a:solidFill>
                <a:latin typeface="Microsoft JhengHei"/>
                <a:cs typeface="Microsoft JhengHei"/>
              </a:rPr>
              <a:t> </a:t>
            </a:r>
            <a:r>
              <a:rPr sz="1200" b="1" spc="-30" dirty="0">
                <a:solidFill>
                  <a:srgbClr val="FFFFFF"/>
                </a:solidFill>
                <a:latin typeface="Microsoft JhengHei"/>
                <a:cs typeface="Microsoft JhengHei"/>
              </a:rPr>
              <a:t>vs2019.12</a:t>
            </a:r>
            <a:endParaRPr sz="1200">
              <a:latin typeface="Microsoft JhengHei"/>
              <a:cs typeface="Microsoft JhengHei"/>
            </a:endParaRPr>
          </a:p>
          <a:p>
            <a:pPr marL="5715" algn="ctr">
              <a:lnSpc>
                <a:spcPts val="1410"/>
              </a:lnSpc>
            </a:pPr>
            <a:r>
              <a:rPr sz="1200" b="1" spc="5" dirty="0">
                <a:solidFill>
                  <a:srgbClr val="FFFFFF"/>
                </a:solidFill>
                <a:latin typeface="Microsoft JhengHei"/>
                <a:cs typeface="Microsoft JhengHei"/>
              </a:rPr>
              <a:t>半年增长</a:t>
            </a:r>
            <a:endParaRPr sz="1200">
              <a:latin typeface="Microsoft JhengHei"/>
              <a:cs typeface="Microsoft JhengHei"/>
            </a:endParaRPr>
          </a:p>
          <a:p>
            <a:pPr marL="3175" algn="ctr">
              <a:lnSpc>
                <a:spcPts val="2130"/>
              </a:lnSpc>
            </a:pPr>
            <a:r>
              <a:rPr sz="1800" b="1" spc="-90" dirty="0">
                <a:solidFill>
                  <a:srgbClr val="FFFFFF"/>
                </a:solidFill>
                <a:latin typeface="Microsoft JhengHei"/>
                <a:cs typeface="Microsoft JhengHei"/>
              </a:rPr>
              <a:t>+617%</a:t>
            </a:r>
            <a:endParaRPr sz="1800">
              <a:latin typeface="Microsoft JhengHei"/>
              <a:cs typeface="Microsoft JhengHe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762711" y="773429"/>
            <a:ext cx="9617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美妆行业社零消费同比增速触底回升，直播刺激行业重启增长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69416" y="6414008"/>
            <a:ext cx="240411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数据来源：巨量算数，</a:t>
            </a:r>
            <a:r>
              <a:rPr sz="800" spc="-15" dirty="0">
                <a:latin typeface="微软雅黑"/>
                <a:cs typeface="微软雅黑"/>
              </a:rPr>
              <a:t>国</a:t>
            </a:r>
            <a:r>
              <a:rPr sz="800" dirty="0">
                <a:latin typeface="微软雅黑"/>
                <a:cs typeface="微软雅黑"/>
              </a:rPr>
              <a:t>家统</a:t>
            </a:r>
            <a:r>
              <a:rPr sz="800" spc="-15" dirty="0">
                <a:latin typeface="微软雅黑"/>
                <a:cs typeface="微软雅黑"/>
              </a:rPr>
              <a:t>计</a:t>
            </a:r>
            <a:r>
              <a:rPr sz="800" dirty="0">
                <a:latin typeface="微软雅黑"/>
                <a:cs typeface="微软雅黑"/>
              </a:rPr>
              <a:t>局</a:t>
            </a:r>
            <a:r>
              <a:rPr sz="800" spc="-5" dirty="0">
                <a:latin typeface="微软雅黑"/>
                <a:cs typeface="微软雅黑"/>
              </a:rPr>
              <a:t>，2019.12-2020.5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15003" y="1669795"/>
            <a:ext cx="15074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81717"/>
                </a:solidFill>
                <a:latin typeface="Segoe UI"/>
                <a:cs typeface="Segoe UI"/>
              </a:rPr>
              <a:t>2019.12-2020.5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210809" y="1700783"/>
            <a:ext cx="608076" cy="2331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16194" y="1700783"/>
            <a:ext cx="608076" cy="2331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21578" y="1700783"/>
            <a:ext cx="608533" cy="2331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27342" y="1700783"/>
            <a:ext cx="1420621" cy="2331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9475" y="3051048"/>
            <a:ext cx="2115820" cy="563880"/>
          </a:xfrm>
          <a:custGeom>
            <a:avLst/>
            <a:gdLst/>
            <a:ahLst/>
            <a:cxnLst/>
            <a:rect l="l" t="t" r="r" b="b"/>
            <a:pathLst>
              <a:path w="2115820" h="563879">
                <a:moveTo>
                  <a:pt x="1833372" y="0"/>
                </a:moveTo>
                <a:lnTo>
                  <a:pt x="0" y="0"/>
                </a:lnTo>
                <a:lnTo>
                  <a:pt x="0" y="563879"/>
                </a:lnTo>
                <a:lnTo>
                  <a:pt x="1833372" y="563879"/>
                </a:lnTo>
                <a:lnTo>
                  <a:pt x="2115312" y="281939"/>
                </a:lnTo>
                <a:lnTo>
                  <a:pt x="1833372" y="0"/>
                </a:lnTo>
                <a:close/>
              </a:path>
            </a:pathLst>
          </a:custGeom>
          <a:solidFill>
            <a:srgbClr val="FEDB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98499" y="3121786"/>
            <a:ext cx="713638" cy="2057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10311" y="3304158"/>
            <a:ext cx="151320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5" dirty="0">
                <a:solidFill>
                  <a:srgbClr val="014455"/>
                </a:solidFill>
                <a:latin typeface="微软雅黑"/>
                <a:cs typeface="微软雅黑"/>
              </a:rPr>
              <a:t>社零消费同比增速</a:t>
            </a:r>
            <a:endParaRPr sz="1450">
              <a:latin typeface="微软雅黑"/>
              <a:cs typeface="微软雅黑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53439" y="2604516"/>
            <a:ext cx="1167765" cy="370840"/>
          </a:xfrm>
          <a:custGeom>
            <a:avLst/>
            <a:gdLst/>
            <a:ahLst/>
            <a:cxnLst/>
            <a:rect l="l" t="t" r="r" b="b"/>
            <a:pathLst>
              <a:path w="1167764" h="370839">
                <a:moveTo>
                  <a:pt x="583691" y="0"/>
                </a:moveTo>
                <a:lnTo>
                  <a:pt x="515621" y="1246"/>
                </a:lnTo>
                <a:lnTo>
                  <a:pt x="449856" y="4891"/>
                </a:lnTo>
                <a:lnTo>
                  <a:pt x="386836" y="10798"/>
                </a:lnTo>
                <a:lnTo>
                  <a:pt x="326999" y="18825"/>
                </a:lnTo>
                <a:lnTo>
                  <a:pt x="270781" y="28835"/>
                </a:lnTo>
                <a:lnTo>
                  <a:pt x="218622" y="40688"/>
                </a:lnTo>
                <a:lnTo>
                  <a:pt x="170959" y="54244"/>
                </a:lnTo>
                <a:lnTo>
                  <a:pt x="128230" y="69366"/>
                </a:lnTo>
                <a:lnTo>
                  <a:pt x="90873" y="85913"/>
                </a:lnTo>
                <a:lnTo>
                  <a:pt x="34028" y="122728"/>
                </a:lnTo>
                <a:lnTo>
                  <a:pt x="3926" y="163577"/>
                </a:lnTo>
                <a:lnTo>
                  <a:pt x="0" y="185166"/>
                </a:lnTo>
                <a:lnTo>
                  <a:pt x="3926" y="206754"/>
                </a:lnTo>
                <a:lnTo>
                  <a:pt x="34028" y="247603"/>
                </a:lnTo>
                <a:lnTo>
                  <a:pt x="90873" y="284418"/>
                </a:lnTo>
                <a:lnTo>
                  <a:pt x="128230" y="300965"/>
                </a:lnTo>
                <a:lnTo>
                  <a:pt x="170959" y="316087"/>
                </a:lnTo>
                <a:lnTo>
                  <a:pt x="218622" y="329643"/>
                </a:lnTo>
                <a:lnTo>
                  <a:pt x="270781" y="341496"/>
                </a:lnTo>
                <a:lnTo>
                  <a:pt x="326999" y="351506"/>
                </a:lnTo>
                <a:lnTo>
                  <a:pt x="386836" y="359533"/>
                </a:lnTo>
                <a:lnTo>
                  <a:pt x="449856" y="365440"/>
                </a:lnTo>
                <a:lnTo>
                  <a:pt x="515621" y="369085"/>
                </a:lnTo>
                <a:lnTo>
                  <a:pt x="583691" y="370332"/>
                </a:lnTo>
                <a:lnTo>
                  <a:pt x="651755" y="369085"/>
                </a:lnTo>
                <a:lnTo>
                  <a:pt x="717515" y="365440"/>
                </a:lnTo>
                <a:lnTo>
                  <a:pt x="780532" y="359533"/>
                </a:lnTo>
                <a:lnTo>
                  <a:pt x="840368" y="351506"/>
                </a:lnTo>
                <a:lnTo>
                  <a:pt x="896585" y="341496"/>
                </a:lnTo>
                <a:lnTo>
                  <a:pt x="948745" y="329643"/>
                </a:lnTo>
                <a:lnTo>
                  <a:pt x="996410" y="316087"/>
                </a:lnTo>
                <a:lnTo>
                  <a:pt x="1039141" y="300965"/>
                </a:lnTo>
                <a:lnTo>
                  <a:pt x="1076500" y="284418"/>
                </a:lnTo>
                <a:lnTo>
                  <a:pt x="1133351" y="247603"/>
                </a:lnTo>
                <a:lnTo>
                  <a:pt x="1163456" y="206754"/>
                </a:lnTo>
                <a:lnTo>
                  <a:pt x="1167384" y="185166"/>
                </a:lnTo>
                <a:lnTo>
                  <a:pt x="1163456" y="163577"/>
                </a:lnTo>
                <a:lnTo>
                  <a:pt x="1133351" y="122728"/>
                </a:lnTo>
                <a:lnTo>
                  <a:pt x="1076500" y="85913"/>
                </a:lnTo>
                <a:lnTo>
                  <a:pt x="1039141" y="69366"/>
                </a:lnTo>
                <a:lnTo>
                  <a:pt x="996410" y="54244"/>
                </a:lnTo>
                <a:lnTo>
                  <a:pt x="948745" y="40688"/>
                </a:lnTo>
                <a:lnTo>
                  <a:pt x="896585" y="28835"/>
                </a:lnTo>
                <a:lnTo>
                  <a:pt x="840368" y="18825"/>
                </a:lnTo>
                <a:lnTo>
                  <a:pt x="780532" y="10798"/>
                </a:lnTo>
                <a:lnTo>
                  <a:pt x="717515" y="4891"/>
                </a:lnTo>
                <a:lnTo>
                  <a:pt x="651755" y="1246"/>
                </a:lnTo>
                <a:lnTo>
                  <a:pt x="583691" y="0"/>
                </a:lnTo>
                <a:close/>
              </a:path>
            </a:pathLst>
          </a:custGeom>
          <a:solidFill>
            <a:srgbClr val="FEDB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35024" y="2257044"/>
            <a:ext cx="204470" cy="74930"/>
          </a:xfrm>
          <a:custGeom>
            <a:avLst/>
            <a:gdLst/>
            <a:ahLst/>
            <a:cxnLst/>
            <a:rect l="l" t="t" r="r" b="b"/>
            <a:pathLst>
              <a:path w="204469" h="74930">
                <a:moveTo>
                  <a:pt x="204215" y="0"/>
                </a:moveTo>
                <a:lnTo>
                  <a:pt x="0" y="0"/>
                </a:lnTo>
                <a:lnTo>
                  <a:pt x="102107" y="74675"/>
                </a:lnTo>
                <a:lnTo>
                  <a:pt x="204215" y="0"/>
                </a:lnTo>
                <a:close/>
              </a:path>
            </a:pathLst>
          </a:custGeom>
          <a:solidFill>
            <a:srgbClr val="FF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495096" y="1991614"/>
            <a:ext cx="1858010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9A00"/>
                </a:solidFill>
                <a:latin typeface="微软雅黑"/>
                <a:cs typeface="微软雅黑"/>
              </a:rPr>
              <a:t>年终消费季，需求大量释放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24765" algn="ctr">
              <a:lnSpc>
                <a:spcPct val="100000"/>
              </a:lnSpc>
            </a:pPr>
            <a:r>
              <a:rPr sz="1200" b="1" dirty="0">
                <a:latin typeface="Segoe UI"/>
                <a:cs typeface="Segoe UI"/>
              </a:rPr>
              <a:t>2019.12</a:t>
            </a:r>
            <a:endParaRPr sz="1200">
              <a:latin typeface="Segoe UI"/>
              <a:cs typeface="Segoe UI"/>
            </a:endParaRPr>
          </a:p>
          <a:p>
            <a:pPr marL="27940" algn="ctr">
              <a:lnSpc>
                <a:spcPct val="100000"/>
              </a:lnSpc>
              <a:spcBef>
                <a:spcPts val="965"/>
              </a:spcBef>
            </a:pPr>
            <a:r>
              <a:rPr sz="1400" b="1" spc="-5" dirty="0">
                <a:solidFill>
                  <a:srgbClr val="014455"/>
                </a:solidFill>
                <a:latin typeface="Segoe UI"/>
                <a:cs typeface="Segoe UI"/>
              </a:rPr>
              <a:t>+11.9%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74904" y="4642103"/>
            <a:ext cx="2098675" cy="291465"/>
          </a:xfrm>
          <a:custGeom>
            <a:avLst/>
            <a:gdLst/>
            <a:ahLst/>
            <a:cxnLst/>
            <a:rect l="l" t="t" r="r" b="b"/>
            <a:pathLst>
              <a:path w="2098675" h="291464">
                <a:moveTo>
                  <a:pt x="1953006" y="0"/>
                </a:moveTo>
                <a:lnTo>
                  <a:pt x="0" y="0"/>
                </a:lnTo>
                <a:lnTo>
                  <a:pt x="0" y="291084"/>
                </a:lnTo>
                <a:lnTo>
                  <a:pt x="1953006" y="291084"/>
                </a:lnTo>
                <a:lnTo>
                  <a:pt x="2098547" y="145542"/>
                </a:lnTo>
                <a:lnTo>
                  <a:pt x="195300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65149" y="4669282"/>
            <a:ext cx="1244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Unicode MS"/>
                <a:cs typeface="Arial Unicode MS"/>
              </a:rPr>
              <a:t>美妆直播观看次数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323590" y="2697479"/>
            <a:ext cx="1829181" cy="1752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71189" y="2880055"/>
            <a:ext cx="2133981" cy="1755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75990" y="3063494"/>
            <a:ext cx="1524000" cy="1752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20333" y="2429586"/>
            <a:ext cx="1676399" cy="1755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217284" y="2612770"/>
            <a:ext cx="1829181" cy="17526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96533" y="2795651"/>
            <a:ext cx="1523999" cy="17526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24071" y="3692652"/>
            <a:ext cx="1077595" cy="402590"/>
          </a:xfrm>
          <a:custGeom>
            <a:avLst/>
            <a:gdLst/>
            <a:ahLst/>
            <a:cxnLst/>
            <a:rect l="l" t="t" r="r" b="b"/>
            <a:pathLst>
              <a:path w="1077595" h="402589">
                <a:moveTo>
                  <a:pt x="538733" y="0"/>
                </a:moveTo>
                <a:lnTo>
                  <a:pt x="471151" y="1567"/>
                </a:lnTo>
                <a:lnTo>
                  <a:pt x="406074" y="6142"/>
                </a:lnTo>
                <a:lnTo>
                  <a:pt x="344009" y="13538"/>
                </a:lnTo>
                <a:lnTo>
                  <a:pt x="285460" y="23565"/>
                </a:lnTo>
                <a:lnTo>
                  <a:pt x="230932" y="36036"/>
                </a:lnTo>
                <a:lnTo>
                  <a:pt x="180928" y="50762"/>
                </a:lnTo>
                <a:lnTo>
                  <a:pt x="135955" y="67555"/>
                </a:lnTo>
                <a:lnTo>
                  <a:pt x="96515" y="86226"/>
                </a:lnTo>
                <a:lnTo>
                  <a:pt x="63115" y="106587"/>
                </a:lnTo>
                <a:lnTo>
                  <a:pt x="16451" y="151627"/>
                </a:lnTo>
                <a:lnTo>
                  <a:pt x="0" y="201168"/>
                </a:lnTo>
                <a:lnTo>
                  <a:pt x="4197" y="226406"/>
                </a:lnTo>
                <a:lnTo>
                  <a:pt x="36259" y="273885"/>
                </a:lnTo>
                <a:lnTo>
                  <a:pt x="96515" y="316109"/>
                </a:lnTo>
                <a:lnTo>
                  <a:pt x="135955" y="334780"/>
                </a:lnTo>
                <a:lnTo>
                  <a:pt x="180928" y="351573"/>
                </a:lnTo>
                <a:lnTo>
                  <a:pt x="230932" y="366299"/>
                </a:lnTo>
                <a:lnTo>
                  <a:pt x="285460" y="378770"/>
                </a:lnTo>
                <a:lnTo>
                  <a:pt x="344009" y="388797"/>
                </a:lnTo>
                <a:lnTo>
                  <a:pt x="406074" y="396193"/>
                </a:lnTo>
                <a:lnTo>
                  <a:pt x="471151" y="400768"/>
                </a:lnTo>
                <a:lnTo>
                  <a:pt x="538733" y="402336"/>
                </a:lnTo>
                <a:lnTo>
                  <a:pt x="606316" y="400768"/>
                </a:lnTo>
                <a:lnTo>
                  <a:pt x="671393" y="396193"/>
                </a:lnTo>
                <a:lnTo>
                  <a:pt x="733458" y="388797"/>
                </a:lnTo>
                <a:lnTo>
                  <a:pt x="792007" y="378770"/>
                </a:lnTo>
                <a:lnTo>
                  <a:pt x="846535" y="366299"/>
                </a:lnTo>
                <a:lnTo>
                  <a:pt x="896539" y="351573"/>
                </a:lnTo>
                <a:lnTo>
                  <a:pt x="941512" y="334780"/>
                </a:lnTo>
                <a:lnTo>
                  <a:pt x="980952" y="316109"/>
                </a:lnTo>
                <a:lnTo>
                  <a:pt x="1014352" y="295748"/>
                </a:lnTo>
                <a:lnTo>
                  <a:pt x="1061016" y="250708"/>
                </a:lnTo>
                <a:lnTo>
                  <a:pt x="1077467" y="201168"/>
                </a:lnTo>
                <a:lnTo>
                  <a:pt x="1073270" y="175929"/>
                </a:lnTo>
                <a:lnTo>
                  <a:pt x="1041208" y="128450"/>
                </a:lnTo>
                <a:lnTo>
                  <a:pt x="980952" y="86226"/>
                </a:lnTo>
                <a:lnTo>
                  <a:pt x="941512" y="67555"/>
                </a:lnTo>
                <a:lnTo>
                  <a:pt x="896539" y="50762"/>
                </a:lnTo>
                <a:lnTo>
                  <a:pt x="846535" y="36036"/>
                </a:lnTo>
                <a:lnTo>
                  <a:pt x="792007" y="23565"/>
                </a:lnTo>
                <a:lnTo>
                  <a:pt x="733458" y="13538"/>
                </a:lnTo>
                <a:lnTo>
                  <a:pt x="671393" y="6142"/>
                </a:lnTo>
                <a:lnTo>
                  <a:pt x="606316" y="1567"/>
                </a:lnTo>
                <a:lnTo>
                  <a:pt x="538733" y="0"/>
                </a:lnTo>
                <a:close/>
              </a:path>
            </a:pathLst>
          </a:custGeom>
          <a:solidFill>
            <a:srgbClr val="FEDB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3835146" y="3379563"/>
            <a:ext cx="657860" cy="63119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b="1" spc="-5" dirty="0">
                <a:latin typeface="Segoe UI"/>
                <a:cs typeface="Segoe UI"/>
              </a:rPr>
              <a:t>2020.1-2</a:t>
            </a:r>
            <a:endParaRPr sz="1200">
              <a:latin typeface="Segoe UI"/>
              <a:cs typeface="Segoe UI"/>
            </a:endParaRPr>
          </a:p>
          <a:p>
            <a:pPr marL="38735">
              <a:lnSpc>
                <a:spcPct val="100000"/>
              </a:lnSpc>
              <a:spcBef>
                <a:spcPts val="890"/>
              </a:spcBef>
            </a:pPr>
            <a:r>
              <a:rPr sz="1400" b="1" spc="-5" dirty="0">
                <a:solidFill>
                  <a:srgbClr val="014455"/>
                </a:solidFill>
                <a:latin typeface="Segoe UI"/>
                <a:cs typeface="Segoe UI"/>
              </a:rPr>
              <a:t>-14.1%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483096" y="3566159"/>
            <a:ext cx="1077595" cy="402590"/>
          </a:xfrm>
          <a:custGeom>
            <a:avLst/>
            <a:gdLst/>
            <a:ahLst/>
            <a:cxnLst/>
            <a:rect l="l" t="t" r="r" b="b"/>
            <a:pathLst>
              <a:path w="1077595" h="402589">
                <a:moveTo>
                  <a:pt x="538733" y="0"/>
                </a:moveTo>
                <a:lnTo>
                  <a:pt x="471151" y="1567"/>
                </a:lnTo>
                <a:lnTo>
                  <a:pt x="406074" y="6142"/>
                </a:lnTo>
                <a:lnTo>
                  <a:pt x="344009" y="13538"/>
                </a:lnTo>
                <a:lnTo>
                  <a:pt x="285460" y="23565"/>
                </a:lnTo>
                <a:lnTo>
                  <a:pt x="230932" y="36036"/>
                </a:lnTo>
                <a:lnTo>
                  <a:pt x="180928" y="50762"/>
                </a:lnTo>
                <a:lnTo>
                  <a:pt x="135955" y="67555"/>
                </a:lnTo>
                <a:lnTo>
                  <a:pt x="96515" y="86226"/>
                </a:lnTo>
                <a:lnTo>
                  <a:pt x="63115" y="106587"/>
                </a:lnTo>
                <a:lnTo>
                  <a:pt x="16451" y="151627"/>
                </a:lnTo>
                <a:lnTo>
                  <a:pt x="0" y="201167"/>
                </a:lnTo>
                <a:lnTo>
                  <a:pt x="4197" y="226406"/>
                </a:lnTo>
                <a:lnTo>
                  <a:pt x="36259" y="273885"/>
                </a:lnTo>
                <a:lnTo>
                  <a:pt x="96515" y="316109"/>
                </a:lnTo>
                <a:lnTo>
                  <a:pt x="135955" y="334780"/>
                </a:lnTo>
                <a:lnTo>
                  <a:pt x="180928" y="351573"/>
                </a:lnTo>
                <a:lnTo>
                  <a:pt x="230932" y="366299"/>
                </a:lnTo>
                <a:lnTo>
                  <a:pt x="285460" y="378770"/>
                </a:lnTo>
                <a:lnTo>
                  <a:pt x="344009" y="388797"/>
                </a:lnTo>
                <a:lnTo>
                  <a:pt x="406074" y="396193"/>
                </a:lnTo>
                <a:lnTo>
                  <a:pt x="471151" y="400768"/>
                </a:lnTo>
                <a:lnTo>
                  <a:pt x="538733" y="402335"/>
                </a:lnTo>
                <a:lnTo>
                  <a:pt x="606316" y="400768"/>
                </a:lnTo>
                <a:lnTo>
                  <a:pt x="671393" y="396193"/>
                </a:lnTo>
                <a:lnTo>
                  <a:pt x="733458" y="388797"/>
                </a:lnTo>
                <a:lnTo>
                  <a:pt x="792007" y="378770"/>
                </a:lnTo>
                <a:lnTo>
                  <a:pt x="846535" y="366299"/>
                </a:lnTo>
                <a:lnTo>
                  <a:pt x="896539" y="351573"/>
                </a:lnTo>
                <a:lnTo>
                  <a:pt x="941512" y="334780"/>
                </a:lnTo>
                <a:lnTo>
                  <a:pt x="980952" y="316109"/>
                </a:lnTo>
                <a:lnTo>
                  <a:pt x="1014352" y="295748"/>
                </a:lnTo>
                <a:lnTo>
                  <a:pt x="1061016" y="250708"/>
                </a:lnTo>
                <a:lnTo>
                  <a:pt x="1077468" y="201167"/>
                </a:lnTo>
                <a:lnTo>
                  <a:pt x="1073270" y="175929"/>
                </a:lnTo>
                <a:lnTo>
                  <a:pt x="1041208" y="128450"/>
                </a:lnTo>
                <a:lnTo>
                  <a:pt x="980952" y="86226"/>
                </a:lnTo>
                <a:lnTo>
                  <a:pt x="941512" y="67555"/>
                </a:lnTo>
                <a:lnTo>
                  <a:pt x="896539" y="50762"/>
                </a:lnTo>
                <a:lnTo>
                  <a:pt x="846535" y="36036"/>
                </a:lnTo>
                <a:lnTo>
                  <a:pt x="792007" y="23565"/>
                </a:lnTo>
                <a:lnTo>
                  <a:pt x="733458" y="13538"/>
                </a:lnTo>
                <a:lnTo>
                  <a:pt x="671393" y="6142"/>
                </a:lnTo>
                <a:lnTo>
                  <a:pt x="606316" y="1567"/>
                </a:lnTo>
                <a:lnTo>
                  <a:pt x="538733" y="0"/>
                </a:lnTo>
                <a:close/>
              </a:path>
            </a:pathLst>
          </a:custGeom>
          <a:solidFill>
            <a:srgbClr val="FEDB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720967" y="3273337"/>
            <a:ext cx="605790" cy="6102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780"/>
              </a:spcBef>
            </a:pPr>
            <a:r>
              <a:rPr sz="1200" b="1" dirty="0">
                <a:latin typeface="Segoe UI"/>
                <a:cs typeface="Segoe UI"/>
              </a:rPr>
              <a:t>2020.3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400" b="1" spc="-5" dirty="0">
                <a:solidFill>
                  <a:srgbClr val="014455"/>
                </a:solidFill>
                <a:latin typeface="Segoe UI"/>
                <a:cs typeface="Segoe UI"/>
              </a:rPr>
              <a:t>-11</a:t>
            </a:r>
            <a:r>
              <a:rPr sz="1400" b="1" dirty="0">
                <a:solidFill>
                  <a:srgbClr val="014455"/>
                </a:solidFill>
                <a:latin typeface="Segoe UI"/>
                <a:cs typeface="Segoe UI"/>
              </a:rPr>
              <a:t>.</a:t>
            </a:r>
            <a:r>
              <a:rPr sz="1400" b="1" spc="-15" dirty="0">
                <a:solidFill>
                  <a:srgbClr val="014455"/>
                </a:solidFill>
                <a:latin typeface="Segoe UI"/>
                <a:cs typeface="Segoe UI"/>
              </a:rPr>
              <a:t>6</a:t>
            </a:r>
            <a:r>
              <a:rPr sz="1400" b="1" spc="0" dirty="0">
                <a:solidFill>
                  <a:srgbClr val="014455"/>
                </a:solidFill>
                <a:latin typeface="Segoe UI"/>
                <a:cs typeface="Segoe UI"/>
              </a:rPr>
              <a:t>%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368283" y="3064764"/>
            <a:ext cx="939165" cy="402590"/>
          </a:xfrm>
          <a:custGeom>
            <a:avLst/>
            <a:gdLst/>
            <a:ahLst/>
            <a:cxnLst/>
            <a:rect l="l" t="t" r="r" b="b"/>
            <a:pathLst>
              <a:path w="939165" h="402589">
                <a:moveTo>
                  <a:pt x="469392" y="0"/>
                </a:moveTo>
                <a:lnTo>
                  <a:pt x="405704" y="1835"/>
                </a:lnTo>
                <a:lnTo>
                  <a:pt x="344619" y="7184"/>
                </a:lnTo>
                <a:lnTo>
                  <a:pt x="286696" y="15805"/>
                </a:lnTo>
                <a:lnTo>
                  <a:pt x="232494" y="27460"/>
                </a:lnTo>
                <a:lnTo>
                  <a:pt x="182573" y="41908"/>
                </a:lnTo>
                <a:lnTo>
                  <a:pt x="137493" y="58912"/>
                </a:lnTo>
                <a:lnTo>
                  <a:pt x="97813" y="78230"/>
                </a:lnTo>
                <a:lnTo>
                  <a:pt x="64092" y="99624"/>
                </a:lnTo>
                <a:lnTo>
                  <a:pt x="16769" y="147681"/>
                </a:lnTo>
                <a:lnTo>
                  <a:pt x="0" y="201168"/>
                </a:lnTo>
                <a:lnTo>
                  <a:pt x="4285" y="228470"/>
                </a:lnTo>
                <a:lnTo>
                  <a:pt x="36891" y="279481"/>
                </a:lnTo>
                <a:lnTo>
                  <a:pt x="97813" y="324105"/>
                </a:lnTo>
                <a:lnTo>
                  <a:pt x="137493" y="343423"/>
                </a:lnTo>
                <a:lnTo>
                  <a:pt x="182573" y="360427"/>
                </a:lnTo>
                <a:lnTo>
                  <a:pt x="232494" y="374875"/>
                </a:lnTo>
                <a:lnTo>
                  <a:pt x="286696" y="386530"/>
                </a:lnTo>
                <a:lnTo>
                  <a:pt x="344619" y="395151"/>
                </a:lnTo>
                <a:lnTo>
                  <a:pt x="405704" y="400500"/>
                </a:lnTo>
                <a:lnTo>
                  <a:pt x="469392" y="402336"/>
                </a:lnTo>
                <a:lnTo>
                  <a:pt x="533079" y="400500"/>
                </a:lnTo>
                <a:lnTo>
                  <a:pt x="594164" y="395151"/>
                </a:lnTo>
                <a:lnTo>
                  <a:pt x="652087" y="386530"/>
                </a:lnTo>
                <a:lnTo>
                  <a:pt x="706289" y="374875"/>
                </a:lnTo>
                <a:lnTo>
                  <a:pt x="756210" y="360427"/>
                </a:lnTo>
                <a:lnTo>
                  <a:pt x="801290" y="343423"/>
                </a:lnTo>
                <a:lnTo>
                  <a:pt x="840970" y="324105"/>
                </a:lnTo>
                <a:lnTo>
                  <a:pt x="874691" y="302711"/>
                </a:lnTo>
                <a:lnTo>
                  <a:pt x="922014" y="254654"/>
                </a:lnTo>
                <a:lnTo>
                  <a:pt x="938784" y="201168"/>
                </a:lnTo>
                <a:lnTo>
                  <a:pt x="934498" y="173865"/>
                </a:lnTo>
                <a:lnTo>
                  <a:pt x="901892" y="122854"/>
                </a:lnTo>
                <a:lnTo>
                  <a:pt x="840970" y="78230"/>
                </a:lnTo>
                <a:lnTo>
                  <a:pt x="801290" y="58912"/>
                </a:lnTo>
                <a:lnTo>
                  <a:pt x="756210" y="41908"/>
                </a:lnTo>
                <a:lnTo>
                  <a:pt x="706289" y="27460"/>
                </a:lnTo>
                <a:lnTo>
                  <a:pt x="652087" y="15805"/>
                </a:lnTo>
                <a:lnTo>
                  <a:pt x="594164" y="7184"/>
                </a:lnTo>
                <a:lnTo>
                  <a:pt x="533079" y="1835"/>
                </a:lnTo>
                <a:lnTo>
                  <a:pt x="469392" y="0"/>
                </a:lnTo>
                <a:close/>
              </a:path>
            </a:pathLst>
          </a:custGeom>
          <a:solidFill>
            <a:srgbClr val="FEDB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8584183" y="2821940"/>
            <a:ext cx="508000" cy="560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"/>
                <a:cs typeface="Segoe UI"/>
              </a:rPr>
              <a:t>2020.4</a:t>
            </a:r>
            <a:endParaRPr sz="1200">
              <a:latin typeface="Segoe UI"/>
              <a:cs typeface="Segoe UI"/>
            </a:endParaRPr>
          </a:p>
          <a:p>
            <a:pPr marL="14604">
              <a:lnSpc>
                <a:spcPct val="100000"/>
              </a:lnSpc>
              <a:spcBef>
                <a:spcPts val="1090"/>
              </a:spcBef>
            </a:pPr>
            <a:r>
              <a:rPr sz="1400" b="1" spc="-5" dirty="0">
                <a:solidFill>
                  <a:srgbClr val="014455"/>
                </a:solidFill>
                <a:latin typeface="Segoe UI"/>
                <a:cs typeface="Segoe UI"/>
              </a:rPr>
              <a:t>-3.5%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209276" y="1970532"/>
            <a:ext cx="1219200" cy="454659"/>
          </a:xfrm>
          <a:custGeom>
            <a:avLst/>
            <a:gdLst/>
            <a:ahLst/>
            <a:cxnLst/>
            <a:rect l="l" t="t" r="r" b="b"/>
            <a:pathLst>
              <a:path w="1219200" h="454660">
                <a:moveTo>
                  <a:pt x="609600" y="0"/>
                </a:moveTo>
                <a:lnTo>
                  <a:pt x="543176" y="1333"/>
                </a:lnTo>
                <a:lnTo>
                  <a:pt x="478825" y="5240"/>
                </a:lnTo>
                <a:lnTo>
                  <a:pt x="416917" y="11582"/>
                </a:lnTo>
                <a:lnTo>
                  <a:pt x="357825" y="20220"/>
                </a:lnTo>
                <a:lnTo>
                  <a:pt x="301921" y="31016"/>
                </a:lnTo>
                <a:lnTo>
                  <a:pt x="249576" y="43830"/>
                </a:lnTo>
                <a:lnTo>
                  <a:pt x="201162" y="58523"/>
                </a:lnTo>
                <a:lnTo>
                  <a:pt x="157051" y="74958"/>
                </a:lnTo>
                <a:lnTo>
                  <a:pt x="117616" y="92994"/>
                </a:lnTo>
                <a:lnTo>
                  <a:pt x="83227" y="112493"/>
                </a:lnTo>
                <a:lnTo>
                  <a:pt x="31077" y="155326"/>
                </a:lnTo>
                <a:lnTo>
                  <a:pt x="3576" y="202344"/>
                </a:lnTo>
                <a:lnTo>
                  <a:pt x="0" y="227075"/>
                </a:lnTo>
                <a:lnTo>
                  <a:pt x="3576" y="251807"/>
                </a:lnTo>
                <a:lnTo>
                  <a:pt x="31077" y="298825"/>
                </a:lnTo>
                <a:lnTo>
                  <a:pt x="83227" y="341658"/>
                </a:lnTo>
                <a:lnTo>
                  <a:pt x="117616" y="361157"/>
                </a:lnTo>
                <a:lnTo>
                  <a:pt x="157051" y="379193"/>
                </a:lnTo>
                <a:lnTo>
                  <a:pt x="201162" y="395628"/>
                </a:lnTo>
                <a:lnTo>
                  <a:pt x="249576" y="410321"/>
                </a:lnTo>
                <a:lnTo>
                  <a:pt x="301921" y="423135"/>
                </a:lnTo>
                <a:lnTo>
                  <a:pt x="357825" y="433931"/>
                </a:lnTo>
                <a:lnTo>
                  <a:pt x="416917" y="442569"/>
                </a:lnTo>
                <a:lnTo>
                  <a:pt x="478825" y="448911"/>
                </a:lnTo>
                <a:lnTo>
                  <a:pt x="543176" y="452818"/>
                </a:lnTo>
                <a:lnTo>
                  <a:pt x="609600" y="454151"/>
                </a:lnTo>
                <a:lnTo>
                  <a:pt x="676023" y="452818"/>
                </a:lnTo>
                <a:lnTo>
                  <a:pt x="740374" y="448911"/>
                </a:lnTo>
                <a:lnTo>
                  <a:pt x="802282" y="442569"/>
                </a:lnTo>
                <a:lnTo>
                  <a:pt x="861374" y="433931"/>
                </a:lnTo>
                <a:lnTo>
                  <a:pt x="917278" y="423135"/>
                </a:lnTo>
                <a:lnTo>
                  <a:pt x="969623" y="410321"/>
                </a:lnTo>
                <a:lnTo>
                  <a:pt x="1018037" y="395628"/>
                </a:lnTo>
                <a:lnTo>
                  <a:pt x="1062148" y="379193"/>
                </a:lnTo>
                <a:lnTo>
                  <a:pt x="1101583" y="361157"/>
                </a:lnTo>
                <a:lnTo>
                  <a:pt x="1135972" y="341658"/>
                </a:lnTo>
                <a:lnTo>
                  <a:pt x="1188122" y="298825"/>
                </a:lnTo>
                <a:lnTo>
                  <a:pt x="1215623" y="251807"/>
                </a:lnTo>
                <a:lnTo>
                  <a:pt x="1219200" y="227075"/>
                </a:lnTo>
                <a:lnTo>
                  <a:pt x="1215623" y="202344"/>
                </a:lnTo>
                <a:lnTo>
                  <a:pt x="1188122" y="155326"/>
                </a:lnTo>
                <a:lnTo>
                  <a:pt x="1135972" y="112493"/>
                </a:lnTo>
                <a:lnTo>
                  <a:pt x="1101583" y="92994"/>
                </a:lnTo>
                <a:lnTo>
                  <a:pt x="1062148" y="74958"/>
                </a:lnTo>
                <a:lnTo>
                  <a:pt x="1018037" y="58523"/>
                </a:lnTo>
                <a:lnTo>
                  <a:pt x="969623" y="43830"/>
                </a:lnTo>
                <a:lnTo>
                  <a:pt x="917278" y="31016"/>
                </a:lnTo>
                <a:lnTo>
                  <a:pt x="861374" y="20220"/>
                </a:lnTo>
                <a:lnTo>
                  <a:pt x="802282" y="11582"/>
                </a:lnTo>
                <a:lnTo>
                  <a:pt x="740374" y="5240"/>
                </a:lnTo>
                <a:lnTo>
                  <a:pt x="676023" y="1333"/>
                </a:lnTo>
                <a:lnTo>
                  <a:pt x="609600" y="0"/>
                </a:lnTo>
                <a:close/>
              </a:path>
            </a:pathLst>
          </a:custGeom>
          <a:solidFill>
            <a:srgbClr val="FEDB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0489438" y="1740534"/>
            <a:ext cx="662305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"/>
                <a:cs typeface="Segoe UI"/>
              </a:rPr>
              <a:t>2020.5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400" b="1" spc="-5" dirty="0">
                <a:solidFill>
                  <a:srgbClr val="014455"/>
                </a:solidFill>
                <a:latin typeface="Segoe UI"/>
                <a:cs typeface="Segoe UI"/>
              </a:rPr>
              <a:t>+12.9%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105902" y="1735201"/>
            <a:ext cx="457200" cy="17526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410702" y="1735201"/>
            <a:ext cx="185927" cy="1752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503666" y="1735201"/>
            <a:ext cx="1219542" cy="17526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76945" y="1918080"/>
            <a:ext cx="1676780" cy="5410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457945" y="2466416"/>
            <a:ext cx="914768" cy="17556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951" y="782828"/>
            <a:ext cx="10192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美妆看播成为国民必备，5月份看播用户规模超过美妆短视频用户</a:t>
            </a:r>
          </a:p>
        </p:txBody>
      </p:sp>
      <p:sp>
        <p:nvSpPr>
          <p:cNvPr id="3" name="object 3"/>
          <p:cNvSpPr/>
          <p:nvPr/>
        </p:nvSpPr>
        <p:spPr>
          <a:xfrm>
            <a:off x="9005316" y="2718816"/>
            <a:ext cx="508507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74961" y="2718816"/>
            <a:ext cx="246888" cy="17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74606" y="2718816"/>
            <a:ext cx="504951" cy="175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07421" y="2718816"/>
            <a:ext cx="609600" cy="175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86164" y="2873755"/>
            <a:ext cx="1198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A1A4"/>
                </a:solidFill>
                <a:latin typeface="Segoe UI"/>
                <a:cs typeface="Segoe UI"/>
              </a:rPr>
              <a:t>+12</a:t>
            </a:r>
            <a:r>
              <a:rPr sz="2800" b="1" spc="-10" dirty="0">
                <a:solidFill>
                  <a:srgbClr val="00A1A4"/>
                </a:solidFill>
                <a:latin typeface="Segoe UI"/>
                <a:cs typeface="Segoe UI"/>
              </a:rPr>
              <a:t>2</a:t>
            </a:r>
            <a:r>
              <a:rPr sz="2800" b="1" spc="-5" dirty="0">
                <a:solidFill>
                  <a:srgbClr val="00A1A4"/>
                </a:solidFill>
                <a:latin typeface="Segoe UI"/>
                <a:cs typeface="Segoe UI"/>
              </a:rPr>
              <a:t>%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197" y="6414312"/>
            <a:ext cx="17348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，2020.1-2020.5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65860" y="3963923"/>
            <a:ext cx="299085" cy="1874520"/>
          </a:xfrm>
          <a:custGeom>
            <a:avLst/>
            <a:gdLst/>
            <a:ahLst/>
            <a:cxnLst/>
            <a:rect l="l" t="t" r="r" b="b"/>
            <a:pathLst>
              <a:path w="299084" h="1874520">
                <a:moveTo>
                  <a:pt x="298703" y="0"/>
                </a:moveTo>
                <a:lnTo>
                  <a:pt x="0" y="0"/>
                </a:lnTo>
                <a:lnTo>
                  <a:pt x="0" y="1874520"/>
                </a:lnTo>
                <a:lnTo>
                  <a:pt x="298703" y="1874520"/>
                </a:lnTo>
                <a:lnTo>
                  <a:pt x="298703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7835" y="3357371"/>
            <a:ext cx="299085" cy="2481580"/>
          </a:xfrm>
          <a:custGeom>
            <a:avLst/>
            <a:gdLst/>
            <a:ahLst/>
            <a:cxnLst/>
            <a:rect l="l" t="t" r="r" b="b"/>
            <a:pathLst>
              <a:path w="299085" h="2481579">
                <a:moveTo>
                  <a:pt x="298703" y="0"/>
                </a:moveTo>
                <a:lnTo>
                  <a:pt x="0" y="0"/>
                </a:lnTo>
                <a:lnTo>
                  <a:pt x="0" y="2481072"/>
                </a:lnTo>
                <a:lnTo>
                  <a:pt x="298703" y="2481072"/>
                </a:lnTo>
                <a:lnTo>
                  <a:pt x="298703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9811" y="3547871"/>
            <a:ext cx="299085" cy="2291080"/>
          </a:xfrm>
          <a:custGeom>
            <a:avLst/>
            <a:gdLst/>
            <a:ahLst/>
            <a:cxnLst/>
            <a:rect l="l" t="t" r="r" b="b"/>
            <a:pathLst>
              <a:path w="299085" h="2291079">
                <a:moveTo>
                  <a:pt x="298703" y="0"/>
                </a:moveTo>
                <a:lnTo>
                  <a:pt x="0" y="0"/>
                </a:lnTo>
                <a:lnTo>
                  <a:pt x="0" y="2290572"/>
                </a:lnTo>
                <a:lnTo>
                  <a:pt x="298703" y="2290572"/>
                </a:lnTo>
                <a:lnTo>
                  <a:pt x="298703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60264" y="3826764"/>
            <a:ext cx="299085" cy="2011680"/>
          </a:xfrm>
          <a:custGeom>
            <a:avLst/>
            <a:gdLst/>
            <a:ahLst/>
            <a:cxnLst/>
            <a:rect l="l" t="t" r="r" b="b"/>
            <a:pathLst>
              <a:path w="299085" h="2011679">
                <a:moveTo>
                  <a:pt x="298703" y="0"/>
                </a:moveTo>
                <a:lnTo>
                  <a:pt x="0" y="0"/>
                </a:lnTo>
                <a:lnTo>
                  <a:pt x="0" y="2011680"/>
                </a:lnTo>
                <a:lnTo>
                  <a:pt x="298703" y="2011680"/>
                </a:lnTo>
                <a:lnTo>
                  <a:pt x="298703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2240" y="3948684"/>
            <a:ext cx="299085" cy="1889760"/>
          </a:xfrm>
          <a:custGeom>
            <a:avLst/>
            <a:gdLst/>
            <a:ahLst/>
            <a:cxnLst/>
            <a:rect l="l" t="t" r="r" b="b"/>
            <a:pathLst>
              <a:path w="299084" h="1889760">
                <a:moveTo>
                  <a:pt x="298704" y="0"/>
                </a:moveTo>
                <a:lnTo>
                  <a:pt x="0" y="0"/>
                </a:lnTo>
                <a:lnTo>
                  <a:pt x="0" y="1889760"/>
                </a:lnTo>
                <a:lnTo>
                  <a:pt x="298704" y="1889760"/>
                </a:lnTo>
                <a:lnTo>
                  <a:pt x="29870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5336" y="4803647"/>
            <a:ext cx="299085" cy="1035050"/>
          </a:xfrm>
          <a:custGeom>
            <a:avLst/>
            <a:gdLst/>
            <a:ahLst/>
            <a:cxnLst/>
            <a:rect l="l" t="t" r="r" b="b"/>
            <a:pathLst>
              <a:path w="299085" h="1035050">
                <a:moveTo>
                  <a:pt x="298703" y="0"/>
                </a:moveTo>
                <a:lnTo>
                  <a:pt x="0" y="0"/>
                </a:lnTo>
                <a:lnTo>
                  <a:pt x="0" y="1034795"/>
                </a:lnTo>
                <a:lnTo>
                  <a:pt x="298703" y="1034795"/>
                </a:lnTo>
                <a:lnTo>
                  <a:pt x="298703" y="0"/>
                </a:lnTo>
                <a:close/>
              </a:path>
            </a:pathLst>
          </a:custGeom>
          <a:solidFill>
            <a:srgbClr val="FC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7311" y="4626864"/>
            <a:ext cx="297180" cy="1211580"/>
          </a:xfrm>
          <a:custGeom>
            <a:avLst/>
            <a:gdLst/>
            <a:ahLst/>
            <a:cxnLst/>
            <a:rect l="l" t="t" r="r" b="b"/>
            <a:pathLst>
              <a:path w="297180" h="1211579">
                <a:moveTo>
                  <a:pt x="297180" y="0"/>
                </a:moveTo>
                <a:lnTo>
                  <a:pt x="0" y="0"/>
                </a:lnTo>
                <a:lnTo>
                  <a:pt x="0" y="1211580"/>
                </a:lnTo>
                <a:lnTo>
                  <a:pt x="297180" y="1211580"/>
                </a:lnTo>
                <a:lnTo>
                  <a:pt x="297180" y="0"/>
                </a:lnTo>
                <a:close/>
              </a:path>
            </a:pathLst>
          </a:custGeom>
          <a:solidFill>
            <a:srgbClr val="FC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07764" y="4684776"/>
            <a:ext cx="299085" cy="1153795"/>
          </a:xfrm>
          <a:custGeom>
            <a:avLst/>
            <a:gdLst/>
            <a:ahLst/>
            <a:cxnLst/>
            <a:rect l="l" t="t" r="r" b="b"/>
            <a:pathLst>
              <a:path w="299085" h="1153795">
                <a:moveTo>
                  <a:pt x="298703" y="0"/>
                </a:moveTo>
                <a:lnTo>
                  <a:pt x="0" y="0"/>
                </a:lnTo>
                <a:lnTo>
                  <a:pt x="0" y="1153668"/>
                </a:lnTo>
                <a:lnTo>
                  <a:pt x="298703" y="1153668"/>
                </a:lnTo>
                <a:lnTo>
                  <a:pt x="298703" y="0"/>
                </a:lnTo>
                <a:close/>
              </a:path>
            </a:pathLst>
          </a:custGeom>
          <a:solidFill>
            <a:srgbClr val="FC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39740" y="4760976"/>
            <a:ext cx="299085" cy="1077595"/>
          </a:xfrm>
          <a:custGeom>
            <a:avLst/>
            <a:gdLst/>
            <a:ahLst/>
            <a:cxnLst/>
            <a:rect l="l" t="t" r="r" b="b"/>
            <a:pathLst>
              <a:path w="299085" h="1077595">
                <a:moveTo>
                  <a:pt x="298704" y="0"/>
                </a:moveTo>
                <a:lnTo>
                  <a:pt x="0" y="0"/>
                </a:lnTo>
                <a:lnTo>
                  <a:pt x="0" y="1077468"/>
                </a:lnTo>
                <a:lnTo>
                  <a:pt x="298704" y="1077468"/>
                </a:lnTo>
                <a:lnTo>
                  <a:pt x="298704" y="0"/>
                </a:lnTo>
                <a:close/>
              </a:path>
            </a:pathLst>
          </a:custGeom>
          <a:solidFill>
            <a:srgbClr val="FC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71716" y="3537203"/>
            <a:ext cx="299085" cy="2301240"/>
          </a:xfrm>
          <a:custGeom>
            <a:avLst/>
            <a:gdLst/>
            <a:ahLst/>
            <a:cxnLst/>
            <a:rect l="l" t="t" r="r" b="b"/>
            <a:pathLst>
              <a:path w="299084" h="2301240">
                <a:moveTo>
                  <a:pt x="298703" y="0"/>
                </a:moveTo>
                <a:lnTo>
                  <a:pt x="0" y="0"/>
                </a:lnTo>
                <a:lnTo>
                  <a:pt x="0" y="2301240"/>
                </a:lnTo>
                <a:lnTo>
                  <a:pt x="298703" y="2301240"/>
                </a:lnTo>
                <a:lnTo>
                  <a:pt x="298703" y="0"/>
                </a:lnTo>
                <a:close/>
              </a:path>
            </a:pathLst>
          </a:custGeom>
          <a:solidFill>
            <a:srgbClr val="FC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200" y="5838444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880" y="0"/>
                </a:lnTo>
              </a:path>
            </a:pathLst>
          </a:custGeom>
          <a:ln w="952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52829" y="5948578"/>
            <a:ext cx="504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</a:t>
            </a: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0.1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84830" y="5948578"/>
            <a:ext cx="504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</a:t>
            </a: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0.2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16807" y="5948578"/>
            <a:ext cx="504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</a:t>
            </a: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0.3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48783" y="5948578"/>
            <a:ext cx="504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</a:t>
            </a: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0.4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80758" y="5948578"/>
            <a:ext cx="504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</a:t>
            </a:r>
            <a:r>
              <a:rPr sz="1200" b="1" spc="-1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200" b="1" dirty="0">
                <a:solidFill>
                  <a:srgbClr val="585858"/>
                </a:solidFill>
                <a:latin typeface="Segoe UI"/>
                <a:cs typeface="Segoe UI"/>
              </a:rPr>
              <a:t>0.5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11300" y="2270886"/>
            <a:ext cx="4787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B3838"/>
                </a:solidFill>
                <a:latin typeface="微软雅黑"/>
                <a:cs typeface="微软雅黑"/>
              </a:rPr>
              <a:t>2020.1-2020.5</a:t>
            </a:r>
            <a:r>
              <a:rPr sz="1600" b="1" spc="-35" dirty="0">
                <a:solidFill>
                  <a:srgbClr val="3B3838"/>
                </a:solidFill>
                <a:latin typeface="微软雅黑"/>
                <a:cs typeface="微软雅黑"/>
              </a:rPr>
              <a:t> </a:t>
            </a:r>
            <a:r>
              <a:rPr sz="1600" b="1" spc="-5" dirty="0">
                <a:solidFill>
                  <a:srgbClr val="3B3838"/>
                </a:solidFill>
                <a:latin typeface="微软雅黑"/>
                <a:cs typeface="微软雅黑"/>
              </a:rPr>
              <a:t>美妆短视频用户和直播用户数量</a:t>
            </a:r>
            <a:r>
              <a:rPr sz="1600" b="1" dirty="0">
                <a:solidFill>
                  <a:srgbClr val="3B3838"/>
                </a:solidFill>
                <a:latin typeface="微软雅黑"/>
                <a:cs typeface="微软雅黑"/>
              </a:rPr>
              <a:t>趋</a:t>
            </a:r>
            <a:r>
              <a:rPr sz="1600" b="1" spc="-5" dirty="0">
                <a:solidFill>
                  <a:srgbClr val="3B3838"/>
                </a:solidFill>
                <a:latin typeface="微软雅黑"/>
                <a:cs typeface="微软雅黑"/>
              </a:rPr>
              <a:t>势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30067" y="2811779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5" h="79375">
                <a:moveTo>
                  <a:pt x="0" y="79248"/>
                </a:moveTo>
                <a:lnTo>
                  <a:pt x="77724" y="79248"/>
                </a:lnTo>
                <a:lnTo>
                  <a:pt x="77724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43479" y="2759710"/>
            <a:ext cx="1371981" cy="175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79976" y="2811779"/>
            <a:ext cx="79375" cy="79375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0" y="79248"/>
                </a:moveTo>
                <a:lnTo>
                  <a:pt x="79248" y="79248"/>
                </a:lnTo>
                <a:lnTo>
                  <a:pt x="7924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solidFill>
            <a:srgbClr val="FC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4276" y="2759710"/>
            <a:ext cx="1219200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074657" y="2239136"/>
            <a:ext cx="1444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/>
                <a:cs typeface="微软雅黑"/>
              </a:rPr>
              <a:t>美妆看播用户数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668511" y="3810000"/>
            <a:ext cx="2231136" cy="2022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389" y="786129"/>
            <a:ext cx="10904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注意力向直播迁移明显，看播时长</a:t>
            </a:r>
            <a:r>
              <a:rPr dirty="0"/>
              <a:t>实</a:t>
            </a:r>
            <a:r>
              <a:rPr spc="-35" dirty="0"/>
              <a:t>现</a:t>
            </a:r>
            <a:r>
              <a:rPr spc="-5" dirty="0"/>
              <a:t>3倍增长，后半夜看播热情最高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587" y="6413703"/>
            <a:ext cx="17348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，2020.1-2020.5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233" y="2652014"/>
            <a:ext cx="891921" cy="205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3752" y="2488692"/>
            <a:ext cx="467868" cy="469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82071" y="2918460"/>
            <a:ext cx="772795" cy="2871470"/>
          </a:xfrm>
          <a:custGeom>
            <a:avLst/>
            <a:gdLst/>
            <a:ahLst/>
            <a:cxnLst/>
            <a:rect l="l" t="t" r="r" b="b"/>
            <a:pathLst>
              <a:path w="772795" h="2871470">
                <a:moveTo>
                  <a:pt x="0" y="2871216"/>
                </a:moveTo>
                <a:lnTo>
                  <a:pt x="772668" y="2871216"/>
                </a:lnTo>
                <a:lnTo>
                  <a:pt x="772668" y="0"/>
                </a:lnTo>
                <a:lnTo>
                  <a:pt x="0" y="0"/>
                </a:lnTo>
                <a:lnTo>
                  <a:pt x="0" y="287121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73056" y="2918460"/>
            <a:ext cx="448309" cy="2871470"/>
          </a:xfrm>
          <a:custGeom>
            <a:avLst/>
            <a:gdLst/>
            <a:ahLst/>
            <a:cxnLst/>
            <a:rect l="l" t="t" r="r" b="b"/>
            <a:pathLst>
              <a:path w="448309" h="2871470">
                <a:moveTo>
                  <a:pt x="0" y="2871216"/>
                </a:moveTo>
                <a:lnTo>
                  <a:pt x="448055" y="2871216"/>
                </a:lnTo>
                <a:lnTo>
                  <a:pt x="448055" y="0"/>
                </a:lnTo>
                <a:lnTo>
                  <a:pt x="0" y="0"/>
                </a:lnTo>
                <a:lnTo>
                  <a:pt x="0" y="287121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14231" y="2913888"/>
            <a:ext cx="515620" cy="2875915"/>
          </a:xfrm>
          <a:custGeom>
            <a:avLst/>
            <a:gdLst/>
            <a:ahLst/>
            <a:cxnLst/>
            <a:rect l="l" t="t" r="r" b="b"/>
            <a:pathLst>
              <a:path w="515620" h="2875915">
                <a:moveTo>
                  <a:pt x="0" y="2875788"/>
                </a:moveTo>
                <a:lnTo>
                  <a:pt x="515112" y="2875788"/>
                </a:lnTo>
                <a:lnTo>
                  <a:pt x="515112" y="0"/>
                </a:lnTo>
                <a:lnTo>
                  <a:pt x="0" y="0"/>
                </a:lnTo>
                <a:lnTo>
                  <a:pt x="0" y="287578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73695" y="2913888"/>
            <a:ext cx="497205" cy="2880360"/>
          </a:xfrm>
          <a:custGeom>
            <a:avLst/>
            <a:gdLst/>
            <a:ahLst/>
            <a:cxnLst/>
            <a:rect l="l" t="t" r="r" b="b"/>
            <a:pathLst>
              <a:path w="497204" h="2880360">
                <a:moveTo>
                  <a:pt x="0" y="2880360"/>
                </a:moveTo>
                <a:lnTo>
                  <a:pt x="496824" y="2880360"/>
                </a:lnTo>
                <a:lnTo>
                  <a:pt x="496824" y="0"/>
                </a:lnTo>
                <a:lnTo>
                  <a:pt x="0" y="0"/>
                </a:lnTo>
                <a:lnTo>
                  <a:pt x="0" y="288036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13603" y="5785103"/>
            <a:ext cx="6029325" cy="0"/>
          </a:xfrm>
          <a:custGeom>
            <a:avLst/>
            <a:gdLst/>
            <a:ahLst/>
            <a:cxnLst/>
            <a:rect l="l" t="t" r="r" b="b"/>
            <a:pathLst>
              <a:path w="6029325">
                <a:moveTo>
                  <a:pt x="0" y="0"/>
                </a:moveTo>
                <a:lnTo>
                  <a:pt x="602894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13603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63540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15000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66459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17920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9379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0840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70776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22235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73695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5156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76616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28076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79535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29471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80931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232392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483852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35311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986771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36707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88168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739628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991088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242547" y="5785103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39334" y="3886961"/>
            <a:ext cx="5777865" cy="1873250"/>
          </a:xfrm>
          <a:custGeom>
            <a:avLst/>
            <a:gdLst/>
            <a:ahLst/>
            <a:cxnLst/>
            <a:rect l="l" t="t" r="r" b="b"/>
            <a:pathLst>
              <a:path w="5777865" h="1873250">
                <a:moveTo>
                  <a:pt x="0" y="1342644"/>
                </a:moveTo>
                <a:lnTo>
                  <a:pt x="249936" y="1688591"/>
                </a:lnTo>
                <a:lnTo>
                  <a:pt x="501395" y="1831848"/>
                </a:lnTo>
                <a:lnTo>
                  <a:pt x="752855" y="1866900"/>
                </a:lnTo>
                <a:lnTo>
                  <a:pt x="1004315" y="1872996"/>
                </a:lnTo>
                <a:lnTo>
                  <a:pt x="1255775" y="1839468"/>
                </a:lnTo>
                <a:lnTo>
                  <a:pt x="1507236" y="1752600"/>
                </a:lnTo>
                <a:lnTo>
                  <a:pt x="1757171" y="1665732"/>
                </a:lnTo>
                <a:lnTo>
                  <a:pt x="2008632" y="1714500"/>
                </a:lnTo>
                <a:lnTo>
                  <a:pt x="2260091" y="1670303"/>
                </a:lnTo>
                <a:lnTo>
                  <a:pt x="2511551" y="1546860"/>
                </a:lnTo>
                <a:lnTo>
                  <a:pt x="2763012" y="1539240"/>
                </a:lnTo>
                <a:lnTo>
                  <a:pt x="3014471" y="1473708"/>
                </a:lnTo>
                <a:lnTo>
                  <a:pt x="3264408" y="1333500"/>
                </a:lnTo>
                <a:lnTo>
                  <a:pt x="3515867" y="1254252"/>
                </a:lnTo>
                <a:lnTo>
                  <a:pt x="3767327" y="1184148"/>
                </a:lnTo>
                <a:lnTo>
                  <a:pt x="4018788" y="1196339"/>
                </a:lnTo>
                <a:lnTo>
                  <a:pt x="4270247" y="1260348"/>
                </a:lnTo>
                <a:lnTo>
                  <a:pt x="4521708" y="1165860"/>
                </a:lnTo>
                <a:lnTo>
                  <a:pt x="4771644" y="940307"/>
                </a:lnTo>
                <a:lnTo>
                  <a:pt x="5023104" y="569976"/>
                </a:lnTo>
                <a:lnTo>
                  <a:pt x="5274564" y="249936"/>
                </a:lnTo>
                <a:lnTo>
                  <a:pt x="5526023" y="0"/>
                </a:lnTo>
                <a:lnTo>
                  <a:pt x="5777484" y="573024"/>
                </a:lnTo>
              </a:path>
            </a:pathLst>
          </a:custGeom>
          <a:ln w="2857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93614" y="5185409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5"/>
                </a:lnTo>
                <a:lnTo>
                  <a:pt x="44196" y="88391"/>
                </a:lnTo>
                <a:lnTo>
                  <a:pt x="88391" y="44195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45073" y="553135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5"/>
                </a:lnTo>
                <a:lnTo>
                  <a:pt x="44196" y="88391"/>
                </a:lnTo>
                <a:lnTo>
                  <a:pt x="88391" y="44195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96534" y="5674614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5" y="0"/>
                </a:moveTo>
                <a:lnTo>
                  <a:pt x="0" y="44196"/>
                </a:lnTo>
                <a:lnTo>
                  <a:pt x="44195" y="88392"/>
                </a:lnTo>
                <a:lnTo>
                  <a:pt x="88391" y="44196"/>
                </a:lnTo>
                <a:lnTo>
                  <a:pt x="44195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47994" y="5709665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5" y="0"/>
                </a:moveTo>
                <a:lnTo>
                  <a:pt x="0" y="44196"/>
                </a:lnTo>
                <a:lnTo>
                  <a:pt x="44195" y="88392"/>
                </a:lnTo>
                <a:lnTo>
                  <a:pt x="88391" y="44196"/>
                </a:lnTo>
                <a:lnTo>
                  <a:pt x="44195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97929" y="571576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1"/>
                </a:lnTo>
                <a:lnTo>
                  <a:pt x="88392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49390" y="5680709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5" y="0"/>
                </a:moveTo>
                <a:lnTo>
                  <a:pt x="0" y="44195"/>
                </a:lnTo>
                <a:lnTo>
                  <a:pt x="44195" y="88391"/>
                </a:lnTo>
                <a:lnTo>
                  <a:pt x="88391" y="44195"/>
                </a:lnTo>
                <a:lnTo>
                  <a:pt x="44195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00850" y="559384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2"/>
                </a:lnTo>
                <a:lnTo>
                  <a:pt x="88392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52309" y="5508497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5"/>
                </a:lnTo>
                <a:lnTo>
                  <a:pt x="44196" y="88391"/>
                </a:lnTo>
                <a:lnTo>
                  <a:pt x="88392" y="44195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03769" y="555574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2"/>
                </a:lnTo>
                <a:lnTo>
                  <a:pt x="88391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55230" y="551307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5"/>
                </a:lnTo>
                <a:lnTo>
                  <a:pt x="44196" y="88391"/>
                </a:lnTo>
                <a:lnTo>
                  <a:pt x="88392" y="44195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05166" y="5388102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5" y="0"/>
                </a:moveTo>
                <a:lnTo>
                  <a:pt x="0" y="44196"/>
                </a:lnTo>
                <a:lnTo>
                  <a:pt x="44195" y="88392"/>
                </a:lnTo>
                <a:lnTo>
                  <a:pt x="88391" y="44196"/>
                </a:lnTo>
                <a:lnTo>
                  <a:pt x="44195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56626" y="5382005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2"/>
                </a:lnTo>
                <a:lnTo>
                  <a:pt x="88392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08085" y="531495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1"/>
                </a:lnTo>
                <a:lnTo>
                  <a:pt x="88392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59545" y="517474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5"/>
                </a:lnTo>
                <a:lnTo>
                  <a:pt x="44196" y="88391"/>
                </a:lnTo>
                <a:lnTo>
                  <a:pt x="88392" y="44195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811006" y="5095494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5"/>
                </a:lnTo>
                <a:lnTo>
                  <a:pt x="44196" y="88391"/>
                </a:lnTo>
                <a:lnTo>
                  <a:pt x="88392" y="44195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62466" y="502539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5" y="0"/>
                </a:moveTo>
                <a:lnTo>
                  <a:pt x="0" y="44196"/>
                </a:lnTo>
                <a:lnTo>
                  <a:pt x="44195" y="88392"/>
                </a:lnTo>
                <a:lnTo>
                  <a:pt x="88391" y="44196"/>
                </a:lnTo>
                <a:lnTo>
                  <a:pt x="44195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12402" y="5039105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2"/>
                </a:lnTo>
                <a:lnTo>
                  <a:pt x="88392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63861" y="510159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2"/>
                </a:lnTo>
                <a:lnTo>
                  <a:pt x="88392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815321" y="5007102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2"/>
                </a:lnTo>
                <a:lnTo>
                  <a:pt x="88392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066781" y="4783073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5"/>
                </a:lnTo>
                <a:lnTo>
                  <a:pt x="44196" y="88392"/>
                </a:lnTo>
                <a:lnTo>
                  <a:pt x="88392" y="44195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18242" y="441274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5"/>
                </a:lnTo>
                <a:lnTo>
                  <a:pt x="44196" y="88391"/>
                </a:lnTo>
                <a:lnTo>
                  <a:pt x="88391" y="44195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569702" y="4091178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2"/>
                </a:lnTo>
                <a:lnTo>
                  <a:pt x="88392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819638" y="384124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5" y="0"/>
                </a:moveTo>
                <a:lnTo>
                  <a:pt x="0" y="44195"/>
                </a:lnTo>
                <a:lnTo>
                  <a:pt x="44195" y="88391"/>
                </a:lnTo>
                <a:lnTo>
                  <a:pt x="88391" y="44195"/>
                </a:lnTo>
                <a:lnTo>
                  <a:pt x="44195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071097" y="441579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44196" y="0"/>
                </a:moveTo>
                <a:lnTo>
                  <a:pt x="0" y="44196"/>
                </a:lnTo>
                <a:lnTo>
                  <a:pt x="44196" y="88392"/>
                </a:lnTo>
                <a:lnTo>
                  <a:pt x="88392" y="44196"/>
                </a:lnTo>
                <a:lnTo>
                  <a:pt x="441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290184" y="5876035"/>
            <a:ext cx="5914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3525" algn="l"/>
                <a:tab pos="514350" algn="l"/>
                <a:tab pos="765810" algn="l"/>
                <a:tab pos="1017269" algn="l"/>
                <a:tab pos="1268730" algn="l"/>
                <a:tab pos="1519555" algn="l"/>
                <a:tab pos="1771014" algn="l"/>
                <a:tab pos="2022475" algn="l"/>
                <a:tab pos="2273300" algn="l"/>
                <a:tab pos="2487930" algn="l"/>
              </a:tabLst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0	1	2	3	4	5	6	7	8	9	10 11 12 13 14 15 16 17 18 19 20 21 22</a:t>
            </a:r>
            <a:r>
              <a:rPr sz="1000" b="1" spc="160" dirty="0">
                <a:solidFill>
                  <a:srgbClr val="3B383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23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569707" y="3016961"/>
            <a:ext cx="534924" cy="206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569707" y="3230879"/>
            <a:ext cx="534924" cy="20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709659" y="3016961"/>
            <a:ext cx="713231" cy="206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709659" y="3230879"/>
            <a:ext cx="534924" cy="205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042525" y="3016961"/>
            <a:ext cx="534924" cy="206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042525" y="3230879"/>
            <a:ext cx="534924" cy="20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715243" y="3016961"/>
            <a:ext cx="534924" cy="206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715243" y="3230879"/>
            <a:ext cx="534924" cy="205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856978" y="5137658"/>
            <a:ext cx="1676400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856978" y="5320538"/>
            <a:ext cx="1524000" cy="175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577194" y="4558919"/>
            <a:ext cx="238201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735944" y="4558919"/>
            <a:ext cx="158496" cy="175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815193" y="4558919"/>
            <a:ext cx="242316" cy="1752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976736" y="4558919"/>
            <a:ext cx="304800" cy="1752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395839" y="4741798"/>
            <a:ext cx="1067155" cy="1752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6789546" y="1919097"/>
            <a:ext cx="495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2020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271639" y="1950085"/>
            <a:ext cx="2916808" cy="2331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250307" y="6407302"/>
            <a:ext cx="19894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数据来源：巨量算数，</a:t>
            </a:r>
            <a:r>
              <a:rPr sz="800" spc="-35" dirty="0">
                <a:latin typeface="微软雅黑"/>
                <a:cs typeface="微软雅黑"/>
              </a:rPr>
              <a:t> </a:t>
            </a:r>
            <a:r>
              <a:rPr sz="800" spc="-5" dirty="0">
                <a:latin typeface="微软雅黑"/>
                <a:cs typeface="微软雅黑"/>
              </a:rPr>
              <a:t>2020.6.1-2020.6.11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599688" y="3782567"/>
            <a:ext cx="238125" cy="2049780"/>
          </a:xfrm>
          <a:custGeom>
            <a:avLst/>
            <a:gdLst/>
            <a:ahLst/>
            <a:cxnLst/>
            <a:rect l="l" t="t" r="r" b="b"/>
            <a:pathLst>
              <a:path w="238125" h="2049779">
                <a:moveTo>
                  <a:pt x="237744" y="0"/>
                </a:moveTo>
                <a:lnTo>
                  <a:pt x="0" y="0"/>
                </a:lnTo>
                <a:lnTo>
                  <a:pt x="0" y="2049779"/>
                </a:lnTo>
                <a:lnTo>
                  <a:pt x="237744" y="2049779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06851" y="3893820"/>
            <a:ext cx="238125" cy="1938655"/>
          </a:xfrm>
          <a:custGeom>
            <a:avLst/>
            <a:gdLst/>
            <a:ahLst/>
            <a:cxnLst/>
            <a:rect l="l" t="t" r="r" b="b"/>
            <a:pathLst>
              <a:path w="238125" h="1938654">
                <a:moveTo>
                  <a:pt x="237744" y="0"/>
                </a:moveTo>
                <a:lnTo>
                  <a:pt x="0" y="0"/>
                </a:lnTo>
                <a:lnTo>
                  <a:pt x="0" y="1938527"/>
                </a:lnTo>
                <a:lnTo>
                  <a:pt x="237744" y="1938527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412492" y="4165091"/>
            <a:ext cx="238125" cy="1667510"/>
          </a:xfrm>
          <a:custGeom>
            <a:avLst/>
            <a:gdLst/>
            <a:ahLst/>
            <a:cxnLst/>
            <a:rect l="l" t="t" r="r" b="b"/>
            <a:pathLst>
              <a:path w="238125" h="1667510">
                <a:moveTo>
                  <a:pt x="237744" y="0"/>
                </a:moveTo>
                <a:lnTo>
                  <a:pt x="0" y="0"/>
                </a:lnTo>
                <a:lnTo>
                  <a:pt x="0" y="1667255"/>
                </a:lnTo>
                <a:lnTo>
                  <a:pt x="237744" y="1667255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818132" y="4642103"/>
            <a:ext cx="238125" cy="1190625"/>
          </a:xfrm>
          <a:custGeom>
            <a:avLst/>
            <a:gdLst/>
            <a:ahLst/>
            <a:cxnLst/>
            <a:rect l="l" t="t" r="r" b="b"/>
            <a:pathLst>
              <a:path w="238125" h="1190625">
                <a:moveTo>
                  <a:pt x="237744" y="0"/>
                </a:moveTo>
                <a:lnTo>
                  <a:pt x="0" y="0"/>
                </a:lnTo>
                <a:lnTo>
                  <a:pt x="0" y="1190244"/>
                </a:lnTo>
                <a:lnTo>
                  <a:pt x="237744" y="1190244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23772" y="5257800"/>
            <a:ext cx="238125" cy="574675"/>
          </a:xfrm>
          <a:custGeom>
            <a:avLst/>
            <a:gdLst/>
            <a:ahLst/>
            <a:cxnLst/>
            <a:rect l="l" t="t" r="r" b="b"/>
            <a:pathLst>
              <a:path w="238125" h="574675">
                <a:moveTo>
                  <a:pt x="237744" y="0"/>
                </a:moveTo>
                <a:lnTo>
                  <a:pt x="0" y="0"/>
                </a:lnTo>
                <a:lnTo>
                  <a:pt x="0" y="574547"/>
                </a:lnTo>
                <a:lnTo>
                  <a:pt x="237744" y="574547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6988" y="5832347"/>
            <a:ext cx="2969260" cy="0"/>
          </a:xfrm>
          <a:custGeom>
            <a:avLst/>
            <a:gdLst/>
            <a:ahLst/>
            <a:cxnLst/>
            <a:rect l="l" t="t" r="r" b="b"/>
            <a:pathLst>
              <a:path w="2969260">
                <a:moveTo>
                  <a:pt x="2968752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089761" y="5932119"/>
            <a:ext cx="28848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Segoe UI"/>
                <a:cs typeface="Segoe UI"/>
              </a:rPr>
              <a:t>202001 202002 202003 202004</a:t>
            </a:r>
            <a:r>
              <a:rPr sz="1100" b="1" spc="175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202005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71573" y="3103245"/>
            <a:ext cx="156654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10"/>
              </a:lnSpc>
              <a:spcBef>
                <a:spcPts val="100"/>
              </a:spcBef>
            </a:pPr>
            <a:r>
              <a:rPr sz="1200" spc="35" dirty="0">
                <a:solidFill>
                  <a:srgbClr val="00A1A4"/>
                </a:solidFill>
                <a:latin typeface="Arial Unicode MS"/>
                <a:cs typeface="Arial Unicode MS"/>
              </a:rPr>
              <a:t>2020.01-2020.05</a:t>
            </a:r>
            <a:r>
              <a:rPr sz="1200" dirty="0">
                <a:solidFill>
                  <a:srgbClr val="00A1A4"/>
                </a:solidFill>
                <a:latin typeface="Arial Unicode MS"/>
                <a:cs typeface="Arial Unicode MS"/>
              </a:rPr>
              <a:t>增长</a:t>
            </a:r>
            <a:endParaRPr sz="1200">
              <a:latin typeface="Arial Unicode MS"/>
              <a:cs typeface="Arial Unicode MS"/>
            </a:endParaRPr>
          </a:p>
          <a:p>
            <a:pPr algn="ctr">
              <a:lnSpc>
                <a:spcPts val="2130"/>
              </a:lnSpc>
            </a:pPr>
            <a:r>
              <a:rPr sz="1800" b="1" spc="-35" dirty="0">
                <a:solidFill>
                  <a:srgbClr val="00A1A4"/>
                </a:solidFill>
                <a:latin typeface="Microsoft JhengHei"/>
                <a:cs typeface="Microsoft JhengHei"/>
              </a:rPr>
              <a:t>+257%</a:t>
            </a:r>
            <a:endParaRPr sz="1800">
              <a:latin typeface="Microsoft JhengHei"/>
              <a:cs typeface="Microsoft JhengHe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47140" y="1940432"/>
            <a:ext cx="3476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2020.1-2020.5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微软雅黑"/>
                <a:cs typeface="微软雅黑"/>
              </a:rPr>
              <a:t>抖音美妆看播时长趋势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796" y="773684"/>
            <a:ext cx="103289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即时效果展示、沟通体验反馈、快</a:t>
            </a:r>
            <a:r>
              <a:rPr dirty="0"/>
              <a:t>速</a:t>
            </a:r>
            <a:r>
              <a:rPr spc="-5" dirty="0"/>
              <a:t>产品</a:t>
            </a:r>
            <a:r>
              <a:rPr dirty="0"/>
              <a:t>问</a:t>
            </a:r>
            <a:r>
              <a:rPr spc="-5" dirty="0"/>
              <a:t>答，</a:t>
            </a:r>
            <a:r>
              <a:rPr dirty="0"/>
              <a:t>直</a:t>
            </a:r>
            <a:r>
              <a:rPr spc="-5" dirty="0"/>
              <a:t>播在</a:t>
            </a:r>
            <a:r>
              <a:rPr dirty="0"/>
              <a:t>互</a:t>
            </a:r>
            <a:r>
              <a:rPr spc="-5" dirty="0"/>
              <a:t>动中</a:t>
            </a:r>
            <a:r>
              <a:rPr dirty="0"/>
              <a:t>建</a:t>
            </a:r>
            <a:r>
              <a:rPr spc="-5" dirty="0"/>
              <a:t>立 信任感</a:t>
            </a:r>
          </a:p>
        </p:txBody>
      </p:sp>
      <p:sp>
        <p:nvSpPr>
          <p:cNvPr id="3" name="object 3"/>
          <p:cNvSpPr/>
          <p:nvPr/>
        </p:nvSpPr>
        <p:spPr>
          <a:xfrm>
            <a:off x="734568" y="4637532"/>
            <a:ext cx="1120140" cy="1120140"/>
          </a:xfrm>
          <a:custGeom>
            <a:avLst/>
            <a:gdLst/>
            <a:ahLst/>
            <a:cxnLst/>
            <a:rect l="l" t="t" r="r" b="b"/>
            <a:pathLst>
              <a:path w="1120139" h="1120139">
                <a:moveTo>
                  <a:pt x="560069" y="0"/>
                </a:moveTo>
                <a:lnTo>
                  <a:pt x="511744" y="2055"/>
                </a:lnTo>
                <a:lnTo>
                  <a:pt x="464560" y="8109"/>
                </a:lnTo>
                <a:lnTo>
                  <a:pt x="418686" y="17994"/>
                </a:lnTo>
                <a:lnTo>
                  <a:pt x="374290" y="31542"/>
                </a:lnTo>
                <a:lnTo>
                  <a:pt x="331540" y="48584"/>
                </a:lnTo>
                <a:lnTo>
                  <a:pt x="290603" y="68953"/>
                </a:lnTo>
                <a:lnTo>
                  <a:pt x="251649" y="92482"/>
                </a:lnTo>
                <a:lnTo>
                  <a:pt x="214845" y="119001"/>
                </a:lnTo>
                <a:lnTo>
                  <a:pt x="180360" y="148343"/>
                </a:lnTo>
                <a:lnTo>
                  <a:pt x="148361" y="180340"/>
                </a:lnTo>
                <a:lnTo>
                  <a:pt x="119016" y="214824"/>
                </a:lnTo>
                <a:lnTo>
                  <a:pt x="92495" y="251627"/>
                </a:lnTo>
                <a:lnTo>
                  <a:pt x="68964" y="290581"/>
                </a:lnTo>
                <a:lnTo>
                  <a:pt x="48592" y="331518"/>
                </a:lnTo>
                <a:lnTo>
                  <a:pt x="31547" y="374270"/>
                </a:lnTo>
                <a:lnTo>
                  <a:pt x="17997" y="418669"/>
                </a:lnTo>
                <a:lnTo>
                  <a:pt x="8110" y="464547"/>
                </a:lnTo>
                <a:lnTo>
                  <a:pt x="2055" y="511737"/>
                </a:lnTo>
                <a:lnTo>
                  <a:pt x="0" y="560070"/>
                </a:lnTo>
                <a:lnTo>
                  <a:pt x="2055" y="608402"/>
                </a:lnTo>
                <a:lnTo>
                  <a:pt x="8110" y="655592"/>
                </a:lnTo>
                <a:lnTo>
                  <a:pt x="17997" y="701470"/>
                </a:lnTo>
                <a:lnTo>
                  <a:pt x="31547" y="745869"/>
                </a:lnTo>
                <a:lnTo>
                  <a:pt x="48592" y="788621"/>
                </a:lnTo>
                <a:lnTo>
                  <a:pt x="68964" y="829558"/>
                </a:lnTo>
                <a:lnTo>
                  <a:pt x="92495" y="868512"/>
                </a:lnTo>
                <a:lnTo>
                  <a:pt x="119016" y="905315"/>
                </a:lnTo>
                <a:lnTo>
                  <a:pt x="148361" y="939799"/>
                </a:lnTo>
                <a:lnTo>
                  <a:pt x="180360" y="971796"/>
                </a:lnTo>
                <a:lnTo>
                  <a:pt x="214845" y="1001138"/>
                </a:lnTo>
                <a:lnTo>
                  <a:pt x="251649" y="1027657"/>
                </a:lnTo>
                <a:lnTo>
                  <a:pt x="290603" y="1051186"/>
                </a:lnTo>
                <a:lnTo>
                  <a:pt x="331540" y="1071555"/>
                </a:lnTo>
                <a:lnTo>
                  <a:pt x="374290" y="1088597"/>
                </a:lnTo>
                <a:lnTo>
                  <a:pt x="418686" y="1102145"/>
                </a:lnTo>
                <a:lnTo>
                  <a:pt x="464560" y="1112030"/>
                </a:lnTo>
                <a:lnTo>
                  <a:pt x="511744" y="1118084"/>
                </a:lnTo>
                <a:lnTo>
                  <a:pt x="560069" y="1120140"/>
                </a:lnTo>
                <a:lnTo>
                  <a:pt x="608402" y="1118084"/>
                </a:lnTo>
                <a:lnTo>
                  <a:pt x="655592" y="1112030"/>
                </a:lnTo>
                <a:lnTo>
                  <a:pt x="701470" y="1102145"/>
                </a:lnTo>
                <a:lnTo>
                  <a:pt x="745869" y="1088597"/>
                </a:lnTo>
                <a:lnTo>
                  <a:pt x="788621" y="1071555"/>
                </a:lnTo>
                <a:lnTo>
                  <a:pt x="829558" y="1051186"/>
                </a:lnTo>
                <a:lnTo>
                  <a:pt x="868512" y="1027657"/>
                </a:lnTo>
                <a:lnTo>
                  <a:pt x="905315" y="1001138"/>
                </a:lnTo>
                <a:lnTo>
                  <a:pt x="939799" y="971796"/>
                </a:lnTo>
                <a:lnTo>
                  <a:pt x="971796" y="939799"/>
                </a:lnTo>
                <a:lnTo>
                  <a:pt x="1001138" y="905315"/>
                </a:lnTo>
                <a:lnTo>
                  <a:pt x="1027657" y="868512"/>
                </a:lnTo>
                <a:lnTo>
                  <a:pt x="1051186" y="829558"/>
                </a:lnTo>
                <a:lnTo>
                  <a:pt x="1071555" y="788621"/>
                </a:lnTo>
                <a:lnTo>
                  <a:pt x="1088597" y="745869"/>
                </a:lnTo>
                <a:lnTo>
                  <a:pt x="1102145" y="701470"/>
                </a:lnTo>
                <a:lnTo>
                  <a:pt x="1112030" y="655592"/>
                </a:lnTo>
                <a:lnTo>
                  <a:pt x="1118084" y="608402"/>
                </a:lnTo>
                <a:lnTo>
                  <a:pt x="1120139" y="560070"/>
                </a:lnTo>
                <a:lnTo>
                  <a:pt x="1118084" y="511737"/>
                </a:lnTo>
                <a:lnTo>
                  <a:pt x="1112030" y="464547"/>
                </a:lnTo>
                <a:lnTo>
                  <a:pt x="1102145" y="418669"/>
                </a:lnTo>
                <a:lnTo>
                  <a:pt x="1088597" y="374270"/>
                </a:lnTo>
                <a:lnTo>
                  <a:pt x="1071555" y="331518"/>
                </a:lnTo>
                <a:lnTo>
                  <a:pt x="1051186" y="290581"/>
                </a:lnTo>
                <a:lnTo>
                  <a:pt x="1027657" y="251627"/>
                </a:lnTo>
                <a:lnTo>
                  <a:pt x="1001138" y="214824"/>
                </a:lnTo>
                <a:lnTo>
                  <a:pt x="971796" y="180340"/>
                </a:lnTo>
                <a:lnTo>
                  <a:pt x="939799" y="148343"/>
                </a:lnTo>
                <a:lnTo>
                  <a:pt x="905315" y="119001"/>
                </a:lnTo>
                <a:lnTo>
                  <a:pt x="868512" y="92482"/>
                </a:lnTo>
                <a:lnTo>
                  <a:pt x="829558" y="68953"/>
                </a:lnTo>
                <a:lnTo>
                  <a:pt x="788621" y="48584"/>
                </a:lnTo>
                <a:lnTo>
                  <a:pt x="745869" y="31542"/>
                </a:lnTo>
                <a:lnTo>
                  <a:pt x="701470" y="17994"/>
                </a:lnTo>
                <a:lnTo>
                  <a:pt x="655592" y="8109"/>
                </a:lnTo>
                <a:lnTo>
                  <a:pt x="608402" y="2055"/>
                </a:lnTo>
                <a:lnTo>
                  <a:pt x="56006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5253" y="4969509"/>
            <a:ext cx="944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+</a:t>
            </a:r>
            <a:r>
              <a:rPr sz="2200" b="1" spc="-15" dirty="0">
                <a:solidFill>
                  <a:srgbClr val="00A1A4"/>
                </a:solidFill>
                <a:latin typeface="Segoe UI"/>
                <a:cs typeface="Segoe UI"/>
              </a:rPr>
              <a:t>2</a:t>
            </a: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57%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8044" y="4664964"/>
            <a:ext cx="1118870" cy="1120140"/>
          </a:xfrm>
          <a:custGeom>
            <a:avLst/>
            <a:gdLst/>
            <a:ahLst/>
            <a:cxnLst/>
            <a:rect l="l" t="t" r="r" b="b"/>
            <a:pathLst>
              <a:path w="1118870" h="1120139">
                <a:moveTo>
                  <a:pt x="559307" y="0"/>
                </a:moveTo>
                <a:lnTo>
                  <a:pt x="511053" y="2055"/>
                </a:lnTo>
                <a:lnTo>
                  <a:pt x="463937" y="8109"/>
                </a:lnTo>
                <a:lnTo>
                  <a:pt x="418129" y="17994"/>
                </a:lnTo>
                <a:lnTo>
                  <a:pt x="373795" y="31542"/>
                </a:lnTo>
                <a:lnTo>
                  <a:pt x="331104" y="48584"/>
                </a:lnTo>
                <a:lnTo>
                  <a:pt x="290224" y="68953"/>
                </a:lnTo>
                <a:lnTo>
                  <a:pt x="251323" y="92482"/>
                </a:lnTo>
                <a:lnTo>
                  <a:pt x="214568" y="119001"/>
                </a:lnTo>
                <a:lnTo>
                  <a:pt x="180129" y="148343"/>
                </a:lnTo>
                <a:lnTo>
                  <a:pt x="148172" y="180340"/>
                </a:lnTo>
                <a:lnTo>
                  <a:pt x="118866" y="214824"/>
                </a:lnTo>
                <a:lnTo>
                  <a:pt x="92378" y="251627"/>
                </a:lnTo>
                <a:lnTo>
                  <a:pt x="68877" y="290581"/>
                </a:lnTo>
                <a:lnTo>
                  <a:pt x="48531" y="331518"/>
                </a:lnTo>
                <a:lnTo>
                  <a:pt x="31508" y="374270"/>
                </a:lnTo>
                <a:lnTo>
                  <a:pt x="17975" y="418669"/>
                </a:lnTo>
                <a:lnTo>
                  <a:pt x="8101" y="464547"/>
                </a:lnTo>
                <a:lnTo>
                  <a:pt x="2053" y="511737"/>
                </a:lnTo>
                <a:lnTo>
                  <a:pt x="0" y="560069"/>
                </a:lnTo>
                <a:lnTo>
                  <a:pt x="2053" y="608402"/>
                </a:lnTo>
                <a:lnTo>
                  <a:pt x="8101" y="655592"/>
                </a:lnTo>
                <a:lnTo>
                  <a:pt x="17975" y="701470"/>
                </a:lnTo>
                <a:lnTo>
                  <a:pt x="31508" y="745869"/>
                </a:lnTo>
                <a:lnTo>
                  <a:pt x="48531" y="788621"/>
                </a:lnTo>
                <a:lnTo>
                  <a:pt x="68877" y="829558"/>
                </a:lnTo>
                <a:lnTo>
                  <a:pt x="92378" y="868512"/>
                </a:lnTo>
                <a:lnTo>
                  <a:pt x="118866" y="905315"/>
                </a:lnTo>
                <a:lnTo>
                  <a:pt x="148172" y="939799"/>
                </a:lnTo>
                <a:lnTo>
                  <a:pt x="180129" y="971796"/>
                </a:lnTo>
                <a:lnTo>
                  <a:pt x="214568" y="1001138"/>
                </a:lnTo>
                <a:lnTo>
                  <a:pt x="251323" y="1027657"/>
                </a:lnTo>
                <a:lnTo>
                  <a:pt x="290224" y="1051186"/>
                </a:lnTo>
                <a:lnTo>
                  <a:pt x="331104" y="1071555"/>
                </a:lnTo>
                <a:lnTo>
                  <a:pt x="373795" y="1088597"/>
                </a:lnTo>
                <a:lnTo>
                  <a:pt x="418129" y="1102145"/>
                </a:lnTo>
                <a:lnTo>
                  <a:pt x="463937" y="1112030"/>
                </a:lnTo>
                <a:lnTo>
                  <a:pt x="511053" y="1118084"/>
                </a:lnTo>
                <a:lnTo>
                  <a:pt x="559307" y="1120140"/>
                </a:lnTo>
                <a:lnTo>
                  <a:pt x="607562" y="1118084"/>
                </a:lnTo>
                <a:lnTo>
                  <a:pt x="654678" y="1112030"/>
                </a:lnTo>
                <a:lnTo>
                  <a:pt x="700486" y="1102145"/>
                </a:lnTo>
                <a:lnTo>
                  <a:pt x="744820" y="1088597"/>
                </a:lnTo>
                <a:lnTo>
                  <a:pt x="787511" y="1071555"/>
                </a:lnTo>
                <a:lnTo>
                  <a:pt x="828391" y="1051186"/>
                </a:lnTo>
                <a:lnTo>
                  <a:pt x="867292" y="1027657"/>
                </a:lnTo>
                <a:lnTo>
                  <a:pt x="904047" y="1001138"/>
                </a:lnTo>
                <a:lnTo>
                  <a:pt x="938486" y="971796"/>
                </a:lnTo>
                <a:lnTo>
                  <a:pt x="970443" y="939799"/>
                </a:lnTo>
                <a:lnTo>
                  <a:pt x="999749" y="905315"/>
                </a:lnTo>
                <a:lnTo>
                  <a:pt x="1026237" y="868512"/>
                </a:lnTo>
                <a:lnTo>
                  <a:pt x="1049738" y="829558"/>
                </a:lnTo>
                <a:lnTo>
                  <a:pt x="1070084" y="788621"/>
                </a:lnTo>
                <a:lnTo>
                  <a:pt x="1087107" y="745869"/>
                </a:lnTo>
                <a:lnTo>
                  <a:pt x="1100640" y="701470"/>
                </a:lnTo>
                <a:lnTo>
                  <a:pt x="1110514" y="655592"/>
                </a:lnTo>
                <a:lnTo>
                  <a:pt x="1116562" y="608402"/>
                </a:lnTo>
                <a:lnTo>
                  <a:pt x="1118616" y="560069"/>
                </a:lnTo>
                <a:lnTo>
                  <a:pt x="1116562" y="511737"/>
                </a:lnTo>
                <a:lnTo>
                  <a:pt x="1110514" y="464547"/>
                </a:lnTo>
                <a:lnTo>
                  <a:pt x="1100640" y="418669"/>
                </a:lnTo>
                <a:lnTo>
                  <a:pt x="1087107" y="374270"/>
                </a:lnTo>
                <a:lnTo>
                  <a:pt x="1070084" y="331518"/>
                </a:lnTo>
                <a:lnTo>
                  <a:pt x="1049738" y="290581"/>
                </a:lnTo>
                <a:lnTo>
                  <a:pt x="1026237" y="251627"/>
                </a:lnTo>
                <a:lnTo>
                  <a:pt x="999749" y="214824"/>
                </a:lnTo>
                <a:lnTo>
                  <a:pt x="970443" y="180340"/>
                </a:lnTo>
                <a:lnTo>
                  <a:pt x="938486" y="148343"/>
                </a:lnTo>
                <a:lnTo>
                  <a:pt x="904047" y="119001"/>
                </a:lnTo>
                <a:lnTo>
                  <a:pt x="867292" y="92482"/>
                </a:lnTo>
                <a:lnTo>
                  <a:pt x="828391" y="68953"/>
                </a:lnTo>
                <a:lnTo>
                  <a:pt x="787511" y="48584"/>
                </a:lnTo>
                <a:lnTo>
                  <a:pt x="744820" y="31542"/>
                </a:lnTo>
                <a:lnTo>
                  <a:pt x="700486" y="17994"/>
                </a:lnTo>
                <a:lnTo>
                  <a:pt x="654678" y="8109"/>
                </a:lnTo>
                <a:lnTo>
                  <a:pt x="607562" y="2055"/>
                </a:lnTo>
                <a:lnTo>
                  <a:pt x="5593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5292" y="4969509"/>
            <a:ext cx="944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+</a:t>
            </a:r>
            <a:r>
              <a:rPr sz="2200" b="1" spc="-15" dirty="0">
                <a:solidFill>
                  <a:srgbClr val="00A1A4"/>
                </a:solidFill>
                <a:latin typeface="Segoe UI"/>
                <a:cs typeface="Segoe UI"/>
              </a:rPr>
              <a:t>5</a:t>
            </a: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53%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33900" y="4634484"/>
            <a:ext cx="1120140" cy="1120140"/>
          </a:xfrm>
          <a:custGeom>
            <a:avLst/>
            <a:gdLst/>
            <a:ahLst/>
            <a:cxnLst/>
            <a:rect l="l" t="t" r="r" b="b"/>
            <a:pathLst>
              <a:path w="1120139" h="1120139">
                <a:moveTo>
                  <a:pt x="560070" y="0"/>
                </a:moveTo>
                <a:lnTo>
                  <a:pt x="511737" y="2055"/>
                </a:lnTo>
                <a:lnTo>
                  <a:pt x="464547" y="8109"/>
                </a:lnTo>
                <a:lnTo>
                  <a:pt x="418669" y="17994"/>
                </a:lnTo>
                <a:lnTo>
                  <a:pt x="374270" y="31542"/>
                </a:lnTo>
                <a:lnTo>
                  <a:pt x="331518" y="48584"/>
                </a:lnTo>
                <a:lnTo>
                  <a:pt x="290581" y="68953"/>
                </a:lnTo>
                <a:lnTo>
                  <a:pt x="251627" y="92482"/>
                </a:lnTo>
                <a:lnTo>
                  <a:pt x="214824" y="119001"/>
                </a:lnTo>
                <a:lnTo>
                  <a:pt x="180340" y="148343"/>
                </a:lnTo>
                <a:lnTo>
                  <a:pt x="148343" y="180340"/>
                </a:lnTo>
                <a:lnTo>
                  <a:pt x="119001" y="214824"/>
                </a:lnTo>
                <a:lnTo>
                  <a:pt x="92482" y="251627"/>
                </a:lnTo>
                <a:lnTo>
                  <a:pt x="68953" y="290581"/>
                </a:lnTo>
                <a:lnTo>
                  <a:pt x="48584" y="331518"/>
                </a:lnTo>
                <a:lnTo>
                  <a:pt x="31542" y="374270"/>
                </a:lnTo>
                <a:lnTo>
                  <a:pt x="17994" y="418669"/>
                </a:lnTo>
                <a:lnTo>
                  <a:pt x="8109" y="464547"/>
                </a:lnTo>
                <a:lnTo>
                  <a:pt x="2055" y="511737"/>
                </a:lnTo>
                <a:lnTo>
                  <a:pt x="0" y="560070"/>
                </a:lnTo>
                <a:lnTo>
                  <a:pt x="2055" y="608402"/>
                </a:lnTo>
                <a:lnTo>
                  <a:pt x="8109" y="655592"/>
                </a:lnTo>
                <a:lnTo>
                  <a:pt x="17994" y="701470"/>
                </a:lnTo>
                <a:lnTo>
                  <a:pt x="31542" y="745869"/>
                </a:lnTo>
                <a:lnTo>
                  <a:pt x="48584" y="788621"/>
                </a:lnTo>
                <a:lnTo>
                  <a:pt x="68953" y="829558"/>
                </a:lnTo>
                <a:lnTo>
                  <a:pt x="92482" y="868512"/>
                </a:lnTo>
                <a:lnTo>
                  <a:pt x="119001" y="905315"/>
                </a:lnTo>
                <a:lnTo>
                  <a:pt x="148343" y="939799"/>
                </a:lnTo>
                <a:lnTo>
                  <a:pt x="180340" y="971796"/>
                </a:lnTo>
                <a:lnTo>
                  <a:pt x="214824" y="1001138"/>
                </a:lnTo>
                <a:lnTo>
                  <a:pt x="251627" y="1027657"/>
                </a:lnTo>
                <a:lnTo>
                  <a:pt x="290581" y="1051186"/>
                </a:lnTo>
                <a:lnTo>
                  <a:pt x="331518" y="1071555"/>
                </a:lnTo>
                <a:lnTo>
                  <a:pt x="374270" y="1088597"/>
                </a:lnTo>
                <a:lnTo>
                  <a:pt x="418669" y="1102145"/>
                </a:lnTo>
                <a:lnTo>
                  <a:pt x="464547" y="1112030"/>
                </a:lnTo>
                <a:lnTo>
                  <a:pt x="511737" y="1118084"/>
                </a:lnTo>
                <a:lnTo>
                  <a:pt x="560070" y="1120140"/>
                </a:lnTo>
                <a:lnTo>
                  <a:pt x="608402" y="1118084"/>
                </a:lnTo>
                <a:lnTo>
                  <a:pt x="655592" y="1112030"/>
                </a:lnTo>
                <a:lnTo>
                  <a:pt x="701470" y="1102145"/>
                </a:lnTo>
                <a:lnTo>
                  <a:pt x="745869" y="1088597"/>
                </a:lnTo>
                <a:lnTo>
                  <a:pt x="788621" y="1071555"/>
                </a:lnTo>
                <a:lnTo>
                  <a:pt x="829558" y="1051186"/>
                </a:lnTo>
                <a:lnTo>
                  <a:pt x="868512" y="1027657"/>
                </a:lnTo>
                <a:lnTo>
                  <a:pt x="905315" y="1001138"/>
                </a:lnTo>
                <a:lnTo>
                  <a:pt x="939799" y="971796"/>
                </a:lnTo>
                <a:lnTo>
                  <a:pt x="971796" y="939799"/>
                </a:lnTo>
                <a:lnTo>
                  <a:pt x="1001138" y="905315"/>
                </a:lnTo>
                <a:lnTo>
                  <a:pt x="1027657" y="868512"/>
                </a:lnTo>
                <a:lnTo>
                  <a:pt x="1051186" y="829558"/>
                </a:lnTo>
                <a:lnTo>
                  <a:pt x="1071555" y="788621"/>
                </a:lnTo>
                <a:lnTo>
                  <a:pt x="1088597" y="745869"/>
                </a:lnTo>
                <a:lnTo>
                  <a:pt x="1102145" y="701470"/>
                </a:lnTo>
                <a:lnTo>
                  <a:pt x="1112030" y="655592"/>
                </a:lnTo>
                <a:lnTo>
                  <a:pt x="1118084" y="608402"/>
                </a:lnTo>
                <a:lnTo>
                  <a:pt x="1120139" y="560070"/>
                </a:lnTo>
                <a:lnTo>
                  <a:pt x="1118084" y="511737"/>
                </a:lnTo>
                <a:lnTo>
                  <a:pt x="1112030" y="464547"/>
                </a:lnTo>
                <a:lnTo>
                  <a:pt x="1102145" y="418669"/>
                </a:lnTo>
                <a:lnTo>
                  <a:pt x="1088597" y="374270"/>
                </a:lnTo>
                <a:lnTo>
                  <a:pt x="1071555" y="331518"/>
                </a:lnTo>
                <a:lnTo>
                  <a:pt x="1051186" y="290581"/>
                </a:lnTo>
                <a:lnTo>
                  <a:pt x="1027657" y="251627"/>
                </a:lnTo>
                <a:lnTo>
                  <a:pt x="1001138" y="214824"/>
                </a:lnTo>
                <a:lnTo>
                  <a:pt x="971796" y="180340"/>
                </a:lnTo>
                <a:lnTo>
                  <a:pt x="939799" y="148343"/>
                </a:lnTo>
                <a:lnTo>
                  <a:pt x="905315" y="119001"/>
                </a:lnTo>
                <a:lnTo>
                  <a:pt x="868512" y="92482"/>
                </a:lnTo>
                <a:lnTo>
                  <a:pt x="829558" y="68953"/>
                </a:lnTo>
                <a:lnTo>
                  <a:pt x="788621" y="48584"/>
                </a:lnTo>
                <a:lnTo>
                  <a:pt x="745869" y="31542"/>
                </a:lnTo>
                <a:lnTo>
                  <a:pt x="701470" y="17994"/>
                </a:lnTo>
                <a:lnTo>
                  <a:pt x="655592" y="8109"/>
                </a:lnTo>
                <a:lnTo>
                  <a:pt x="608402" y="2055"/>
                </a:lnTo>
                <a:lnTo>
                  <a:pt x="56007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22419" y="4969509"/>
            <a:ext cx="944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+</a:t>
            </a:r>
            <a:r>
              <a:rPr sz="2200" b="1" spc="-15" dirty="0">
                <a:solidFill>
                  <a:srgbClr val="00A1A4"/>
                </a:solidFill>
                <a:latin typeface="Segoe UI"/>
                <a:cs typeface="Segoe UI"/>
              </a:rPr>
              <a:t>3</a:t>
            </a: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04%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34328" y="4683252"/>
            <a:ext cx="1120140" cy="1118870"/>
          </a:xfrm>
          <a:custGeom>
            <a:avLst/>
            <a:gdLst/>
            <a:ahLst/>
            <a:cxnLst/>
            <a:rect l="l" t="t" r="r" b="b"/>
            <a:pathLst>
              <a:path w="1120140" h="1118870">
                <a:moveTo>
                  <a:pt x="560070" y="0"/>
                </a:moveTo>
                <a:lnTo>
                  <a:pt x="511737" y="2053"/>
                </a:lnTo>
                <a:lnTo>
                  <a:pt x="464547" y="8101"/>
                </a:lnTo>
                <a:lnTo>
                  <a:pt x="418669" y="17975"/>
                </a:lnTo>
                <a:lnTo>
                  <a:pt x="374270" y="31508"/>
                </a:lnTo>
                <a:lnTo>
                  <a:pt x="331518" y="48531"/>
                </a:lnTo>
                <a:lnTo>
                  <a:pt x="290581" y="68877"/>
                </a:lnTo>
                <a:lnTo>
                  <a:pt x="251627" y="92378"/>
                </a:lnTo>
                <a:lnTo>
                  <a:pt x="214824" y="118866"/>
                </a:lnTo>
                <a:lnTo>
                  <a:pt x="180340" y="148172"/>
                </a:lnTo>
                <a:lnTo>
                  <a:pt x="148343" y="180129"/>
                </a:lnTo>
                <a:lnTo>
                  <a:pt x="119001" y="214568"/>
                </a:lnTo>
                <a:lnTo>
                  <a:pt x="92482" y="251323"/>
                </a:lnTo>
                <a:lnTo>
                  <a:pt x="68953" y="290224"/>
                </a:lnTo>
                <a:lnTo>
                  <a:pt x="48584" y="331104"/>
                </a:lnTo>
                <a:lnTo>
                  <a:pt x="31542" y="373795"/>
                </a:lnTo>
                <a:lnTo>
                  <a:pt x="17994" y="418129"/>
                </a:lnTo>
                <a:lnTo>
                  <a:pt x="8109" y="463937"/>
                </a:lnTo>
                <a:lnTo>
                  <a:pt x="2055" y="511053"/>
                </a:lnTo>
                <a:lnTo>
                  <a:pt x="0" y="559308"/>
                </a:lnTo>
                <a:lnTo>
                  <a:pt x="2055" y="607562"/>
                </a:lnTo>
                <a:lnTo>
                  <a:pt x="8109" y="654678"/>
                </a:lnTo>
                <a:lnTo>
                  <a:pt x="17994" y="700486"/>
                </a:lnTo>
                <a:lnTo>
                  <a:pt x="31542" y="744820"/>
                </a:lnTo>
                <a:lnTo>
                  <a:pt x="48584" y="787511"/>
                </a:lnTo>
                <a:lnTo>
                  <a:pt x="68953" y="828391"/>
                </a:lnTo>
                <a:lnTo>
                  <a:pt x="92482" y="867292"/>
                </a:lnTo>
                <a:lnTo>
                  <a:pt x="119001" y="904047"/>
                </a:lnTo>
                <a:lnTo>
                  <a:pt x="148343" y="938486"/>
                </a:lnTo>
                <a:lnTo>
                  <a:pt x="180340" y="970443"/>
                </a:lnTo>
                <a:lnTo>
                  <a:pt x="214824" y="999749"/>
                </a:lnTo>
                <a:lnTo>
                  <a:pt x="251627" y="1026237"/>
                </a:lnTo>
                <a:lnTo>
                  <a:pt x="290581" y="1049738"/>
                </a:lnTo>
                <a:lnTo>
                  <a:pt x="331518" y="1070084"/>
                </a:lnTo>
                <a:lnTo>
                  <a:pt x="374270" y="1087107"/>
                </a:lnTo>
                <a:lnTo>
                  <a:pt x="418669" y="1100640"/>
                </a:lnTo>
                <a:lnTo>
                  <a:pt x="464547" y="1110514"/>
                </a:lnTo>
                <a:lnTo>
                  <a:pt x="511737" y="1116562"/>
                </a:lnTo>
                <a:lnTo>
                  <a:pt x="560070" y="1118616"/>
                </a:lnTo>
                <a:lnTo>
                  <a:pt x="608402" y="1116562"/>
                </a:lnTo>
                <a:lnTo>
                  <a:pt x="655592" y="1110514"/>
                </a:lnTo>
                <a:lnTo>
                  <a:pt x="701470" y="1100640"/>
                </a:lnTo>
                <a:lnTo>
                  <a:pt x="745869" y="1087107"/>
                </a:lnTo>
                <a:lnTo>
                  <a:pt x="788621" y="1070084"/>
                </a:lnTo>
                <a:lnTo>
                  <a:pt x="829558" y="1049738"/>
                </a:lnTo>
                <a:lnTo>
                  <a:pt x="868512" y="1026237"/>
                </a:lnTo>
                <a:lnTo>
                  <a:pt x="905315" y="999749"/>
                </a:lnTo>
                <a:lnTo>
                  <a:pt x="939799" y="970443"/>
                </a:lnTo>
                <a:lnTo>
                  <a:pt x="971796" y="938486"/>
                </a:lnTo>
                <a:lnTo>
                  <a:pt x="1001138" y="904047"/>
                </a:lnTo>
                <a:lnTo>
                  <a:pt x="1027657" y="867292"/>
                </a:lnTo>
                <a:lnTo>
                  <a:pt x="1051186" y="828391"/>
                </a:lnTo>
                <a:lnTo>
                  <a:pt x="1071555" y="787511"/>
                </a:lnTo>
                <a:lnTo>
                  <a:pt x="1088597" y="744820"/>
                </a:lnTo>
                <a:lnTo>
                  <a:pt x="1102145" y="700486"/>
                </a:lnTo>
                <a:lnTo>
                  <a:pt x="1112030" y="654678"/>
                </a:lnTo>
                <a:lnTo>
                  <a:pt x="1118084" y="607562"/>
                </a:lnTo>
                <a:lnTo>
                  <a:pt x="1120140" y="559308"/>
                </a:lnTo>
                <a:lnTo>
                  <a:pt x="1118084" y="511053"/>
                </a:lnTo>
                <a:lnTo>
                  <a:pt x="1112030" y="463937"/>
                </a:lnTo>
                <a:lnTo>
                  <a:pt x="1102145" y="418129"/>
                </a:lnTo>
                <a:lnTo>
                  <a:pt x="1088597" y="373795"/>
                </a:lnTo>
                <a:lnTo>
                  <a:pt x="1071555" y="331104"/>
                </a:lnTo>
                <a:lnTo>
                  <a:pt x="1051186" y="290224"/>
                </a:lnTo>
                <a:lnTo>
                  <a:pt x="1027657" y="251323"/>
                </a:lnTo>
                <a:lnTo>
                  <a:pt x="1001138" y="214568"/>
                </a:lnTo>
                <a:lnTo>
                  <a:pt x="971796" y="180129"/>
                </a:lnTo>
                <a:lnTo>
                  <a:pt x="939799" y="148172"/>
                </a:lnTo>
                <a:lnTo>
                  <a:pt x="905315" y="118866"/>
                </a:lnTo>
                <a:lnTo>
                  <a:pt x="868512" y="92378"/>
                </a:lnTo>
                <a:lnTo>
                  <a:pt x="829558" y="68877"/>
                </a:lnTo>
                <a:lnTo>
                  <a:pt x="788621" y="48531"/>
                </a:lnTo>
                <a:lnTo>
                  <a:pt x="745869" y="31508"/>
                </a:lnTo>
                <a:lnTo>
                  <a:pt x="701470" y="17975"/>
                </a:lnTo>
                <a:lnTo>
                  <a:pt x="655592" y="8101"/>
                </a:lnTo>
                <a:lnTo>
                  <a:pt x="608402" y="2053"/>
                </a:lnTo>
                <a:lnTo>
                  <a:pt x="56007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43217" y="4969509"/>
            <a:ext cx="1104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+</a:t>
            </a:r>
            <a:r>
              <a:rPr sz="2200" b="1" spc="-15" dirty="0">
                <a:solidFill>
                  <a:srgbClr val="00A1A4"/>
                </a:solidFill>
                <a:latin typeface="Segoe UI"/>
                <a:cs typeface="Segoe UI"/>
              </a:rPr>
              <a:t>1</a:t>
            </a: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21</a:t>
            </a:r>
            <a:r>
              <a:rPr sz="2200" b="1" spc="-15" dirty="0">
                <a:solidFill>
                  <a:srgbClr val="00A1A4"/>
                </a:solidFill>
                <a:latin typeface="Segoe UI"/>
                <a:cs typeface="Segoe UI"/>
              </a:rPr>
              <a:t>5</a:t>
            </a:r>
            <a:r>
              <a:rPr sz="2200" b="1" spc="-5" dirty="0">
                <a:solidFill>
                  <a:srgbClr val="00A1A4"/>
                </a:solidFill>
                <a:latin typeface="Segoe UI"/>
                <a:cs typeface="Segoe UI"/>
              </a:rPr>
              <a:t>%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07323" y="4678679"/>
            <a:ext cx="1118870" cy="1120140"/>
          </a:xfrm>
          <a:custGeom>
            <a:avLst/>
            <a:gdLst/>
            <a:ahLst/>
            <a:cxnLst/>
            <a:rect l="l" t="t" r="r" b="b"/>
            <a:pathLst>
              <a:path w="1118870" h="1120139">
                <a:moveTo>
                  <a:pt x="559307" y="0"/>
                </a:moveTo>
                <a:lnTo>
                  <a:pt x="511053" y="2055"/>
                </a:lnTo>
                <a:lnTo>
                  <a:pt x="463937" y="8109"/>
                </a:lnTo>
                <a:lnTo>
                  <a:pt x="418129" y="17994"/>
                </a:lnTo>
                <a:lnTo>
                  <a:pt x="373795" y="31542"/>
                </a:lnTo>
                <a:lnTo>
                  <a:pt x="331104" y="48584"/>
                </a:lnTo>
                <a:lnTo>
                  <a:pt x="290224" y="68953"/>
                </a:lnTo>
                <a:lnTo>
                  <a:pt x="251323" y="92482"/>
                </a:lnTo>
                <a:lnTo>
                  <a:pt x="214568" y="119001"/>
                </a:lnTo>
                <a:lnTo>
                  <a:pt x="180129" y="148343"/>
                </a:lnTo>
                <a:lnTo>
                  <a:pt x="148172" y="180340"/>
                </a:lnTo>
                <a:lnTo>
                  <a:pt x="118866" y="214824"/>
                </a:lnTo>
                <a:lnTo>
                  <a:pt x="92378" y="251627"/>
                </a:lnTo>
                <a:lnTo>
                  <a:pt x="68877" y="290581"/>
                </a:lnTo>
                <a:lnTo>
                  <a:pt x="48531" y="331518"/>
                </a:lnTo>
                <a:lnTo>
                  <a:pt x="31508" y="374270"/>
                </a:lnTo>
                <a:lnTo>
                  <a:pt x="17975" y="418669"/>
                </a:lnTo>
                <a:lnTo>
                  <a:pt x="8101" y="464547"/>
                </a:lnTo>
                <a:lnTo>
                  <a:pt x="2053" y="511737"/>
                </a:lnTo>
                <a:lnTo>
                  <a:pt x="0" y="560070"/>
                </a:lnTo>
                <a:lnTo>
                  <a:pt x="2053" y="608402"/>
                </a:lnTo>
                <a:lnTo>
                  <a:pt x="8101" y="655592"/>
                </a:lnTo>
                <a:lnTo>
                  <a:pt x="17975" y="701470"/>
                </a:lnTo>
                <a:lnTo>
                  <a:pt x="31508" y="745869"/>
                </a:lnTo>
                <a:lnTo>
                  <a:pt x="48531" y="788621"/>
                </a:lnTo>
                <a:lnTo>
                  <a:pt x="68877" y="829558"/>
                </a:lnTo>
                <a:lnTo>
                  <a:pt x="92378" y="868512"/>
                </a:lnTo>
                <a:lnTo>
                  <a:pt x="118866" y="905315"/>
                </a:lnTo>
                <a:lnTo>
                  <a:pt x="148172" y="939799"/>
                </a:lnTo>
                <a:lnTo>
                  <a:pt x="180129" y="971796"/>
                </a:lnTo>
                <a:lnTo>
                  <a:pt x="214568" y="1001138"/>
                </a:lnTo>
                <a:lnTo>
                  <a:pt x="251323" y="1027657"/>
                </a:lnTo>
                <a:lnTo>
                  <a:pt x="290224" y="1051186"/>
                </a:lnTo>
                <a:lnTo>
                  <a:pt x="331104" y="1071555"/>
                </a:lnTo>
                <a:lnTo>
                  <a:pt x="373795" y="1088597"/>
                </a:lnTo>
                <a:lnTo>
                  <a:pt x="418129" y="1102145"/>
                </a:lnTo>
                <a:lnTo>
                  <a:pt x="463937" y="1112030"/>
                </a:lnTo>
                <a:lnTo>
                  <a:pt x="511053" y="1118084"/>
                </a:lnTo>
                <a:lnTo>
                  <a:pt x="559307" y="1120140"/>
                </a:lnTo>
                <a:lnTo>
                  <a:pt x="607562" y="1118084"/>
                </a:lnTo>
                <a:lnTo>
                  <a:pt x="654678" y="1112030"/>
                </a:lnTo>
                <a:lnTo>
                  <a:pt x="700486" y="1102145"/>
                </a:lnTo>
                <a:lnTo>
                  <a:pt x="744820" y="1088597"/>
                </a:lnTo>
                <a:lnTo>
                  <a:pt x="787511" y="1071555"/>
                </a:lnTo>
                <a:lnTo>
                  <a:pt x="828391" y="1051186"/>
                </a:lnTo>
                <a:lnTo>
                  <a:pt x="867292" y="1027657"/>
                </a:lnTo>
                <a:lnTo>
                  <a:pt x="904047" y="1001138"/>
                </a:lnTo>
                <a:lnTo>
                  <a:pt x="938486" y="971796"/>
                </a:lnTo>
                <a:lnTo>
                  <a:pt x="970443" y="939799"/>
                </a:lnTo>
                <a:lnTo>
                  <a:pt x="999749" y="905315"/>
                </a:lnTo>
                <a:lnTo>
                  <a:pt x="1026237" y="868512"/>
                </a:lnTo>
                <a:lnTo>
                  <a:pt x="1049738" y="829558"/>
                </a:lnTo>
                <a:lnTo>
                  <a:pt x="1070084" y="788621"/>
                </a:lnTo>
                <a:lnTo>
                  <a:pt x="1087107" y="745869"/>
                </a:lnTo>
                <a:lnTo>
                  <a:pt x="1100640" y="701470"/>
                </a:lnTo>
                <a:lnTo>
                  <a:pt x="1110514" y="655592"/>
                </a:lnTo>
                <a:lnTo>
                  <a:pt x="1116562" y="608402"/>
                </a:lnTo>
                <a:lnTo>
                  <a:pt x="1118616" y="560070"/>
                </a:lnTo>
                <a:lnTo>
                  <a:pt x="1116562" y="511737"/>
                </a:lnTo>
                <a:lnTo>
                  <a:pt x="1110514" y="464547"/>
                </a:lnTo>
                <a:lnTo>
                  <a:pt x="1100640" y="418669"/>
                </a:lnTo>
                <a:lnTo>
                  <a:pt x="1087107" y="374270"/>
                </a:lnTo>
                <a:lnTo>
                  <a:pt x="1070084" y="331518"/>
                </a:lnTo>
                <a:lnTo>
                  <a:pt x="1049738" y="290581"/>
                </a:lnTo>
                <a:lnTo>
                  <a:pt x="1026237" y="251627"/>
                </a:lnTo>
                <a:lnTo>
                  <a:pt x="999749" y="214824"/>
                </a:lnTo>
                <a:lnTo>
                  <a:pt x="970443" y="180340"/>
                </a:lnTo>
                <a:lnTo>
                  <a:pt x="938486" y="148343"/>
                </a:lnTo>
                <a:lnTo>
                  <a:pt x="904047" y="119001"/>
                </a:lnTo>
                <a:lnTo>
                  <a:pt x="867292" y="92482"/>
                </a:lnTo>
                <a:lnTo>
                  <a:pt x="828391" y="68953"/>
                </a:lnTo>
                <a:lnTo>
                  <a:pt x="787511" y="48584"/>
                </a:lnTo>
                <a:lnTo>
                  <a:pt x="744820" y="31542"/>
                </a:lnTo>
                <a:lnTo>
                  <a:pt x="700486" y="17994"/>
                </a:lnTo>
                <a:lnTo>
                  <a:pt x="654678" y="8109"/>
                </a:lnTo>
                <a:lnTo>
                  <a:pt x="607562" y="2055"/>
                </a:lnTo>
                <a:lnTo>
                  <a:pt x="5593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95461" y="4969509"/>
            <a:ext cx="944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+</a:t>
            </a:r>
            <a:r>
              <a:rPr sz="2200" b="1" spc="-15" dirty="0">
                <a:solidFill>
                  <a:srgbClr val="00A1A4"/>
                </a:solidFill>
                <a:latin typeface="Segoe UI"/>
                <a:cs typeface="Segoe UI"/>
              </a:rPr>
              <a:t>3</a:t>
            </a: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67%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8382" y="5360542"/>
            <a:ext cx="609600" cy="17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68498" y="5360542"/>
            <a:ext cx="609600" cy="17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65242" y="5360542"/>
            <a:ext cx="609600" cy="17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66306" y="5360542"/>
            <a:ext cx="609600" cy="17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38285" y="5360542"/>
            <a:ext cx="609600" cy="17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2879" y="3124200"/>
            <a:ext cx="347980" cy="181610"/>
          </a:xfrm>
          <a:custGeom>
            <a:avLst/>
            <a:gdLst/>
            <a:ahLst/>
            <a:cxnLst/>
            <a:rect l="l" t="t" r="r" b="b"/>
            <a:pathLst>
              <a:path w="347979" h="181610">
                <a:moveTo>
                  <a:pt x="230124" y="0"/>
                </a:moveTo>
                <a:lnTo>
                  <a:pt x="230124" y="55117"/>
                </a:lnTo>
                <a:lnTo>
                  <a:pt x="0" y="55117"/>
                </a:lnTo>
                <a:lnTo>
                  <a:pt x="0" y="126237"/>
                </a:lnTo>
                <a:lnTo>
                  <a:pt x="230124" y="126237"/>
                </a:lnTo>
                <a:lnTo>
                  <a:pt x="230124" y="181355"/>
                </a:lnTo>
                <a:lnTo>
                  <a:pt x="347472" y="90677"/>
                </a:lnTo>
                <a:lnTo>
                  <a:pt x="23012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68036" y="2348229"/>
            <a:ext cx="2458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040"/>
                </a:solidFill>
                <a:latin typeface="微软雅黑"/>
                <a:cs typeface="微软雅黑"/>
              </a:rPr>
              <a:t>抖音美妆直播互动行为链路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87940" y="4678679"/>
            <a:ext cx="1120140" cy="1120140"/>
          </a:xfrm>
          <a:custGeom>
            <a:avLst/>
            <a:gdLst/>
            <a:ahLst/>
            <a:cxnLst/>
            <a:rect l="l" t="t" r="r" b="b"/>
            <a:pathLst>
              <a:path w="1120140" h="1120139">
                <a:moveTo>
                  <a:pt x="560069" y="0"/>
                </a:moveTo>
                <a:lnTo>
                  <a:pt x="511737" y="2055"/>
                </a:lnTo>
                <a:lnTo>
                  <a:pt x="464547" y="8109"/>
                </a:lnTo>
                <a:lnTo>
                  <a:pt x="418669" y="17994"/>
                </a:lnTo>
                <a:lnTo>
                  <a:pt x="374270" y="31542"/>
                </a:lnTo>
                <a:lnTo>
                  <a:pt x="331518" y="48584"/>
                </a:lnTo>
                <a:lnTo>
                  <a:pt x="290581" y="68953"/>
                </a:lnTo>
                <a:lnTo>
                  <a:pt x="251627" y="92482"/>
                </a:lnTo>
                <a:lnTo>
                  <a:pt x="214824" y="119001"/>
                </a:lnTo>
                <a:lnTo>
                  <a:pt x="180340" y="148343"/>
                </a:lnTo>
                <a:lnTo>
                  <a:pt x="148343" y="180340"/>
                </a:lnTo>
                <a:lnTo>
                  <a:pt x="119001" y="214824"/>
                </a:lnTo>
                <a:lnTo>
                  <a:pt x="92482" y="251627"/>
                </a:lnTo>
                <a:lnTo>
                  <a:pt x="68953" y="290581"/>
                </a:lnTo>
                <a:lnTo>
                  <a:pt x="48584" y="331518"/>
                </a:lnTo>
                <a:lnTo>
                  <a:pt x="31542" y="374270"/>
                </a:lnTo>
                <a:lnTo>
                  <a:pt x="17994" y="418669"/>
                </a:lnTo>
                <a:lnTo>
                  <a:pt x="8109" y="464547"/>
                </a:lnTo>
                <a:lnTo>
                  <a:pt x="2055" y="511737"/>
                </a:lnTo>
                <a:lnTo>
                  <a:pt x="0" y="560070"/>
                </a:lnTo>
                <a:lnTo>
                  <a:pt x="2055" y="608402"/>
                </a:lnTo>
                <a:lnTo>
                  <a:pt x="8109" y="655592"/>
                </a:lnTo>
                <a:lnTo>
                  <a:pt x="17994" y="701470"/>
                </a:lnTo>
                <a:lnTo>
                  <a:pt x="31542" y="745869"/>
                </a:lnTo>
                <a:lnTo>
                  <a:pt x="48584" y="788621"/>
                </a:lnTo>
                <a:lnTo>
                  <a:pt x="68953" y="829558"/>
                </a:lnTo>
                <a:lnTo>
                  <a:pt x="92482" y="868512"/>
                </a:lnTo>
                <a:lnTo>
                  <a:pt x="119001" y="905315"/>
                </a:lnTo>
                <a:lnTo>
                  <a:pt x="148343" y="939799"/>
                </a:lnTo>
                <a:lnTo>
                  <a:pt x="180340" y="971796"/>
                </a:lnTo>
                <a:lnTo>
                  <a:pt x="214824" y="1001138"/>
                </a:lnTo>
                <a:lnTo>
                  <a:pt x="251627" y="1027657"/>
                </a:lnTo>
                <a:lnTo>
                  <a:pt x="290581" y="1051186"/>
                </a:lnTo>
                <a:lnTo>
                  <a:pt x="331518" y="1071555"/>
                </a:lnTo>
                <a:lnTo>
                  <a:pt x="374270" y="1088597"/>
                </a:lnTo>
                <a:lnTo>
                  <a:pt x="418669" y="1102145"/>
                </a:lnTo>
                <a:lnTo>
                  <a:pt x="464547" y="1112030"/>
                </a:lnTo>
                <a:lnTo>
                  <a:pt x="511737" y="1118084"/>
                </a:lnTo>
                <a:lnTo>
                  <a:pt x="560069" y="1120140"/>
                </a:lnTo>
                <a:lnTo>
                  <a:pt x="608402" y="1118084"/>
                </a:lnTo>
                <a:lnTo>
                  <a:pt x="655592" y="1112030"/>
                </a:lnTo>
                <a:lnTo>
                  <a:pt x="701470" y="1102145"/>
                </a:lnTo>
                <a:lnTo>
                  <a:pt x="745869" y="1088597"/>
                </a:lnTo>
                <a:lnTo>
                  <a:pt x="788621" y="1071555"/>
                </a:lnTo>
                <a:lnTo>
                  <a:pt x="829558" y="1051186"/>
                </a:lnTo>
                <a:lnTo>
                  <a:pt x="868512" y="1027657"/>
                </a:lnTo>
                <a:lnTo>
                  <a:pt x="905315" y="1001138"/>
                </a:lnTo>
                <a:lnTo>
                  <a:pt x="939799" y="971796"/>
                </a:lnTo>
                <a:lnTo>
                  <a:pt x="971796" y="939799"/>
                </a:lnTo>
                <a:lnTo>
                  <a:pt x="1001138" y="905315"/>
                </a:lnTo>
                <a:lnTo>
                  <a:pt x="1027657" y="868512"/>
                </a:lnTo>
                <a:lnTo>
                  <a:pt x="1051186" y="829558"/>
                </a:lnTo>
                <a:lnTo>
                  <a:pt x="1071555" y="788621"/>
                </a:lnTo>
                <a:lnTo>
                  <a:pt x="1088597" y="745869"/>
                </a:lnTo>
                <a:lnTo>
                  <a:pt x="1102145" y="701470"/>
                </a:lnTo>
                <a:lnTo>
                  <a:pt x="1112030" y="655592"/>
                </a:lnTo>
                <a:lnTo>
                  <a:pt x="1118084" y="608402"/>
                </a:lnTo>
                <a:lnTo>
                  <a:pt x="1120139" y="560070"/>
                </a:lnTo>
                <a:lnTo>
                  <a:pt x="1118084" y="511737"/>
                </a:lnTo>
                <a:lnTo>
                  <a:pt x="1112030" y="464547"/>
                </a:lnTo>
                <a:lnTo>
                  <a:pt x="1102145" y="418669"/>
                </a:lnTo>
                <a:lnTo>
                  <a:pt x="1088597" y="374270"/>
                </a:lnTo>
                <a:lnTo>
                  <a:pt x="1071555" y="331518"/>
                </a:lnTo>
                <a:lnTo>
                  <a:pt x="1051186" y="290581"/>
                </a:lnTo>
                <a:lnTo>
                  <a:pt x="1027657" y="251627"/>
                </a:lnTo>
                <a:lnTo>
                  <a:pt x="1001138" y="214824"/>
                </a:lnTo>
                <a:lnTo>
                  <a:pt x="971796" y="180340"/>
                </a:lnTo>
                <a:lnTo>
                  <a:pt x="939799" y="148343"/>
                </a:lnTo>
                <a:lnTo>
                  <a:pt x="905315" y="119001"/>
                </a:lnTo>
                <a:lnTo>
                  <a:pt x="868512" y="92482"/>
                </a:lnTo>
                <a:lnTo>
                  <a:pt x="829558" y="68953"/>
                </a:lnTo>
                <a:lnTo>
                  <a:pt x="788621" y="48584"/>
                </a:lnTo>
                <a:lnTo>
                  <a:pt x="745869" y="31542"/>
                </a:lnTo>
                <a:lnTo>
                  <a:pt x="701470" y="17994"/>
                </a:lnTo>
                <a:lnTo>
                  <a:pt x="655592" y="8109"/>
                </a:lnTo>
                <a:lnTo>
                  <a:pt x="608402" y="2055"/>
                </a:lnTo>
                <a:lnTo>
                  <a:pt x="56006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277347" y="4969509"/>
            <a:ext cx="944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+</a:t>
            </a:r>
            <a:r>
              <a:rPr sz="2200" b="1" spc="-15" dirty="0">
                <a:solidFill>
                  <a:srgbClr val="00A1A4"/>
                </a:solidFill>
                <a:latin typeface="Segoe UI"/>
                <a:cs typeface="Segoe UI"/>
              </a:rPr>
              <a:t>8</a:t>
            </a:r>
            <a:r>
              <a:rPr sz="2200" b="1" spc="-10" dirty="0">
                <a:solidFill>
                  <a:srgbClr val="00A1A4"/>
                </a:solidFill>
                <a:latin typeface="Segoe UI"/>
                <a:cs typeface="Segoe UI"/>
              </a:rPr>
              <a:t>72%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520171" y="5360542"/>
            <a:ext cx="609600" cy="17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7051" y="3049523"/>
            <a:ext cx="1053465" cy="332740"/>
          </a:xfrm>
          <a:custGeom>
            <a:avLst/>
            <a:gdLst/>
            <a:ahLst/>
            <a:cxnLst/>
            <a:rect l="l" t="t" r="r" b="b"/>
            <a:pathLst>
              <a:path w="1053464" h="332739">
                <a:moveTo>
                  <a:pt x="997712" y="0"/>
                </a:moveTo>
                <a:lnTo>
                  <a:pt x="55372" y="0"/>
                </a:lnTo>
                <a:lnTo>
                  <a:pt x="33818" y="4347"/>
                </a:lnTo>
                <a:lnTo>
                  <a:pt x="16217" y="16208"/>
                </a:lnTo>
                <a:lnTo>
                  <a:pt x="4351" y="33807"/>
                </a:lnTo>
                <a:lnTo>
                  <a:pt x="0" y="55372"/>
                </a:lnTo>
                <a:lnTo>
                  <a:pt x="0" y="276860"/>
                </a:lnTo>
                <a:lnTo>
                  <a:pt x="4351" y="298424"/>
                </a:lnTo>
                <a:lnTo>
                  <a:pt x="16217" y="316023"/>
                </a:lnTo>
                <a:lnTo>
                  <a:pt x="33818" y="327884"/>
                </a:lnTo>
                <a:lnTo>
                  <a:pt x="55372" y="332231"/>
                </a:lnTo>
                <a:lnTo>
                  <a:pt x="997712" y="332231"/>
                </a:lnTo>
                <a:lnTo>
                  <a:pt x="1019276" y="327884"/>
                </a:lnTo>
                <a:lnTo>
                  <a:pt x="1036875" y="316023"/>
                </a:lnTo>
                <a:lnTo>
                  <a:pt x="1048736" y="298424"/>
                </a:lnTo>
                <a:lnTo>
                  <a:pt x="1053084" y="276860"/>
                </a:lnTo>
                <a:lnTo>
                  <a:pt x="1053084" y="55372"/>
                </a:lnTo>
                <a:lnTo>
                  <a:pt x="1048736" y="33807"/>
                </a:lnTo>
                <a:lnTo>
                  <a:pt x="1036875" y="16208"/>
                </a:lnTo>
                <a:lnTo>
                  <a:pt x="1019276" y="4347"/>
                </a:lnTo>
                <a:lnTo>
                  <a:pt x="997712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98194" y="3102559"/>
            <a:ext cx="405384" cy="233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45057" y="3102559"/>
            <a:ext cx="405383" cy="233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82239" y="3049523"/>
            <a:ext cx="1053465" cy="332740"/>
          </a:xfrm>
          <a:custGeom>
            <a:avLst/>
            <a:gdLst/>
            <a:ahLst/>
            <a:cxnLst/>
            <a:rect l="l" t="t" r="r" b="b"/>
            <a:pathLst>
              <a:path w="1053464" h="332739">
                <a:moveTo>
                  <a:pt x="997712" y="0"/>
                </a:moveTo>
                <a:lnTo>
                  <a:pt x="55372" y="0"/>
                </a:lnTo>
                <a:lnTo>
                  <a:pt x="33807" y="4347"/>
                </a:lnTo>
                <a:lnTo>
                  <a:pt x="16208" y="16208"/>
                </a:lnTo>
                <a:lnTo>
                  <a:pt x="4347" y="33807"/>
                </a:lnTo>
                <a:lnTo>
                  <a:pt x="0" y="55372"/>
                </a:lnTo>
                <a:lnTo>
                  <a:pt x="0" y="276860"/>
                </a:lnTo>
                <a:lnTo>
                  <a:pt x="4347" y="298424"/>
                </a:lnTo>
                <a:lnTo>
                  <a:pt x="16208" y="316023"/>
                </a:lnTo>
                <a:lnTo>
                  <a:pt x="33807" y="327884"/>
                </a:lnTo>
                <a:lnTo>
                  <a:pt x="55372" y="332231"/>
                </a:lnTo>
                <a:lnTo>
                  <a:pt x="997712" y="332231"/>
                </a:lnTo>
                <a:lnTo>
                  <a:pt x="1019276" y="327884"/>
                </a:lnTo>
                <a:lnTo>
                  <a:pt x="1036875" y="316023"/>
                </a:lnTo>
                <a:lnTo>
                  <a:pt x="1048736" y="298424"/>
                </a:lnTo>
                <a:lnTo>
                  <a:pt x="1053084" y="276860"/>
                </a:lnTo>
                <a:lnTo>
                  <a:pt x="1053084" y="55372"/>
                </a:lnTo>
                <a:lnTo>
                  <a:pt x="1048736" y="33807"/>
                </a:lnTo>
                <a:lnTo>
                  <a:pt x="1036875" y="16208"/>
                </a:lnTo>
                <a:lnTo>
                  <a:pt x="1019276" y="4347"/>
                </a:lnTo>
                <a:lnTo>
                  <a:pt x="997712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06217" y="3102559"/>
            <a:ext cx="608076" cy="233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67428" y="3049523"/>
            <a:ext cx="1053465" cy="332740"/>
          </a:xfrm>
          <a:custGeom>
            <a:avLst/>
            <a:gdLst/>
            <a:ahLst/>
            <a:cxnLst/>
            <a:rect l="l" t="t" r="r" b="b"/>
            <a:pathLst>
              <a:path w="1053464" h="332739">
                <a:moveTo>
                  <a:pt x="997712" y="0"/>
                </a:moveTo>
                <a:lnTo>
                  <a:pt x="55372" y="0"/>
                </a:lnTo>
                <a:lnTo>
                  <a:pt x="33807" y="4347"/>
                </a:lnTo>
                <a:lnTo>
                  <a:pt x="16208" y="16208"/>
                </a:lnTo>
                <a:lnTo>
                  <a:pt x="4347" y="33807"/>
                </a:lnTo>
                <a:lnTo>
                  <a:pt x="0" y="55372"/>
                </a:lnTo>
                <a:lnTo>
                  <a:pt x="0" y="276860"/>
                </a:lnTo>
                <a:lnTo>
                  <a:pt x="4347" y="298424"/>
                </a:lnTo>
                <a:lnTo>
                  <a:pt x="16208" y="316023"/>
                </a:lnTo>
                <a:lnTo>
                  <a:pt x="33807" y="327884"/>
                </a:lnTo>
                <a:lnTo>
                  <a:pt x="55372" y="332231"/>
                </a:lnTo>
                <a:lnTo>
                  <a:pt x="997712" y="332231"/>
                </a:lnTo>
                <a:lnTo>
                  <a:pt x="1019276" y="327884"/>
                </a:lnTo>
                <a:lnTo>
                  <a:pt x="1036875" y="316023"/>
                </a:lnTo>
                <a:lnTo>
                  <a:pt x="1048736" y="298424"/>
                </a:lnTo>
                <a:lnTo>
                  <a:pt x="1053084" y="276860"/>
                </a:lnTo>
                <a:lnTo>
                  <a:pt x="1053084" y="55372"/>
                </a:lnTo>
                <a:lnTo>
                  <a:pt x="1048736" y="33807"/>
                </a:lnTo>
                <a:lnTo>
                  <a:pt x="1036875" y="16208"/>
                </a:lnTo>
                <a:lnTo>
                  <a:pt x="1019276" y="4347"/>
                </a:lnTo>
                <a:lnTo>
                  <a:pt x="997712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89094" y="3102559"/>
            <a:ext cx="1013460" cy="233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80047" y="3049523"/>
            <a:ext cx="1053465" cy="332740"/>
          </a:xfrm>
          <a:custGeom>
            <a:avLst/>
            <a:gdLst/>
            <a:ahLst/>
            <a:cxnLst/>
            <a:rect l="l" t="t" r="r" b="b"/>
            <a:pathLst>
              <a:path w="1053465" h="332739">
                <a:moveTo>
                  <a:pt x="997711" y="0"/>
                </a:moveTo>
                <a:lnTo>
                  <a:pt x="55372" y="0"/>
                </a:lnTo>
                <a:lnTo>
                  <a:pt x="33807" y="4347"/>
                </a:lnTo>
                <a:lnTo>
                  <a:pt x="16208" y="16208"/>
                </a:lnTo>
                <a:lnTo>
                  <a:pt x="4347" y="33807"/>
                </a:lnTo>
                <a:lnTo>
                  <a:pt x="0" y="55372"/>
                </a:lnTo>
                <a:lnTo>
                  <a:pt x="0" y="276860"/>
                </a:lnTo>
                <a:lnTo>
                  <a:pt x="4347" y="298424"/>
                </a:lnTo>
                <a:lnTo>
                  <a:pt x="16208" y="316023"/>
                </a:lnTo>
                <a:lnTo>
                  <a:pt x="33807" y="327884"/>
                </a:lnTo>
                <a:lnTo>
                  <a:pt x="55372" y="332231"/>
                </a:lnTo>
                <a:lnTo>
                  <a:pt x="997711" y="332231"/>
                </a:lnTo>
                <a:lnTo>
                  <a:pt x="1019276" y="327884"/>
                </a:lnTo>
                <a:lnTo>
                  <a:pt x="1036875" y="316023"/>
                </a:lnTo>
                <a:lnTo>
                  <a:pt x="1048736" y="298424"/>
                </a:lnTo>
                <a:lnTo>
                  <a:pt x="1053083" y="276860"/>
                </a:lnTo>
                <a:lnTo>
                  <a:pt x="1053083" y="55372"/>
                </a:lnTo>
                <a:lnTo>
                  <a:pt x="1048736" y="33807"/>
                </a:lnTo>
                <a:lnTo>
                  <a:pt x="1036875" y="16208"/>
                </a:lnTo>
                <a:lnTo>
                  <a:pt x="1019276" y="4347"/>
                </a:lnTo>
                <a:lnTo>
                  <a:pt x="997711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4914" y="3102559"/>
            <a:ext cx="608533" cy="233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1519" y="3049523"/>
            <a:ext cx="1053465" cy="332740"/>
          </a:xfrm>
          <a:custGeom>
            <a:avLst/>
            <a:gdLst/>
            <a:ahLst/>
            <a:cxnLst/>
            <a:rect l="l" t="t" r="r" b="b"/>
            <a:pathLst>
              <a:path w="1053465" h="332739">
                <a:moveTo>
                  <a:pt x="997711" y="0"/>
                </a:moveTo>
                <a:lnTo>
                  <a:pt x="55372" y="0"/>
                </a:lnTo>
                <a:lnTo>
                  <a:pt x="33807" y="4347"/>
                </a:lnTo>
                <a:lnTo>
                  <a:pt x="16208" y="16208"/>
                </a:lnTo>
                <a:lnTo>
                  <a:pt x="4347" y="33807"/>
                </a:lnTo>
                <a:lnTo>
                  <a:pt x="0" y="55372"/>
                </a:lnTo>
                <a:lnTo>
                  <a:pt x="0" y="276860"/>
                </a:lnTo>
                <a:lnTo>
                  <a:pt x="4347" y="298424"/>
                </a:lnTo>
                <a:lnTo>
                  <a:pt x="16208" y="316023"/>
                </a:lnTo>
                <a:lnTo>
                  <a:pt x="33807" y="327884"/>
                </a:lnTo>
                <a:lnTo>
                  <a:pt x="55372" y="332231"/>
                </a:lnTo>
                <a:lnTo>
                  <a:pt x="997711" y="332231"/>
                </a:lnTo>
                <a:lnTo>
                  <a:pt x="1019276" y="327884"/>
                </a:lnTo>
                <a:lnTo>
                  <a:pt x="1036875" y="316023"/>
                </a:lnTo>
                <a:lnTo>
                  <a:pt x="1048736" y="298424"/>
                </a:lnTo>
                <a:lnTo>
                  <a:pt x="1053083" y="276860"/>
                </a:lnTo>
                <a:lnTo>
                  <a:pt x="1053083" y="55372"/>
                </a:lnTo>
                <a:lnTo>
                  <a:pt x="1048736" y="33807"/>
                </a:lnTo>
                <a:lnTo>
                  <a:pt x="1036875" y="16208"/>
                </a:lnTo>
                <a:lnTo>
                  <a:pt x="1019276" y="4347"/>
                </a:lnTo>
                <a:lnTo>
                  <a:pt x="997711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76385" y="3102559"/>
            <a:ext cx="608076" cy="233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221468" y="3049523"/>
            <a:ext cx="1054735" cy="332740"/>
          </a:xfrm>
          <a:custGeom>
            <a:avLst/>
            <a:gdLst/>
            <a:ahLst/>
            <a:cxnLst/>
            <a:rect l="l" t="t" r="r" b="b"/>
            <a:pathLst>
              <a:path w="1054734" h="332739">
                <a:moveTo>
                  <a:pt x="999235" y="0"/>
                </a:moveTo>
                <a:lnTo>
                  <a:pt x="55372" y="0"/>
                </a:lnTo>
                <a:lnTo>
                  <a:pt x="33807" y="4347"/>
                </a:lnTo>
                <a:lnTo>
                  <a:pt x="16208" y="16208"/>
                </a:lnTo>
                <a:lnTo>
                  <a:pt x="4347" y="33807"/>
                </a:lnTo>
                <a:lnTo>
                  <a:pt x="0" y="55372"/>
                </a:lnTo>
                <a:lnTo>
                  <a:pt x="0" y="276860"/>
                </a:lnTo>
                <a:lnTo>
                  <a:pt x="4347" y="298424"/>
                </a:lnTo>
                <a:lnTo>
                  <a:pt x="16208" y="316023"/>
                </a:lnTo>
                <a:lnTo>
                  <a:pt x="33807" y="327884"/>
                </a:lnTo>
                <a:lnTo>
                  <a:pt x="55372" y="332231"/>
                </a:lnTo>
                <a:lnTo>
                  <a:pt x="999235" y="332231"/>
                </a:lnTo>
                <a:lnTo>
                  <a:pt x="1020800" y="327884"/>
                </a:lnTo>
                <a:lnTo>
                  <a:pt x="1038399" y="316023"/>
                </a:lnTo>
                <a:lnTo>
                  <a:pt x="1050260" y="298424"/>
                </a:lnTo>
                <a:lnTo>
                  <a:pt x="1054607" y="276860"/>
                </a:lnTo>
                <a:lnTo>
                  <a:pt x="1054607" y="55372"/>
                </a:lnTo>
                <a:lnTo>
                  <a:pt x="1050260" y="33807"/>
                </a:lnTo>
                <a:lnTo>
                  <a:pt x="1038399" y="16208"/>
                </a:lnTo>
                <a:lnTo>
                  <a:pt x="1020800" y="4347"/>
                </a:lnTo>
                <a:lnTo>
                  <a:pt x="999235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47604" y="3102559"/>
            <a:ext cx="608076" cy="233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2233" y="4235526"/>
            <a:ext cx="1216520" cy="2334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92222" y="4235526"/>
            <a:ext cx="1013460" cy="233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89094" y="4235526"/>
            <a:ext cx="1013840" cy="2334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92721" y="4235526"/>
            <a:ext cx="608076" cy="2334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64829" y="4235526"/>
            <a:ext cx="608076" cy="2334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41915" y="4235526"/>
            <a:ext cx="1216520" cy="2334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97023" y="3124200"/>
            <a:ext cx="349250" cy="181610"/>
          </a:xfrm>
          <a:custGeom>
            <a:avLst/>
            <a:gdLst/>
            <a:ahLst/>
            <a:cxnLst/>
            <a:rect l="l" t="t" r="r" b="b"/>
            <a:pathLst>
              <a:path w="349250" h="181610">
                <a:moveTo>
                  <a:pt x="231648" y="0"/>
                </a:moveTo>
                <a:lnTo>
                  <a:pt x="231648" y="55117"/>
                </a:lnTo>
                <a:lnTo>
                  <a:pt x="0" y="55117"/>
                </a:lnTo>
                <a:lnTo>
                  <a:pt x="0" y="126237"/>
                </a:lnTo>
                <a:lnTo>
                  <a:pt x="231648" y="126237"/>
                </a:lnTo>
                <a:lnTo>
                  <a:pt x="231648" y="181355"/>
                </a:lnTo>
                <a:lnTo>
                  <a:pt x="348995" y="90677"/>
                </a:lnTo>
                <a:lnTo>
                  <a:pt x="231648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0928" y="3124200"/>
            <a:ext cx="347980" cy="181610"/>
          </a:xfrm>
          <a:custGeom>
            <a:avLst/>
            <a:gdLst/>
            <a:ahLst/>
            <a:cxnLst/>
            <a:rect l="l" t="t" r="r" b="b"/>
            <a:pathLst>
              <a:path w="347979" h="181610">
                <a:moveTo>
                  <a:pt x="230124" y="0"/>
                </a:moveTo>
                <a:lnTo>
                  <a:pt x="230124" y="55117"/>
                </a:lnTo>
                <a:lnTo>
                  <a:pt x="0" y="55117"/>
                </a:lnTo>
                <a:lnTo>
                  <a:pt x="0" y="126237"/>
                </a:lnTo>
                <a:lnTo>
                  <a:pt x="230124" y="126237"/>
                </a:lnTo>
                <a:lnTo>
                  <a:pt x="230124" y="181355"/>
                </a:lnTo>
                <a:lnTo>
                  <a:pt x="347472" y="90677"/>
                </a:lnTo>
                <a:lnTo>
                  <a:pt x="23012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43443" y="3124200"/>
            <a:ext cx="347980" cy="181610"/>
          </a:xfrm>
          <a:custGeom>
            <a:avLst/>
            <a:gdLst/>
            <a:ahLst/>
            <a:cxnLst/>
            <a:rect l="l" t="t" r="r" b="b"/>
            <a:pathLst>
              <a:path w="347979" h="181610">
                <a:moveTo>
                  <a:pt x="230124" y="0"/>
                </a:moveTo>
                <a:lnTo>
                  <a:pt x="230124" y="55117"/>
                </a:lnTo>
                <a:lnTo>
                  <a:pt x="0" y="55117"/>
                </a:lnTo>
                <a:lnTo>
                  <a:pt x="0" y="126237"/>
                </a:lnTo>
                <a:lnTo>
                  <a:pt x="230124" y="126237"/>
                </a:lnTo>
                <a:lnTo>
                  <a:pt x="230124" y="181355"/>
                </a:lnTo>
                <a:lnTo>
                  <a:pt x="347472" y="90677"/>
                </a:lnTo>
                <a:lnTo>
                  <a:pt x="23012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51492" y="3124200"/>
            <a:ext cx="347980" cy="181610"/>
          </a:xfrm>
          <a:custGeom>
            <a:avLst/>
            <a:gdLst/>
            <a:ahLst/>
            <a:cxnLst/>
            <a:rect l="l" t="t" r="r" b="b"/>
            <a:pathLst>
              <a:path w="347979" h="181610">
                <a:moveTo>
                  <a:pt x="230124" y="0"/>
                </a:moveTo>
                <a:lnTo>
                  <a:pt x="230124" y="55117"/>
                </a:lnTo>
                <a:lnTo>
                  <a:pt x="0" y="55117"/>
                </a:lnTo>
                <a:lnTo>
                  <a:pt x="0" y="126237"/>
                </a:lnTo>
                <a:lnTo>
                  <a:pt x="230124" y="126237"/>
                </a:lnTo>
                <a:lnTo>
                  <a:pt x="230124" y="181355"/>
                </a:lnTo>
                <a:lnTo>
                  <a:pt x="347472" y="90677"/>
                </a:lnTo>
                <a:lnTo>
                  <a:pt x="23012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66978" y="6410655"/>
            <a:ext cx="32391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，2020.1-2020.5，</a:t>
            </a:r>
            <a:r>
              <a:rPr sz="800" dirty="0">
                <a:latin typeface="微软雅黑"/>
                <a:cs typeface="微软雅黑"/>
              </a:rPr>
              <a:t>增速计算为</a:t>
            </a:r>
            <a:r>
              <a:rPr sz="800" spc="-5" dirty="0">
                <a:latin typeface="微软雅黑"/>
                <a:cs typeface="微软雅黑"/>
              </a:rPr>
              <a:t>2020.05VS2020.01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27175" y="3584447"/>
            <a:ext cx="509016" cy="5090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923032" y="3604259"/>
            <a:ext cx="449580" cy="4693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46320" y="3624071"/>
            <a:ext cx="495300" cy="4297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654795" y="3607308"/>
            <a:ext cx="446531" cy="4632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58940" y="3624071"/>
            <a:ext cx="495300" cy="4297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433304" y="3643884"/>
            <a:ext cx="626364" cy="3947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3101339"/>
            <a:ext cx="2392680" cy="325120"/>
          </a:xfrm>
          <a:custGeom>
            <a:avLst/>
            <a:gdLst/>
            <a:ahLst/>
            <a:cxnLst/>
            <a:rect l="l" t="t" r="r" b="b"/>
            <a:pathLst>
              <a:path w="2392679" h="325120">
                <a:moveTo>
                  <a:pt x="0" y="324612"/>
                </a:moveTo>
                <a:lnTo>
                  <a:pt x="2392679" y="324612"/>
                </a:lnTo>
                <a:lnTo>
                  <a:pt x="2392679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7500" y="3561588"/>
            <a:ext cx="1990725" cy="323215"/>
          </a:xfrm>
          <a:custGeom>
            <a:avLst/>
            <a:gdLst/>
            <a:ahLst/>
            <a:cxnLst/>
            <a:rect l="l" t="t" r="r" b="b"/>
            <a:pathLst>
              <a:path w="1990725" h="323214">
                <a:moveTo>
                  <a:pt x="0" y="323088"/>
                </a:moveTo>
                <a:lnTo>
                  <a:pt x="1990344" y="323088"/>
                </a:lnTo>
                <a:lnTo>
                  <a:pt x="19903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0" y="4020311"/>
            <a:ext cx="1440180" cy="325120"/>
          </a:xfrm>
          <a:custGeom>
            <a:avLst/>
            <a:gdLst/>
            <a:ahLst/>
            <a:cxnLst/>
            <a:rect l="l" t="t" r="r" b="b"/>
            <a:pathLst>
              <a:path w="1440179" h="325120">
                <a:moveTo>
                  <a:pt x="0" y="324612"/>
                </a:moveTo>
                <a:lnTo>
                  <a:pt x="1440179" y="324612"/>
                </a:lnTo>
                <a:lnTo>
                  <a:pt x="1440179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7500" y="4480559"/>
            <a:ext cx="1428115" cy="325120"/>
          </a:xfrm>
          <a:custGeom>
            <a:avLst/>
            <a:gdLst/>
            <a:ahLst/>
            <a:cxnLst/>
            <a:rect l="l" t="t" r="r" b="b"/>
            <a:pathLst>
              <a:path w="1428114" h="325120">
                <a:moveTo>
                  <a:pt x="0" y="324612"/>
                </a:moveTo>
                <a:lnTo>
                  <a:pt x="1427988" y="324612"/>
                </a:lnTo>
                <a:lnTo>
                  <a:pt x="1427988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0" y="4940808"/>
            <a:ext cx="927100" cy="323215"/>
          </a:xfrm>
          <a:custGeom>
            <a:avLst/>
            <a:gdLst/>
            <a:ahLst/>
            <a:cxnLst/>
            <a:rect l="l" t="t" r="r" b="b"/>
            <a:pathLst>
              <a:path w="927100" h="323214">
                <a:moveTo>
                  <a:pt x="0" y="323088"/>
                </a:moveTo>
                <a:lnTo>
                  <a:pt x="926591" y="323088"/>
                </a:lnTo>
                <a:lnTo>
                  <a:pt x="92659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0" y="5401055"/>
            <a:ext cx="927100" cy="323215"/>
          </a:xfrm>
          <a:custGeom>
            <a:avLst/>
            <a:gdLst/>
            <a:ahLst/>
            <a:cxnLst/>
            <a:rect l="l" t="t" r="r" b="b"/>
            <a:pathLst>
              <a:path w="927100" h="323214">
                <a:moveTo>
                  <a:pt x="0" y="323088"/>
                </a:moveTo>
                <a:lnTo>
                  <a:pt x="926591" y="323088"/>
                </a:lnTo>
                <a:lnTo>
                  <a:pt x="92659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8832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63696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8559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3423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26764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1628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0396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85259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40123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94988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49852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04715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9579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14444" y="310438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4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8832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63696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18559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73423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28288" y="3157727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4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81628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30396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85259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40123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4988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49852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04715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59579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14444" y="321259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08832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63696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18559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73423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26764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1628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30396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85259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40123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94988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49852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04715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59579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14444" y="3320796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08832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18559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28288" y="337413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30396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40123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149852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59579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49879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04744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59607" y="304952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4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12948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67811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22676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71444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26307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281171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336035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90900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45764" y="310438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4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99103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53967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49879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04744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959607" y="3157727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4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012948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67811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22676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71444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26307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81171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336035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390900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45764" y="321259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99103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53967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49879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904744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59607" y="326593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12948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67811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22676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71444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226307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281171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336035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390900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45764" y="3320796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499103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553967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849879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59607" y="337413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067811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171444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81171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390900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499103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128259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183123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236464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128259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183123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236464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28259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83123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36464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28259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36464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369308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24171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77511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32376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587240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642103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90871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745735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800600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55464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908803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963667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018532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073396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69308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424171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477511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32376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587240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42103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90871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745735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00600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855464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908803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963667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18532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73396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369308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424171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477511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532376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587240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642103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690871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745735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00600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855464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908803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963667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018532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073396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369308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477511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587240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690871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800600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908803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018532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608832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663696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718559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773423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826764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881628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930396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985259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040123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094988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149852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204715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259579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314444" y="361645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608832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663696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718559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773423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828288" y="36697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881628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930396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985259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40123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94988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149852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204715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259579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314444" y="372465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608832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663696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718559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773423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826764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881628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930396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985259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40123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94988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149852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204715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259579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314444" y="3832859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849879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904744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959607" y="356158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012948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67811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122676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171444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226307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281171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336035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390900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445764" y="361645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499103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553967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849879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904744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2959607" y="36697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012948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067811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122676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171444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226307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281171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336035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390900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445764" y="372465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499103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553967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849879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904744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959607" y="3777996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012948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067811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122676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171444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226307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281171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336035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390900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445764" y="3832859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499103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553967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369308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424171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477511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532376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587240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642103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690871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745735" y="36164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800600" y="35615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369308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424171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477511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532376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587240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642103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690871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745735" y="37246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800600" y="36697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369308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424171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477511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532376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587240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642103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690871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745735" y="38328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800600" y="37779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608832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63696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718559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773423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826764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881628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930396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985259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040123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094988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49852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204715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259579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608832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663696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718559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773423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828288" y="4076700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881628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930396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985259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040123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094988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149852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204715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259579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3608832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663696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718559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773423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826764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881628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930396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985259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040123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094988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149852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204715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259579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608832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718559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828288" y="429310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930396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040123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149852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259579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849879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904744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959607" y="3968496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012948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067811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3122676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3171444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3226307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3281171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3336035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3390900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3445764" y="4023359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3499103" y="39684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553967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849879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904744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2959607" y="4076700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012948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067811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122676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171444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226307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281171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336035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390900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445764" y="413156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499103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553967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849879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2904744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2959607" y="418490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012948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067811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122676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171444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226307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281171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336035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390900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445764" y="4239767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3499103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3553967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2849879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2959607" y="429310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067811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3171444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3281171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3390900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499103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608832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663696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718559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3773423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3826764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3881628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930396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985259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040123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094988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4149852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4204715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259579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3608832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663696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3718559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773423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828288" y="458876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881628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930396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985259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040123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094988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149852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204715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259579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3608832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3663696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3718559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3773423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826764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881628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930396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985259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040123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094988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149852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204715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259579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2849879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904744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959607" y="4480559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012948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067811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122676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171444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226307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3281171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336035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390900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445764" y="453542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499103" y="44805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3553967" y="45354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849879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04744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959607" y="458876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012948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067811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122676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3171444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226307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3281171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3336035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3390900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3445764" y="464362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3499103" y="45887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3553967" y="464362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2849879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2904744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2959607" y="4696967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3012948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3067811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3122676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3171444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3226307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3281171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3336035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3390900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3445764" y="475183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3499103" y="46969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3553967" y="47518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3608832" y="49408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3663696" y="49956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718559" y="49408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3773423" y="49956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3608832" y="50490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3663696" y="51038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3718559" y="50490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3773423" y="51038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3608832" y="51572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3663696" y="52120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3718559" y="51572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3773423" y="52120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2849879" y="49408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2904744" y="49956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2959607" y="494080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3012948" y="49956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3067811" y="49408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3122676" y="49956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3171444" y="49408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3226307" y="49956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3281171" y="49408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3336035" y="49956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3390900" y="49408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3445764" y="499567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3499103" y="49408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3553967" y="49956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2849879" y="50490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2904744" y="51038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2959607" y="504901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3012948" y="51038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3067811" y="50490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3122676" y="51038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3171444" y="50490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226307" y="51038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3281171" y="50490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3336035" y="51038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3390900" y="50490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3445764" y="5103876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3499103" y="50490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3553967" y="51038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2849879" y="51572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2904744" y="52120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2959607" y="515721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3012948" y="52120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3067811" y="51572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3122676" y="52120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3171444" y="51572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3226307" y="52120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3281171" y="51572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3336035" y="52120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3390900" y="51572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3445764" y="5212079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3499103" y="51572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3553967" y="52120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3663696" y="5399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3773423" y="5399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3608832" y="54528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3663696" y="55077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3718559" y="54528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3773423" y="55077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3608832" y="55610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3663696" y="561594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3718559" y="55610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3773423" y="561594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3608832" y="56692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3718559" y="56692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2904744" y="5399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3012948" y="5399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3122676" y="5399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3226307" y="5399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3336035" y="5399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3445764" y="539953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3553967" y="5399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2849879" y="54528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2904744" y="55077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2959607" y="545287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3012948" y="55077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3067811" y="54528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3122676" y="55077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3171444" y="54528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3226307" y="55077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3281171" y="54528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3336035" y="55077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3390900" y="54528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3445764" y="550773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3499103" y="545287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3553967" y="55077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2849879" y="55610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2904744" y="561594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2959607" y="5561076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3012948" y="561594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3067811" y="55610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3122676" y="561594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3171444" y="55610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3226307" y="561594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3281171" y="55610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3336035" y="561594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3390900" y="55610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3445764" y="5615940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3499103" y="55610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3553967" y="561594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2849879" y="56692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2959607" y="5669279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3067811" y="56692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3171444" y="56692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3281171" y="56692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3390900" y="56692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3499103" y="566927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9723119" y="4794503"/>
            <a:ext cx="1222375" cy="1057275"/>
          </a:xfrm>
          <a:custGeom>
            <a:avLst/>
            <a:gdLst/>
            <a:ahLst/>
            <a:cxnLst/>
            <a:rect l="l" t="t" r="r" b="b"/>
            <a:pathLst>
              <a:path w="1222375" h="1057275">
                <a:moveTo>
                  <a:pt x="1018539" y="923544"/>
                </a:moveTo>
                <a:lnTo>
                  <a:pt x="712977" y="923544"/>
                </a:lnTo>
                <a:lnTo>
                  <a:pt x="1019682" y="1057008"/>
                </a:lnTo>
                <a:lnTo>
                  <a:pt x="1018539" y="923544"/>
                </a:lnTo>
                <a:close/>
              </a:path>
              <a:path w="1222375" h="1057275">
                <a:moveTo>
                  <a:pt x="1068324" y="0"/>
                </a:moveTo>
                <a:lnTo>
                  <a:pt x="153924" y="0"/>
                </a:lnTo>
                <a:lnTo>
                  <a:pt x="105290" y="7851"/>
                </a:lnTo>
                <a:lnTo>
                  <a:pt x="63038" y="29711"/>
                </a:lnTo>
                <a:lnTo>
                  <a:pt x="29711" y="63038"/>
                </a:lnTo>
                <a:lnTo>
                  <a:pt x="7851" y="105290"/>
                </a:lnTo>
                <a:lnTo>
                  <a:pt x="0" y="153924"/>
                </a:lnTo>
                <a:lnTo>
                  <a:pt x="0" y="769620"/>
                </a:lnTo>
                <a:lnTo>
                  <a:pt x="7851" y="818273"/>
                </a:lnTo>
                <a:lnTo>
                  <a:pt x="29711" y="860527"/>
                </a:lnTo>
                <a:lnTo>
                  <a:pt x="63038" y="893846"/>
                </a:lnTo>
                <a:lnTo>
                  <a:pt x="105290" y="915697"/>
                </a:lnTo>
                <a:lnTo>
                  <a:pt x="153924" y="923544"/>
                </a:lnTo>
                <a:lnTo>
                  <a:pt x="1068324" y="923544"/>
                </a:lnTo>
                <a:lnTo>
                  <a:pt x="1116957" y="915697"/>
                </a:lnTo>
                <a:lnTo>
                  <a:pt x="1159209" y="893846"/>
                </a:lnTo>
                <a:lnTo>
                  <a:pt x="1192536" y="860527"/>
                </a:lnTo>
                <a:lnTo>
                  <a:pt x="1214396" y="818273"/>
                </a:lnTo>
                <a:lnTo>
                  <a:pt x="1222248" y="769620"/>
                </a:lnTo>
                <a:lnTo>
                  <a:pt x="1222248" y="153924"/>
                </a:lnTo>
                <a:lnTo>
                  <a:pt x="1214396" y="105290"/>
                </a:lnTo>
                <a:lnTo>
                  <a:pt x="1192536" y="63038"/>
                </a:lnTo>
                <a:lnTo>
                  <a:pt x="1159209" y="29711"/>
                </a:lnTo>
                <a:lnTo>
                  <a:pt x="1116957" y="7851"/>
                </a:lnTo>
                <a:lnTo>
                  <a:pt x="1068324" y="0"/>
                </a:lnTo>
                <a:close/>
              </a:path>
            </a:pathLst>
          </a:custGeom>
          <a:solidFill>
            <a:srgbClr val="75D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 txBox="1"/>
          <p:nvPr/>
        </p:nvSpPr>
        <p:spPr>
          <a:xfrm>
            <a:off x="6505193" y="1984374"/>
            <a:ext cx="2458085" cy="876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A1A4"/>
                </a:solidFill>
                <a:latin typeface="微软雅黑"/>
                <a:cs typeface="微软雅黑"/>
              </a:rPr>
              <a:t>实用教程类内容最具话题性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微软雅黑"/>
                <a:cs typeface="微软雅黑"/>
              </a:rPr>
              <a:t>关注度UP的直播间话题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63" name="object 563"/>
          <p:cNvSpPr/>
          <p:nvPr/>
        </p:nvSpPr>
        <p:spPr>
          <a:xfrm>
            <a:off x="788822" y="3665854"/>
            <a:ext cx="1681226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788822" y="4135501"/>
            <a:ext cx="1122006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1770633" y="4135501"/>
            <a:ext cx="97536" cy="161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1819401" y="4135501"/>
            <a:ext cx="420624" cy="161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788822" y="4604892"/>
            <a:ext cx="1402461" cy="161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788822" y="5074284"/>
            <a:ext cx="1821433" cy="161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788822" y="5544007"/>
            <a:ext cx="1821433" cy="161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8449056" y="4774691"/>
            <a:ext cx="1537970" cy="1075055"/>
          </a:xfrm>
          <a:custGeom>
            <a:avLst/>
            <a:gdLst/>
            <a:ahLst/>
            <a:cxnLst/>
            <a:rect l="l" t="t" r="r" b="b"/>
            <a:pathLst>
              <a:path w="1537970" h="1075054">
                <a:moveTo>
                  <a:pt x="1281429" y="949451"/>
                </a:moveTo>
                <a:lnTo>
                  <a:pt x="897001" y="949451"/>
                </a:lnTo>
                <a:lnTo>
                  <a:pt x="1282827" y="1074737"/>
                </a:lnTo>
                <a:lnTo>
                  <a:pt x="1281429" y="949451"/>
                </a:lnTo>
                <a:close/>
              </a:path>
              <a:path w="1537970" h="1075054">
                <a:moveTo>
                  <a:pt x="1379474" y="0"/>
                </a:moveTo>
                <a:lnTo>
                  <a:pt x="158242" y="0"/>
                </a:lnTo>
                <a:lnTo>
                  <a:pt x="108232" y="8069"/>
                </a:lnTo>
                <a:lnTo>
                  <a:pt x="64794" y="30536"/>
                </a:lnTo>
                <a:lnTo>
                  <a:pt x="30536" y="64794"/>
                </a:lnTo>
                <a:lnTo>
                  <a:pt x="8069" y="108232"/>
                </a:lnTo>
                <a:lnTo>
                  <a:pt x="0" y="158241"/>
                </a:lnTo>
                <a:lnTo>
                  <a:pt x="0" y="791209"/>
                </a:lnTo>
                <a:lnTo>
                  <a:pt x="8069" y="841224"/>
                </a:lnTo>
                <a:lnTo>
                  <a:pt x="30536" y="884663"/>
                </a:lnTo>
                <a:lnTo>
                  <a:pt x="64794" y="918918"/>
                </a:lnTo>
                <a:lnTo>
                  <a:pt x="108232" y="941384"/>
                </a:lnTo>
                <a:lnTo>
                  <a:pt x="158242" y="949451"/>
                </a:lnTo>
                <a:lnTo>
                  <a:pt x="1379474" y="949451"/>
                </a:lnTo>
                <a:lnTo>
                  <a:pt x="1429483" y="941384"/>
                </a:lnTo>
                <a:lnTo>
                  <a:pt x="1472921" y="918918"/>
                </a:lnTo>
                <a:lnTo>
                  <a:pt x="1507179" y="884663"/>
                </a:lnTo>
                <a:lnTo>
                  <a:pt x="1529646" y="841224"/>
                </a:lnTo>
                <a:lnTo>
                  <a:pt x="1537716" y="791209"/>
                </a:lnTo>
                <a:lnTo>
                  <a:pt x="1537716" y="158241"/>
                </a:lnTo>
                <a:lnTo>
                  <a:pt x="1529646" y="108232"/>
                </a:lnTo>
                <a:lnTo>
                  <a:pt x="1507179" y="64794"/>
                </a:lnTo>
                <a:lnTo>
                  <a:pt x="1472921" y="30536"/>
                </a:lnTo>
                <a:lnTo>
                  <a:pt x="1429483" y="8069"/>
                </a:lnTo>
                <a:lnTo>
                  <a:pt x="137947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6536435" y="4606925"/>
            <a:ext cx="1271270" cy="1117600"/>
          </a:xfrm>
          <a:custGeom>
            <a:avLst/>
            <a:gdLst/>
            <a:ahLst/>
            <a:cxnLst/>
            <a:rect l="l" t="t" r="r" b="b"/>
            <a:pathLst>
              <a:path w="1271270" h="1117600">
                <a:moveTo>
                  <a:pt x="1112774" y="167767"/>
                </a:moveTo>
                <a:lnTo>
                  <a:pt x="158242" y="167767"/>
                </a:lnTo>
                <a:lnTo>
                  <a:pt x="108232" y="175836"/>
                </a:lnTo>
                <a:lnTo>
                  <a:pt x="64794" y="198303"/>
                </a:lnTo>
                <a:lnTo>
                  <a:pt x="30536" y="232561"/>
                </a:lnTo>
                <a:lnTo>
                  <a:pt x="8069" y="275999"/>
                </a:lnTo>
                <a:lnTo>
                  <a:pt x="0" y="326008"/>
                </a:lnTo>
                <a:lnTo>
                  <a:pt x="0" y="958977"/>
                </a:lnTo>
                <a:lnTo>
                  <a:pt x="8069" y="1008991"/>
                </a:lnTo>
                <a:lnTo>
                  <a:pt x="30536" y="1052430"/>
                </a:lnTo>
                <a:lnTo>
                  <a:pt x="64794" y="1086685"/>
                </a:lnTo>
                <a:lnTo>
                  <a:pt x="108232" y="1109151"/>
                </a:lnTo>
                <a:lnTo>
                  <a:pt x="158242" y="1117219"/>
                </a:lnTo>
                <a:lnTo>
                  <a:pt x="1112774" y="1117219"/>
                </a:lnTo>
                <a:lnTo>
                  <a:pt x="1162783" y="1109151"/>
                </a:lnTo>
                <a:lnTo>
                  <a:pt x="1206221" y="1086685"/>
                </a:lnTo>
                <a:lnTo>
                  <a:pt x="1240479" y="1052430"/>
                </a:lnTo>
                <a:lnTo>
                  <a:pt x="1262946" y="1008991"/>
                </a:lnTo>
                <a:lnTo>
                  <a:pt x="1271016" y="958977"/>
                </a:lnTo>
                <a:lnTo>
                  <a:pt x="1271016" y="326008"/>
                </a:lnTo>
                <a:lnTo>
                  <a:pt x="1262946" y="275999"/>
                </a:lnTo>
                <a:lnTo>
                  <a:pt x="1240479" y="232561"/>
                </a:lnTo>
                <a:lnTo>
                  <a:pt x="1206221" y="198303"/>
                </a:lnTo>
                <a:lnTo>
                  <a:pt x="1162783" y="175836"/>
                </a:lnTo>
                <a:lnTo>
                  <a:pt x="1112774" y="167767"/>
                </a:lnTo>
                <a:close/>
              </a:path>
              <a:path w="1271270" h="1117600">
                <a:moveTo>
                  <a:pt x="212344" y="0"/>
                </a:moveTo>
                <a:lnTo>
                  <a:pt x="211836" y="167767"/>
                </a:lnTo>
                <a:lnTo>
                  <a:pt x="529590" y="167767"/>
                </a:lnTo>
                <a:lnTo>
                  <a:pt x="212344" y="0"/>
                </a:lnTo>
                <a:close/>
              </a:path>
            </a:pathLst>
          </a:custGeom>
          <a:solidFill>
            <a:srgbClr val="0077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8904731" y="3915155"/>
            <a:ext cx="916305" cy="1157605"/>
          </a:xfrm>
          <a:custGeom>
            <a:avLst/>
            <a:gdLst/>
            <a:ahLst/>
            <a:cxnLst/>
            <a:rect l="l" t="t" r="r" b="b"/>
            <a:pathLst>
              <a:path w="916304" h="1157604">
                <a:moveTo>
                  <a:pt x="763270" y="0"/>
                </a:moveTo>
                <a:lnTo>
                  <a:pt x="152653" y="0"/>
                </a:lnTo>
                <a:lnTo>
                  <a:pt x="104396" y="7780"/>
                </a:lnTo>
                <a:lnTo>
                  <a:pt x="62490" y="29447"/>
                </a:lnTo>
                <a:lnTo>
                  <a:pt x="29447" y="62490"/>
                </a:lnTo>
                <a:lnTo>
                  <a:pt x="7780" y="104396"/>
                </a:lnTo>
                <a:lnTo>
                  <a:pt x="0" y="152654"/>
                </a:lnTo>
                <a:lnTo>
                  <a:pt x="0" y="935482"/>
                </a:lnTo>
                <a:lnTo>
                  <a:pt x="7780" y="983739"/>
                </a:lnTo>
                <a:lnTo>
                  <a:pt x="29447" y="1025645"/>
                </a:lnTo>
                <a:lnTo>
                  <a:pt x="62490" y="1058688"/>
                </a:lnTo>
                <a:lnTo>
                  <a:pt x="104396" y="1080355"/>
                </a:lnTo>
                <a:lnTo>
                  <a:pt x="152653" y="1088136"/>
                </a:lnTo>
                <a:lnTo>
                  <a:pt x="154559" y="1157351"/>
                </a:lnTo>
                <a:lnTo>
                  <a:pt x="381635" y="1088136"/>
                </a:lnTo>
                <a:lnTo>
                  <a:pt x="763270" y="1088136"/>
                </a:lnTo>
                <a:lnTo>
                  <a:pt x="811527" y="1080355"/>
                </a:lnTo>
                <a:lnTo>
                  <a:pt x="853433" y="1058688"/>
                </a:lnTo>
                <a:lnTo>
                  <a:pt x="886476" y="1025645"/>
                </a:lnTo>
                <a:lnTo>
                  <a:pt x="908143" y="983739"/>
                </a:lnTo>
                <a:lnTo>
                  <a:pt x="915924" y="935482"/>
                </a:lnTo>
                <a:lnTo>
                  <a:pt x="915924" y="152654"/>
                </a:lnTo>
                <a:lnTo>
                  <a:pt x="908143" y="104396"/>
                </a:lnTo>
                <a:lnTo>
                  <a:pt x="886476" y="62490"/>
                </a:lnTo>
                <a:lnTo>
                  <a:pt x="853433" y="29447"/>
                </a:lnTo>
                <a:lnTo>
                  <a:pt x="811527" y="7780"/>
                </a:lnTo>
                <a:lnTo>
                  <a:pt x="763270" y="0"/>
                </a:lnTo>
                <a:close/>
              </a:path>
            </a:pathLst>
          </a:custGeom>
          <a:solidFill>
            <a:srgbClr val="75D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9820656" y="3101339"/>
            <a:ext cx="1125220" cy="1978025"/>
          </a:xfrm>
          <a:custGeom>
            <a:avLst/>
            <a:gdLst/>
            <a:ahLst/>
            <a:cxnLst/>
            <a:rect l="l" t="t" r="r" b="b"/>
            <a:pathLst>
              <a:path w="1125220" h="1978025">
                <a:moveTo>
                  <a:pt x="937260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1"/>
                </a:lnTo>
                <a:lnTo>
                  <a:pt x="0" y="1708404"/>
                </a:lnTo>
                <a:lnTo>
                  <a:pt x="6697" y="1758228"/>
                </a:lnTo>
                <a:lnTo>
                  <a:pt x="25597" y="1803004"/>
                </a:lnTo>
                <a:lnTo>
                  <a:pt x="54911" y="1840944"/>
                </a:lnTo>
                <a:lnTo>
                  <a:pt x="92851" y="1870258"/>
                </a:lnTo>
                <a:lnTo>
                  <a:pt x="137627" y="1889158"/>
                </a:lnTo>
                <a:lnTo>
                  <a:pt x="187451" y="1895856"/>
                </a:lnTo>
                <a:lnTo>
                  <a:pt x="656082" y="1895856"/>
                </a:lnTo>
                <a:lnTo>
                  <a:pt x="935990" y="1977644"/>
                </a:lnTo>
                <a:lnTo>
                  <a:pt x="937260" y="1895856"/>
                </a:lnTo>
                <a:lnTo>
                  <a:pt x="987084" y="1889158"/>
                </a:lnTo>
                <a:lnTo>
                  <a:pt x="1031860" y="1870258"/>
                </a:lnTo>
                <a:lnTo>
                  <a:pt x="1069800" y="1840944"/>
                </a:lnTo>
                <a:lnTo>
                  <a:pt x="1099114" y="1803004"/>
                </a:lnTo>
                <a:lnTo>
                  <a:pt x="1118014" y="1758228"/>
                </a:lnTo>
                <a:lnTo>
                  <a:pt x="1124712" y="1708404"/>
                </a:lnTo>
                <a:lnTo>
                  <a:pt x="1124712" y="187451"/>
                </a:lnTo>
                <a:lnTo>
                  <a:pt x="1118014" y="137627"/>
                </a:lnTo>
                <a:lnTo>
                  <a:pt x="1099114" y="92851"/>
                </a:lnTo>
                <a:lnTo>
                  <a:pt x="1069800" y="54911"/>
                </a:lnTo>
                <a:lnTo>
                  <a:pt x="1031860" y="25597"/>
                </a:lnTo>
                <a:lnTo>
                  <a:pt x="987084" y="6697"/>
                </a:lnTo>
                <a:lnTo>
                  <a:pt x="937260" y="0"/>
                </a:lnTo>
                <a:close/>
              </a:path>
            </a:pathLst>
          </a:custGeom>
          <a:solidFill>
            <a:srgbClr val="0077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6536435" y="4053840"/>
            <a:ext cx="1271270" cy="808355"/>
          </a:xfrm>
          <a:custGeom>
            <a:avLst/>
            <a:gdLst/>
            <a:ahLst/>
            <a:cxnLst/>
            <a:rect l="l" t="t" r="r" b="b"/>
            <a:pathLst>
              <a:path w="1271270" h="808354">
                <a:moveTo>
                  <a:pt x="529590" y="723900"/>
                </a:moveTo>
                <a:lnTo>
                  <a:pt x="211836" y="723900"/>
                </a:lnTo>
                <a:lnTo>
                  <a:pt x="211963" y="807847"/>
                </a:lnTo>
                <a:lnTo>
                  <a:pt x="529590" y="723900"/>
                </a:lnTo>
                <a:close/>
              </a:path>
              <a:path w="1271270" h="808354">
                <a:moveTo>
                  <a:pt x="1150366" y="0"/>
                </a:moveTo>
                <a:lnTo>
                  <a:pt x="120650" y="0"/>
                </a:lnTo>
                <a:lnTo>
                  <a:pt x="73669" y="9475"/>
                </a:lnTo>
                <a:lnTo>
                  <a:pt x="35321" y="35321"/>
                </a:lnTo>
                <a:lnTo>
                  <a:pt x="9475" y="73669"/>
                </a:lnTo>
                <a:lnTo>
                  <a:pt x="0" y="120650"/>
                </a:lnTo>
                <a:lnTo>
                  <a:pt x="0" y="603250"/>
                </a:lnTo>
                <a:lnTo>
                  <a:pt x="9475" y="650230"/>
                </a:lnTo>
                <a:lnTo>
                  <a:pt x="35321" y="688578"/>
                </a:lnTo>
                <a:lnTo>
                  <a:pt x="73669" y="714424"/>
                </a:lnTo>
                <a:lnTo>
                  <a:pt x="120650" y="723900"/>
                </a:lnTo>
                <a:lnTo>
                  <a:pt x="1150366" y="723900"/>
                </a:lnTo>
                <a:lnTo>
                  <a:pt x="1197346" y="714424"/>
                </a:lnTo>
                <a:lnTo>
                  <a:pt x="1235694" y="688578"/>
                </a:lnTo>
                <a:lnTo>
                  <a:pt x="1261540" y="650230"/>
                </a:lnTo>
                <a:lnTo>
                  <a:pt x="1271016" y="603250"/>
                </a:lnTo>
                <a:lnTo>
                  <a:pt x="1271016" y="120650"/>
                </a:lnTo>
                <a:lnTo>
                  <a:pt x="1261540" y="73669"/>
                </a:lnTo>
                <a:lnTo>
                  <a:pt x="1235694" y="35321"/>
                </a:lnTo>
                <a:lnTo>
                  <a:pt x="1197346" y="9475"/>
                </a:lnTo>
                <a:lnTo>
                  <a:pt x="1150366" y="0"/>
                </a:lnTo>
                <a:close/>
              </a:path>
            </a:pathLst>
          </a:custGeom>
          <a:solidFill>
            <a:srgbClr val="75D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7466076" y="4050791"/>
            <a:ext cx="1638300" cy="800735"/>
          </a:xfrm>
          <a:custGeom>
            <a:avLst/>
            <a:gdLst/>
            <a:ahLst/>
            <a:cxnLst/>
            <a:rect l="l" t="t" r="r" b="b"/>
            <a:pathLst>
              <a:path w="1638300" h="800735">
                <a:moveTo>
                  <a:pt x="1365250" y="723899"/>
                </a:moveTo>
                <a:lnTo>
                  <a:pt x="955675" y="723899"/>
                </a:lnTo>
                <a:lnTo>
                  <a:pt x="1366647" y="800353"/>
                </a:lnTo>
                <a:lnTo>
                  <a:pt x="1365250" y="723899"/>
                </a:lnTo>
                <a:close/>
              </a:path>
              <a:path w="1638300" h="800735">
                <a:moveTo>
                  <a:pt x="1517650" y="0"/>
                </a:moveTo>
                <a:lnTo>
                  <a:pt x="120650" y="0"/>
                </a:lnTo>
                <a:lnTo>
                  <a:pt x="73669" y="9475"/>
                </a:lnTo>
                <a:lnTo>
                  <a:pt x="35321" y="35321"/>
                </a:lnTo>
                <a:lnTo>
                  <a:pt x="9475" y="73669"/>
                </a:lnTo>
                <a:lnTo>
                  <a:pt x="0" y="120649"/>
                </a:lnTo>
                <a:lnTo>
                  <a:pt x="0" y="603249"/>
                </a:lnTo>
                <a:lnTo>
                  <a:pt x="9475" y="650230"/>
                </a:lnTo>
                <a:lnTo>
                  <a:pt x="35321" y="688578"/>
                </a:lnTo>
                <a:lnTo>
                  <a:pt x="73669" y="714424"/>
                </a:lnTo>
                <a:lnTo>
                  <a:pt x="120650" y="723899"/>
                </a:lnTo>
                <a:lnTo>
                  <a:pt x="1517650" y="723899"/>
                </a:lnTo>
                <a:lnTo>
                  <a:pt x="1564630" y="714424"/>
                </a:lnTo>
                <a:lnTo>
                  <a:pt x="1602978" y="688578"/>
                </a:lnTo>
                <a:lnTo>
                  <a:pt x="1628824" y="650230"/>
                </a:lnTo>
                <a:lnTo>
                  <a:pt x="1638300" y="603249"/>
                </a:lnTo>
                <a:lnTo>
                  <a:pt x="1638300" y="120649"/>
                </a:lnTo>
                <a:lnTo>
                  <a:pt x="1628824" y="73669"/>
                </a:lnTo>
                <a:lnTo>
                  <a:pt x="1602978" y="35321"/>
                </a:lnTo>
                <a:lnTo>
                  <a:pt x="1564630" y="9475"/>
                </a:lnTo>
                <a:lnTo>
                  <a:pt x="1517650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6536435" y="3101339"/>
            <a:ext cx="2002789" cy="1030605"/>
          </a:xfrm>
          <a:custGeom>
            <a:avLst/>
            <a:gdLst/>
            <a:ahLst/>
            <a:cxnLst/>
            <a:rect l="l" t="t" r="r" b="b"/>
            <a:pathLst>
              <a:path w="2002790" h="1030604">
                <a:moveTo>
                  <a:pt x="1668780" y="952500"/>
                </a:moveTo>
                <a:lnTo>
                  <a:pt x="1168146" y="952500"/>
                </a:lnTo>
                <a:lnTo>
                  <a:pt x="1675384" y="1030224"/>
                </a:lnTo>
                <a:lnTo>
                  <a:pt x="1668780" y="952500"/>
                </a:lnTo>
                <a:close/>
              </a:path>
              <a:path w="2002790" h="1030604">
                <a:moveTo>
                  <a:pt x="1843786" y="0"/>
                </a:moveTo>
                <a:lnTo>
                  <a:pt x="158750" y="0"/>
                </a:lnTo>
                <a:lnTo>
                  <a:pt x="108590" y="8097"/>
                </a:lnTo>
                <a:lnTo>
                  <a:pt x="65013" y="30642"/>
                </a:lnTo>
                <a:lnTo>
                  <a:pt x="30642" y="65013"/>
                </a:lnTo>
                <a:lnTo>
                  <a:pt x="8097" y="108590"/>
                </a:lnTo>
                <a:lnTo>
                  <a:pt x="0" y="158750"/>
                </a:lnTo>
                <a:lnTo>
                  <a:pt x="0" y="793750"/>
                </a:lnTo>
                <a:lnTo>
                  <a:pt x="8097" y="843909"/>
                </a:lnTo>
                <a:lnTo>
                  <a:pt x="30642" y="887486"/>
                </a:lnTo>
                <a:lnTo>
                  <a:pt x="65013" y="921857"/>
                </a:lnTo>
                <a:lnTo>
                  <a:pt x="108590" y="944402"/>
                </a:lnTo>
                <a:lnTo>
                  <a:pt x="158750" y="952500"/>
                </a:lnTo>
                <a:lnTo>
                  <a:pt x="1843786" y="952500"/>
                </a:lnTo>
                <a:lnTo>
                  <a:pt x="1893945" y="944402"/>
                </a:lnTo>
                <a:lnTo>
                  <a:pt x="1937522" y="921857"/>
                </a:lnTo>
                <a:lnTo>
                  <a:pt x="1971893" y="887486"/>
                </a:lnTo>
                <a:lnTo>
                  <a:pt x="1994438" y="843909"/>
                </a:lnTo>
                <a:lnTo>
                  <a:pt x="2002536" y="793750"/>
                </a:lnTo>
                <a:lnTo>
                  <a:pt x="2002536" y="158750"/>
                </a:lnTo>
                <a:lnTo>
                  <a:pt x="1994438" y="108590"/>
                </a:lnTo>
                <a:lnTo>
                  <a:pt x="1971893" y="65013"/>
                </a:lnTo>
                <a:lnTo>
                  <a:pt x="1937522" y="30642"/>
                </a:lnTo>
                <a:lnTo>
                  <a:pt x="1893945" y="8097"/>
                </a:lnTo>
                <a:lnTo>
                  <a:pt x="184378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8538971" y="3101339"/>
            <a:ext cx="1539240" cy="1049020"/>
          </a:xfrm>
          <a:custGeom>
            <a:avLst/>
            <a:gdLst/>
            <a:ahLst/>
            <a:cxnLst/>
            <a:rect l="l" t="t" r="r" b="b"/>
            <a:pathLst>
              <a:path w="1539240" h="1049020">
                <a:moveTo>
                  <a:pt x="1282700" y="952500"/>
                </a:moveTo>
                <a:lnTo>
                  <a:pt x="897889" y="952500"/>
                </a:lnTo>
                <a:lnTo>
                  <a:pt x="1283207" y="1048766"/>
                </a:lnTo>
                <a:lnTo>
                  <a:pt x="1282700" y="952500"/>
                </a:lnTo>
                <a:close/>
              </a:path>
              <a:path w="1539240" h="1049020">
                <a:moveTo>
                  <a:pt x="1380489" y="0"/>
                </a:moveTo>
                <a:lnTo>
                  <a:pt x="158750" y="0"/>
                </a:lnTo>
                <a:lnTo>
                  <a:pt x="108590" y="8097"/>
                </a:lnTo>
                <a:lnTo>
                  <a:pt x="65013" y="30642"/>
                </a:lnTo>
                <a:lnTo>
                  <a:pt x="30642" y="65013"/>
                </a:lnTo>
                <a:lnTo>
                  <a:pt x="8097" y="108590"/>
                </a:lnTo>
                <a:lnTo>
                  <a:pt x="0" y="158750"/>
                </a:lnTo>
                <a:lnTo>
                  <a:pt x="0" y="793750"/>
                </a:lnTo>
                <a:lnTo>
                  <a:pt x="8097" y="843909"/>
                </a:lnTo>
                <a:lnTo>
                  <a:pt x="30642" y="887486"/>
                </a:lnTo>
                <a:lnTo>
                  <a:pt x="65013" y="921857"/>
                </a:lnTo>
                <a:lnTo>
                  <a:pt x="108590" y="944402"/>
                </a:lnTo>
                <a:lnTo>
                  <a:pt x="158750" y="952500"/>
                </a:lnTo>
                <a:lnTo>
                  <a:pt x="1380489" y="952500"/>
                </a:lnTo>
                <a:lnTo>
                  <a:pt x="1430649" y="944402"/>
                </a:lnTo>
                <a:lnTo>
                  <a:pt x="1474226" y="921857"/>
                </a:lnTo>
                <a:lnTo>
                  <a:pt x="1508597" y="887486"/>
                </a:lnTo>
                <a:lnTo>
                  <a:pt x="1531142" y="843909"/>
                </a:lnTo>
                <a:lnTo>
                  <a:pt x="1539239" y="793750"/>
                </a:lnTo>
                <a:lnTo>
                  <a:pt x="1539239" y="158750"/>
                </a:lnTo>
                <a:lnTo>
                  <a:pt x="1531142" y="108590"/>
                </a:lnTo>
                <a:lnTo>
                  <a:pt x="1508597" y="65013"/>
                </a:lnTo>
                <a:lnTo>
                  <a:pt x="1474226" y="30642"/>
                </a:lnTo>
                <a:lnTo>
                  <a:pt x="1430649" y="8097"/>
                </a:lnTo>
                <a:lnTo>
                  <a:pt x="1380489" y="0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7081139" y="3494278"/>
            <a:ext cx="15849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7160386" y="3494278"/>
            <a:ext cx="914768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933433" y="3499739"/>
            <a:ext cx="15849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9012681" y="3499739"/>
            <a:ext cx="762380" cy="175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7844028" y="4313554"/>
            <a:ext cx="15849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7923276" y="4313554"/>
            <a:ext cx="914400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7528559" y="4774691"/>
            <a:ext cx="1202690" cy="949960"/>
          </a:xfrm>
          <a:custGeom>
            <a:avLst/>
            <a:gdLst/>
            <a:ahLst/>
            <a:cxnLst/>
            <a:rect l="l" t="t" r="r" b="b"/>
            <a:pathLst>
              <a:path w="1202690" h="949960">
                <a:moveTo>
                  <a:pt x="1044194" y="0"/>
                </a:moveTo>
                <a:lnTo>
                  <a:pt x="158242" y="0"/>
                </a:lnTo>
                <a:lnTo>
                  <a:pt x="108232" y="8069"/>
                </a:lnTo>
                <a:lnTo>
                  <a:pt x="64794" y="30536"/>
                </a:lnTo>
                <a:lnTo>
                  <a:pt x="30536" y="64794"/>
                </a:lnTo>
                <a:lnTo>
                  <a:pt x="8069" y="108232"/>
                </a:lnTo>
                <a:lnTo>
                  <a:pt x="0" y="158241"/>
                </a:lnTo>
                <a:lnTo>
                  <a:pt x="0" y="791209"/>
                </a:lnTo>
                <a:lnTo>
                  <a:pt x="8069" y="841224"/>
                </a:lnTo>
                <a:lnTo>
                  <a:pt x="30536" y="884663"/>
                </a:lnTo>
                <a:lnTo>
                  <a:pt x="64794" y="918918"/>
                </a:lnTo>
                <a:lnTo>
                  <a:pt x="108232" y="941384"/>
                </a:lnTo>
                <a:lnTo>
                  <a:pt x="158242" y="949451"/>
                </a:lnTo>
                <a:lnTo>
                  <a:pt x="1044194" y="949451"/>
                </a:lnTo>
                <a:lnTo>
                  <a:pt x="1094203" y="941384"/>
                </a:lnTo>
                <a:lnTo>
                  <a:pt x="1137641" y="918918"/>
                </a:lnTo>
                <a:lnTo>
                  <a:pt x="1171899" y="884663"/>
                </a:lnTo>
                <a:lnTo>
                  <a:pt x="1194366" y="841224"/>
                </a:lnTo>
                <a:lnTo>
                  <a:pt x="1202436" y="791209"/>
                </a:lnTo>
                <a:lnTo>
                  <a:pt x="1202436" y="158241"/>
                </a:lnTo>
                <a:lnTo>
                  <a:pt x="1194366" y="108232"/>
                </a:lnTo>
                <a:lnTo>
                  <a:pt x="1171899" y="64794"/>
                </a:lnTo>
                <a:lnTo>
                  <a:pt x="1137641" y="30536"/>
                </a:lnTo>
                <a:lnTo>
                  <a:pt x="1094203" y="8069"/>
                </a:lnTo>
                <a:lnTo>
                  <a:pt x="1044194" y="0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9205848" y="4415612"/>
            <a:ext cx="158496" cy="1755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285096" y="4415612"/>
            <a:ext cx="457200" cy="1755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6698868" y="4303140"/>
            <a:ext cx="15849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6778117" y="4303140"/>
            <a:ext cx="762380" cy="1752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7755890" y="5191378"/>
            <a:ext cx="15849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7835138" y="5191378"/>
            <a:ext cx="762000" cy="1752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0086720" y="5191378"/>
            <a:ext cx="15849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0165968" y="5191378"/>
            <a:ext cx="762000" cy="1752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0025760" y="4184853"/>
            <a:ext cx="158496" cy="1755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0105008" y="4184853"/>
            <a:ext cx="762380" cy="1755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6798309" y="5191378"/>
            <a:ext cx="15849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6877557" y="5191378"/>
            <a:ext cx="610006" cy="1752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9044685" y="5191378"/>
            <a:ext cx="15849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9123933" y="5191378"/>
            <a:ext cx="762000" cy="1752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 txBox="1">
            <a:spLocks noGrp="1"/>
          </p:cNvSpPr>
          <p:nvPr>
            <p:ph type="title"/>
          </p:nvPr>
        </p:nvSpPr>
        <p:spPr>
          <a:xfrm>
            <a:off x="768502" y="781558"/>
            <a:ext cx="11038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内容、产品和主播都是看播焦点，实用教程和技巧话题助力直播间引流</a:t>
            </a:r>
          </a:p>
        </p:txBody>
      </p:sp>
      <p:sp>
        <p:nvSpPr>
          <p:cNvPr id="600" name="object 60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美妆趋势和口碑好物是引流重点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/>
              <a:t>观看</a:t>
            </a:r>
            <a:r>
              <a:rPr sz="1400" dirty="0">
                <a:solidFill>
                  <a:srgbClr val="000000"/>
                </a:solidFill>
              </a:rPr>
              <a:t>美妆直播的原因</a:t>
            </a:r>
            <a:endParaRPr sz="1400"/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R="282575" algn="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59%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R="282575" algn="r">
              <a:lnSpc>
                <a:spcPct val="100000"/>
              </a:lnSpc>
            </a:pPr>
            <a:r>
              <a:rPr sz="1200" spc="0" dirty="0">
                <a:solidFill>
                  <a:srgbClr val="FFFFFF"/>
                </a:solidFill>
                <a:latin typeface="Segoe UI"/>
                <a:cs typeface="Segoe UI"/>
              </a:rPr>
              <a:t>49%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R="282575" algn="r">
              <a:lnSpc>
                <a:spcPct val="100000"/>
              </a:lnSpc>
            </a:pPr>
            <a:r>
              <a:rPr sz="1200" spc="0" dirty="0">
                <a:solidFill>
                  <a:srgbClr val="FFFFFF"/>
                </a:solidFill>
                <a:latin typeface="Segoe UI"/>
                <a:cs typeface="Segoe UI"/>
              </a:rPr>
              <a:t>36%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R="282575" algn="r">
              <a:lnSpc>
                <a:spcPct val="100000"/>
              </a:lnSpc>
            </a:pPr>
            <a:r>
              <a:rPr sz="1200" spc="0" dirty="0">
                <a:solidFill>
                  <a:srgbClr val="FFFFFF"/>
                </a:solidFill>
                <a:latin typeface="Segoe UI"/>
                <a:cs typeface="Segoe UI"/>
              </a:rPr>
              <a:t>35%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R="282575" algn="r">
              <a:lnSpc>
                <a:spcPct val="100000"/>
              </a:lnSpc>
            </a:pPr>
            <a:r>
              <a:rPr sz="1200" spc="0" dirty="0">
                <a:solidFill>
                  <a:srgbClr val="FFFFFF"/>
                </a:solidFill>
                <a:latin typeface="Segoe UI"/>
                <a:cs typeface="Segoe UI"/>
              </a:rPr>
              <a:t>23%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R="282575" algn="r">
              <a:lnSpc>
                <a:spcPct val="100000"/>
              </a:lnSpc>
            </a:pPr>
            <a:r>
              <a:rPr sz="1200" spc="0" dirty="0">
                <a:solidFill>
                  <a:srgbClr val="FFFFFF"/>
                </a:solidFill>
                <a:latin typeface="Segoe UI"/>
                <a:cs typeface="Segoe UI"/>
              </a:rPr>
              <a:t>23%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1" name="object 601"/>
          <p:cNvSpPr/>
          <p:nvPr/>
        </p:nvSpPr>
        <p:spPr>
          <a:xfrm>
            <a:off x="803148" y="3123564"/>
            <a:ext cx="701040" cy="1615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1364233" y="3123564"/>
            <a:ext cx="97535" cy="161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1413002" y="3123564"/>
            <a:ext cx="1121663" cy="1615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803148" y="3291204"/>
            <a:ext cx="841616" cy="1615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1504441" y="3291204"/>
            <a:ext cx="97535" cy="161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1553210" y="3291204"/>
            <a:ext cx="841247" cy="1615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 txBox="1"/>
          <p:nvPr/>
        </p:nvSpPr>
        <p:spPr>
          <a:xfrm>
            <a:off x="766673" y="6411569"/>
            <a:ext cx="23653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</a:t>
            </a:r>
            <a:r>
              <a:rPr sz="800" dirty="0">
                <a:latin typeface="微软雅黑"/>
                <a:cs typeface="微软雅黑"/>
              </a:rPr>
              <a:t>年</a:t>
            </a:r>
            <a:r>
              <a:rPr sz="800" spc="-5" dirty="0">
                <a:latin typeface="微软雅黑"/>
                <a:cs typeface="微软雅黑"/>
              </a:rPr>
              <a:t>5</a:t>
            </a:r>
            <a:r>
              <a:rPr sz="800" dirty="0">
                <a:latin typeface="微软雅黑"/>
                <a:cs typeface="微软雅黑"/>
              </a:rPr>
              <a:t>月抖音直播调研数据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608" name="object 608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8516111" y="2598420"/>
            <a:ext cx="1091565" cy="262255"/>
          </a:xfrm>
          <a:custGeom>
            <a:avLst/>
            <a:gdLst/>
            <a:ahLst/>
            <a:cxnLst/>
            <a:rect l="l" t="t" r="r" b="b"/>
            <a:pathLst>
              <a:path w="1091565" h="262255">
                <a:moveTo>
                  <a:pt x="1047496" y="0"/>
                </a:moveTo>
                <a:lnTo>
                  <a:pt x="43688" y="0"/>
                </a:lnTo>
                <a:lnTo>
                  <a:pt x="26681" y="3432"/>
                </a:lnTo>
                <a:lnTo>
                  <a:pt x="12795" y="12795"/>
                </a:lnTo>
                <a:lnTo>
                  <a:pt x="3432" y="26681"/>
                </a:lnTo>
                <a:lnTo>
                  <a:pt x="0" y="43687"/>
                </a:lnTo>
                <a:lnTo>
                  <a:pt x="0" y="218439"/>
                </a:lnTo>
                <a:lnTo>
                  <a:pt x="3432" y="235446"/>
                </a:lnTo>
                <a:lnTo>
                  <a:pt x="12795" y="249332"/>
                </a:lnTo>
                <a:lnTo>
                  <a:pt x="26681" y="258695"/>
                </a:lnTo>
                <a:lnTo>
                  <a:pt x="43688" y="262127"/>
                </a:lnTo>
                <a:lnTo>
                  <a:pt x="1047496" y="262127"/>
                </a:lnTo>
                <a:lnTo>
                  <a:pt x="1064502" y="258695"/>
                </a:lnTo>
                <a:lnTo>
                  <a:pt x="1078388" y="249332"/>
                </a:lnTo>
                <a:lnTo>
                  <a:pt x="1087751" y="235446"/>
                </a:lnTo>
                <a:lnTo>
                  <a:pt x="1091184" y="218439"/>
                </a:lnTo>
                <a:lnTo>
                  <a:pt x="1091184" y="43687"/>
                </a:lnTo>
                <a:lnTo>
                  <a:pt x="1087751" y="26681"/>
                </a:lnTo>
                <a:lnTo>
                  <a:pt x="1078388" y="12795"/>
                </a:lnTo>
                <a:lnTo>
                  <a:pt x="1064502" y="3432"/>
                </a:lnTo>
                <a:lnTo>
                  <a:pt x="10474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8699627" y="2628645"/>
            <a:ext cx="891540" cy="2057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9835895" y="2598420"/>
            <a:ext cx="1092835" cy="262255"/>
          </a:xfrm>
          <a:custGeom>
            <a:avLst/>
            <a:gdLst/>
            <a:ahLst/>
            <a:cxnLst/>
            <a:rect l="l" t="t" r="r" b="b"/>
            <a:pathLst>
              <a:path w="1092834" h="262255">
                <a:moveTo>
                  <a:pt x="1049020" y="0"/>
                </a:moveTo>
                <a:lnTo>
                  <a:pt x="43687" y="0"/>
                </a:lnTo>
                <a:lnTo>
                  <a:pt x="26681" y="3432"/>
                </a:lnTo>
                <a:lnTo>
                  <a:pt x="12795" y="12795"/>
                </a:lnTo>
                <a:lnTo>
                  <a:pt x="3432" y="26681"/>
                </a:lnTo>
                <a:lnTo>
                  <a:pt x="0" y="43687"/>
                </a:lnTo>
                <a:lnTo>
                  <a:pt x="0" y="218439"/>
                </a:lnTo>
                <a:lnTo>
                  <a:pt x="3432" y="235446"/>
                </a:lnTo>
                <a:lnTo>
                  <a:pt x="12795" y="249332"/>
                </a:lnTo>
                <a:lnTo>
                  <a:pt x="26681" y="258695"/>
                </a:lnTo>
                <a:lnTo>
                  <a:pt x="43687" y="262127"/>
                </a:lnTo>
                <a:lnTo>
                  <a:pt x="1049020" y="262127"/>
                </a:lnTo>
                <a:lnTo>
                  <a:pt x="1066026" y="258695"/>
                </a:lnTo>
                <a:lnTo>
                  <a:pt x="1079912" y="249332"/>
                </a:lnTo>
                <a:lnTo>
                  <a:pt x="1089275" y="235446"/>
                </a:lnTo>
                <a:lnTo>
                  <a:pt x="1092707" y="218439"/>
                </a:lnTo>
                <a:lnTo>
                  <a:pt x="1092707" y="43687"/>
                </a:lnTo>
                <a:lnTo>
                  <a:pt x="1089275" y="26681"/>
                </a:lnTo>
                <a:lnTo>
                  <a:pt x="1079912" y="12795"/>
                </a:lnTo>
                <a:lnTo>
                  <a:pt x="1066026" y="3432"/>
                </a:lnTo>
                <a:lnTo>
                  <a:pt x="1049020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10030332" y="2628645"/>
            <a:ext cx="891540" cy="2057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3623" y="5647944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5"/>
                </a:moveTo>
                <a:lnTo>
                  <a:pt x="150875" y="150875"/>
                </a:lnTo>
                <a:lnTo>
                  <a:pt x="150875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0" y="57972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83852" y="5655564"/>
            <a:ext cx="152400" cy="143510"/>
          </a:xfrm>
          <a:custGeom>
            <a:avLst/>
            <a:gdLst/>
            <a:ahLst/>
            <a:cxnLst/>
            <a:rect l="l" t="t" r="r" b="b"/>
            <a:pathLst>
              <a:path w="152400" h="143510">
                <a:moveTo>
                  <a:pt x="0" y="143256"/>
                </a:moveTo>
                <a:lnTo>
                  <a:pt x="152400" y="143256"/>
                </a:lnTo>
                <a:lnTo>
                  <a:pt x="152400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36252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87128" y="5655564"/>
            <a:ext cx="151130" cy="143510"/>
          </a:xfrm>
          <a:custGeom>
            <a:avLst/>
            <a:gdLst/>
            <a:ahLst/>
            <a:cxnLst/>
            <a:rect l="l" t="t" r="r" b="b"/>
            <a:pathLst>
              <a:path w="151129" h="143510">
                <a:moveTo>
                  <a:pt x="0" y="143256"/>
                </a:moveTo>
                <a:lnTo>
                  <a:pt x="150875" y="143256"/>
                </a:lnTo>
                <a:lnTo>
                  <a:pt x="150875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38004" y="57972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640" y="5655564"/>
            <a:ext cx="151130" cy="143510"/>
          </a:xfrm>
          <a:custGeom>
            <a:avLst/>
            <a:gdLst/>
            <a:ahLst/>
            <a:cxnLst/>
            <a:rect l="l" t="t" r="r" b="b"/>
            <a:pathLst>
              <a:path w="151129" h="143510">
                <a:moveTo>
                  <a:pt x="0" y="143256"/>
                </a:moveTo>
                <a:lnTo>
                  <a:pt x="150875" y="143256"/>
                </a:lnTo>
                <a:lnTo>
                  <a:pt x="150875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24516" y="57972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75392" y="5655564"/>
            <a:ext cx="152400" cy="143510"/>
          </a:xfrm>
          <a:custGeom>
            <a:avLst/>
            <a:gdLst/>
            <a:ahLst/>
            <a:cxnLst/>
            <a:rect l="l" t="t" r="r" b="b"/>
            <a:pathLst>
              <a:path w="152400" h="143510">
                <a:moveTo>
                  <a:pt x="0" y="143256"/>
                </a:moveTo>
                <a:lnTo>
                  <a:pt x="152400" y="143256"/>
                </a:lnTo>
                <a:lnTo>
                  <a:pt x="152400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27792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77143" y="5655564"/>
            <a:ext cx="151130" cy="143510"/>
          </a:xfrm>
          <a:custGeom>
            <a:avLst/>
            <a:gdLst/>
            <a:ahLst/>
            <a:cxnLst/>
            <a:rect l="l" t="t" r="r" b="b"/>
            <a:pathLst>
              <a:path w="151129" h="143510">
                <a:moveTo>
                  <a:pt x="0" y="143256"/>
                </a:moveTo>
                <a:lnTo>
                  <a:pt x="150875" y="143256"/>
                </a:lnTo>
                <a:lnTo>
                  <a:pt x="150875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28019" y="57972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78895" y="5655564"/>
            <a:ext cx="152400" cy="143510"/>
          </a:xfrm>
          <a:custGeom>
            <a:avLst/>
            <a:gdLst/>
            <a:ahLst/>
            <a:cxnLst/>
            <a:rect l="l" t="t" r="r" b="b"/>
            <a:pathLst>
              <a:path w="152400" h="143510">
                <a:moveTo>
                  <a:pt x="0" y="143256"/>
                </a:moveTo>
                <a:lnTo>
                  <a:pt x="152400" y="143256"/>
                </a:lnTo>
                <a:lnTo>
                  <a:pt x="152400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31295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83623" y="5945123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34500" y="609600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83852" y="5945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36252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87128" y="5945123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38004" y="609600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73640" y="5945123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24516" y="609600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75392" y="5945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27792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77143" y="5945123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828019" y="609600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978895" y="5945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31295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83623" y="6245352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34500" y="6396228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83852" y="6245352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36252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87128" y="6245352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38004" y="6396228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73640" y="6245352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24516" y="6396228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75392" y="6245352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27792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677143" y="6245352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28019" y="6396228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978895" y="6245352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31295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83623" y="6542531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400"/>
                </a:moveTo>
                <a:lnTo>
                  <a:pt x="150875" y="152400"/>
                </a:lnTo>
                <a:lnTo>
                  <a:pt x="15087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34500" y="66934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483852" y="65425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152400"/>
                </a:lnTo>
                <a:lnTo>
                  <a:pt x="152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36252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87128" y="6542531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400"/>
                </a:moveTo>
                <a:lnTo>
                  <a:pt x="150875" y="152400"/>
                </a:lnTo>
                <a:lnTo>
                  <a:pt x="15087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938004" y="66934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73640" y="6542531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400"/>
                </a:moveTo>
                <a:lnTo>
                  <a:pt x="150875" y="152400"/>
                </a:lnTo>
                <a:lnTo>
                  <a:pt x="15087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24516" y="66934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75392" y="65425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152400"/>
                </a:lnTo>
                <a:lnTo>
                  <a:pt x="152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527792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677143" y="6542531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400"/>
                </a:moveTo>
                <a:lnTo>
                  <a:pt x="150875" y="152400"/>
                </a:lnTo>
                <a:lnTo>
                  <a:pt x="15087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28019" y="66934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978895" y="65425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152400"/>
                </a:lnTo>
                <a:lnTo>
                  <a:pt x="152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131295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85076" y="5681471"/>
            <a:ext cx="151130" cy="117475"/>
          </a:xfrm>
          <a:custGeom>
            <a:avLst/>
            <a:gdLst/>
            <a:ahLst/>
            <a:cxnLst/>
            <a:rect l="l" t="t" r="r" b="b"/>
            <a:pathLst>
              <a:path w="151129" h="117475">
                <a:moveTo>
                  <a:pt x="0" y="117347"/>
                </a:moveTo>
                <a:lnTo>
                  <a:pt x="150875" y="117347"/>
                </a:lnTo>
                <a:lnTo>
                  <a:pt x="150875" y="0"/>
                </a:lnTo>
                <a:lnTo>
                  <a:pt x="0" y="0"/>
                </a:lnTo>
                <a:lnTo>
                  <a:pt x="0" y="117347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35952" y="57972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385304" y="5681471"/>
            <a:ext cx="152400" cy="117475"/>
          </a:xfrm>
          <a:custGeom>
            <a:avLst/>
            <a:gdLst/>
            <a:ahLst/>
            <a:cxnLst/>
            <a:rect l="l" t="t" r="r" b="b"/>
            <a:pathLst>
              <a:path w="152400" h="117475">
                <a:moveTo>
                  <a:pt x="0" y="117347"/>
                </a:moveTo>
                <a:lnTo>
                  <a:pt x="152400" y="117347"/>
                </a:lnTo>
                <a:lnTo>
                  <a:pt x="152400" y="0"/>
                </a:lnTo>
                <a:lnTo>
                  <a:pt x="0" y="0"/>
                </a:lnTo>
                <a:lnTo>
                  <a:pt x="0" y="117347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37704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88580" y="5681471"/>
            <a:ext cx="151130" cy="117475"/>
          </a:xfrm>
          <a:custGeom>
            <a:avLst/>
            <a:gdLst/>
            <a:ahLst/>
            <a:cxnLst/>
            <a:rect l="l" t="t" r="r" b="b"/>
            <a:pathLst>
              <a:path w="151129" h="117475">
                <a:moveTo>
                  <a:pt x="0" y="117347"/>
                </a:moveTo>
                <a:lnTo>
                  <a:pt x="150875" y="117347"/>
                </a:lnTo>
                <a:lnTo>
                  <a:pt x="150875" y="0"/>
                </a:lnTo>
                <a:lnTo>
                  <a:pt x="0" y="0"/>
                </a:lnTo>
                <a:lnTo>
                  <a:pt x="0" y="117347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39456" y="57972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75092" y="5681471"/>
            <a:ext cx="151130" cy="117475"/>
          </a:xfrm>
          <a:custGeom>
            <a:avLst/>
            <a:gdLst/>
            <a:ahLst/>
            <a:cxnLst/>
            <a:rect l="l" t="t" r="r" b="b"/>
            <a:pathLst>
              <a:path w="151129" h="117475">
                <a:moveTo>
                  <a:pt x="0" y="117347"/>
                </a:moveTo>
                <a:lnTo>
                  <a:pt x="150875" y="117347"/>
                </a:lnTo>
                <a:lnTo>
                  <a:pt x="150875" y="0"/>
                </a:lnTo>
                <a:lnTo>
                  <a:pt x="0" y="0"/>
                </a:lnTo>
                <a:lnTo>
                  <a:pt x="0" y="117347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25968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276843" y="5681471"/>
            <a:ext cx="152400" cy="117475"/>
          </a:xfrm>
          <a:custGeom>
            <a:avLst/>
            <a:gdLst/>
            <a:ahLst/>
            <a:cxnLst/>
            <a:rect l="l" t="t" r="r" b="b"/>
            <a:pathLst>
              <a:path w="152400" h="117475">
                <a:moveTo>
                  <a:pt x="0" y="117347"/>
                </a:moveTo>
                <a:lnTo>
                  <a:pt x="152400" y="117347"/>
                </a:lnTo>
                <a:lnTo>
                  <a:pt x="152400" y="0"/>
                </a:lnTo>
                <a:lnTo>
                  <a:pt x="0" y="0"/>
                </a:lnTo>
                <a:lnTo>
                  <a:pt x="0" y="117347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429243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78595" y="5681471"/>
            <a:ext cx="151130" cy="117475"/>
          </a:xfrm>
          <a:custGeom>
            <a:avLst/>
            <a:gdLst/>
            <a:ahLst/>
            <a:cxnLst/>
            <a:rect l="l" t="t" r="r" b="b"/>
            <a:pathLst>
              <a:path w="151129" h="117475">
                <a:moveTo>
                  <a:pt x="0" y="117347"/>
                </a:moveTo>
                <a:lnTo>
                  <a:pt x="150875" y="117347"/>
                </a:lnTo>
                <a:lnTo>
                  <a:pt x="150875" y="0"/>
                </a:lnTo>
                <a:lnTo>
                  <a:pt x="0" y="0"/>
                </a:lnTo>
                <a:lnTo>
                  <a:pt x="0" y="117347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729471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880347" y="5647944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5"/>
                </a:moveTo>
                <a:lnTo>
                  <a:pt x="152400" y="150875"/>
                </a:lnTo>
                <a:lnTo>
                  <a:pt x="152400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32747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85076" y="5945123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235952" y="609600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385304" y="5945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537704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88580" y="5945123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39456" y="609600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75092" y="5945123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25968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76843" y="5945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429243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78595" y="5945123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729471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880347" y="5945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032747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85076" y="6245352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35952" y="6396228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385304" y="6245352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537704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688580" y="6245352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839456" y="6396228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975092" y="6245352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25968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76843" y="6245352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429243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78595" y="6245352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29471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880347" y="6245352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032747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85076" y="6542531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400"/>
                </a:moveTo>
                <a:lnTo>
                  <a:pt x="150875" y="152400"/>
                </a:lnTo>
                <a:lnTo>
                  <a:pt x="15087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235952" y="66934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85304" y="65425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152400"/>
                </a:lnTo>
                <a:lnTo>
                  <a:pt x="152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537704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88580" y="6542531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400"/>
                </a:moveTo>
                <a:lnTo>
                  <a:pt x="150875" y="152400"/>
                </a:lnTo>
                <a:lnTo>
                  <a:pt x="15087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839456" y="66934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75092" y="6542531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400"/>
                </a:moveTo>
                <a:lnTo>
                  <a:pt x="150875" y="152400"/>
                </a:lnTo>
                <a:lnTo>
                  <a:pt x="15087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125968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276843" y="65425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152400"/>
                </a:lnTo>
                <a:lnTo>
                  <a:pt x="152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429243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578595" y="6542531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400"/>
                </a:moveTo>
                <a:lnTo>
                  <a:pt x="150875" y="152400"/>
                </a:lnTo>
                <a:lnTo>
                  <a:pt x="15087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729471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880347" y="65425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152400"/>
                </a:lnTo>
                <a:lnTo>
                  <a:pt x="152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032747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283695" y="5655564"/>
            <a:ext cx="152400" cy="143510"/>
          </a:xfrm>
          <a:custGeom>
            <a:avLst/>
            <a:gdLst/>
            <a:ahLst/>
            <a:cxnLst/>
            <a:rect l="l" t="t" r="r" b="b"/>
            <a:pathLst>
              <a:path w="152400" h="143510">
                <a:moveTo>
                  <a:pt x="0" y="143256"/>
                </a:moveTo>
                <a:lnTo>
                  <a:pt x="152400" y="143256"/>
                </a:lnTo>
                <a:lnTo>
                  <a:pt x="152400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436095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585447" y="5655564"/>
            <a:ext cx="151130" cy="143510"/>
          </a:xfrm>
          <a:custGeom>
            <a:avLst/>
            <a:gdLst/>
            <a:ahLst/>
            <a:cxnLst/>
            <a:rect l="l" t="t" r="r" b="b"/>
            <a:pathLst>
              <a:path w="151129" h="143510">
                <a:moveTo>
                  <a:pt x="0" y="143256"/>
                </a:moveTo>
                <a:lnTo>
                  <a:pt x="150875" y="143256"/>
                </a:lnTo>
                <a:lnTo>
                  <a:pt x="150875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736323" y="57972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1887200" y="5647944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5"/>
                </a:moveTo>
                <a:lnTo>
                  <a:pt x="152400" y="150875"/>
                </a:lnTo>
                <a:lnTo>
                  <a:pt x="152400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039600" y="5797296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182856" y="5647944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5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1283695" y="5945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436095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585447" y="5945123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1736323" y="609600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887200" y="5945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039600" y="60960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2182856" y="5945123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399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1283695" y="6245352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436095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1585447" y="6245352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1736323" y="6396228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1887200" y="6245352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150876"/>
                </a:moveTo>
                <a:lnTo>
                  <a:pt x="152400" y="150876"/>
                </a:lnTo>
                <a:lnTo>
                  <a:pt x="152400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039600" y="6396228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150876"/>
                </a:moveTo>
                <a:lnTo>
                  <a:pt x="150875" y="150876"/>
                </a:lnTo>
                <a:lnTo>
                  <a:pt x="150875" y="0"/>
                </a:lnTo>
                <a:lnTo>
                  <a:pt x="0" y="0"/>
                </a:lnTo>
                <a:lnTo>
                  <a:pt x="0" y="15087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182856" y="6245352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6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1283695" y="65425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152400"/>
                </a:lnTo>
                <a:lnTo>
                  <a:pt x="152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1436095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1585447" y="6542531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400"/>
                </a:moveTo>
                <a:lnTo>
                  <a:pt x="150875" y="152400"/>
                </a:lnTo>
                <a:lnTo>
                  <a:pt x="15087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736323" y="66934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152399"/>
                </a:lnTo>
                <a:lnTo>
                  <a:pt x="1524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887200" y="65425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152400"/>
                </a:lnTo>
                <a:lnTo>
                  <a:pt x="152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039600" y="6693407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0" y="152399"/>
                </a:moveTo>
                <a:lnTo>
                  <a:pt x="150875" y="152399"/>
                </a:lnTo>
                <a:lnTo>
                  <a:pt x="150875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2182856" y="654253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297423" y="0"/>
            <a:ext cx="2359152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0" y="4200142"/>
            <a:ext cx="93345" cy="2639695"/>
          </a:xfrm>
          <a:custGeom>
            <a:avLst/>
            <a:gdLst/>
            <a:ahLst/>
            <a:cxnLst/>
            <a:rect l="l" t="t" r="r" b="b"/>
            <a:pathLst>
              <a:path w="93345" h="2639695">
                <a:moveTo>
                  <a:pt x="0" y="2639568"/>
                </a:moveTo>
                <a:lnTo>
                  <a:pt x="92964" y="2639568"/>
                </a:lnTo>
                <a:lnTo>
                  <a:pt x="92964" y="0"/>
                </a:lnTo>
                <a:lnTo>
                  <a:pt x="0" y="0"/>
                </a:lnTo>
                <a:lnTo>
                  <a:pt x="0" y="263956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1355" y="4200142"/>
            <a:ext cx="94615" cy="2639695"/>
          </a:xfrm>
          <a:custGeom>
            <a:avLst/>
            <a:gdLst/>
            <a:ahLst/>
            <a:cxnLst/>
            <a:rect l="l" t="t" r="r" b="b"/>
            <a:pathLst>
              <a:path w="94614" h="2639695">
                <a:moveTo>
                  <a:pt x="0" y="2639568"/>
                </a:moveTo>
                <a:lnTo>
                  <a:pt x="94488" y="2639568"/>
                </a:lnTo>
                <a:lnTo>
                  <a:pt x="94488" y="0"/>
                </a:lnTo>
                <a:lnTo>
                  <a:pt x="0" y="0"/>
                </a:lnTo>
                <a:lnTo>
                  <a:pt x="0" y="263956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62711" y="4200142"/>
            <a:ext cx="94615" cy="2639695"/>
          </a:xfrm>
          <a:custGeom>
            <a:avLst/>
            <a:gdLst/>
            <a:ahLst/>
            <a:cxnLst/>
            <a:rect l="l" t="t" r="r" b="b"/>
            <a:pathLst>
              <a:path w="94615" h="2639695">
                <a:moveTo>
                  <a:pt x="0" y="2639568"/>
                </a:moveTo>
                <a:lnTo>
                  <a:pt x="94488" y="2639568"/>
                </a:lnTo>
                <a:lnTo>
                  <a:pt x="94488" y="0"/>
                </a:lnTo>
                <a:lnTo>
                  <a:pt x="0" y="0"/>
                </a:lnTo>
                <a:lnTo>
                  <a:pt x="0" y="263956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45591" y="5681471"/>
            <a:ext cx="93345" cy="1158240"/>
          </a:xfrm>
          <a:custGeom>
            <a:avLst/>
            <a:gdLst/>
            <a:ahLst/>
            <a:cxnLst/>
            <a:rect l="l" t="t" r="r" b="b"/>
            <a:pathLst>
              <a:path w="93345" h="1158240">
                <a:moveTo>
                  <a:pt x="0" y="1158238"/>
                </a:moveTo>
                <a:lnTo>
                  <a:pt x="92964" y="1158238"/>
                </a:lnTo>
                <a:lnTo>
                  <a:pt x="92964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26948" y="5681471"/>
            <a:ext cx="94615" cy="1158240"/>
          </a:xfrm>
          <a:custGeom>
            <a:avLst/>
            <a:gdLst/>
            <a:ahLst/>
            <a:cxnLst/>
            <a:rect l="l" t="t" r="r" b="b"/>
            <a:pathLst>
              <a:path w="94615" h="1158240">
                <a:moveTo>
                  <a:pt x="0" y="1158238"/>
                </a:moveTo>
                <a:lnTo>
                  <a:pt x="94488" y="1158238"/>
                </a:lnTo>
                <a:lnTo>
                  <a:pt x="94488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08303" y="5681471"/>
            <a:ext cx="94615" cy="1158240"/>
          </a:xfrm>
          <a:custGeom>
            <a:avLst/>
            <a:gdLst/>
            <a:ahLst/>
            <a:cxnLst/>
            <a:rect l="l" t="t" r="r" b="b"/>
            <a:pathLst>
              <a:path w="94615" h="1158240">
                <a:moveTo>
                  <a:pt x="0" y="1158238"/>
                </a:moveTo>
                <a:lnTo>
                  <a:pt x="94487" y="1158238"/>
                </a:lnTo>
                <a:lnTo>
                  <a:pt x="94487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91183" y="5681471"/>
            <a:ext cx="93345" cy="1158240"/>
          </a:xfrm>
          <a:custGeom>
            <a:avLst/>
            <a:gdLst/>
            <a:ahLst/>
            <a:cxnLst/>
            <a:rect l="l" t="t" r="r" b="b"/>
            <a:pathLst>
              <a:path w="93344" h="1158240">
                <a:moveTo>
                  <a:pt x="0" y="1158238"/>
                </a:moveTo>
                <a:lnTo>
                  <a:pt x="92964" y="1158238"/>
                </a:lnTo>
                <a:lnTo>
                  <a:pt x="92964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272539" y="5681471"/>
            <a:ext cx="93345" cy="1158240"/>
          </a:xfrm>
          <a:custGeom>
            <a:avLst/>
            <a:gdLst/>
            <a:ahLst/>
            <a:cxnLst/>
            <a:rect l="l" t="t" r="r" b="b"/>
            <a:pathLst>
              <a:path w="93344" h="1158240">
                <a:moveTo>
                  <a:pt x="0" y="1158238"/>
                </a:moveTo>
                <a:lnTo>
                  <a:pt x="92964" y="1158238"/>
                </a:lnTo>
                <a:lnTo>
                  <a:pt x="92964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453896" y="5681471"/>
            <a:ext cx="94615" cy="1158240"/>
          </a:xfrm>
          <a:custGeom>
            <a:avLst/>
            <a:gdLst/>
            <a:ahLst/>
            <a:cxnLst/>
            <a:rect l="l" t="t" r="r" b="b"/>
            <a:pathLst>
              <a:path w="94615" h="1158240">
                <a:moveTo>
                  <a:pt x="0" y="1158238"/>
                </a:moveTo>
                <a:lnTo>
                  <a:pt x="94487" y="1158238"/>
                </a:lnTo>
                <a:lnTo>
                  <a:pt x="94487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636776" y="5681471"/>
            <a:ext cx="93345" cy="1158240"/>
          </a:xfrm>
          <a:custGeom>
            <a:avLst/>
            <a:gdLst/>
            <a:ahLst/>
            <a:cxnLst/>
            <a:rect l="l" t="t" r="r" b="b"/>
            <a:pathLst>
              <a:path w="93344" h="1158240">
                <a:moveTo>
                  <a:pt x="0" y="1158238"/>
                </a:moveTo>
                <a:lnTo>
                  <a:pt x="92963" y="1158238"/>
                </a:lnTo>
                <a:lnTo>
                  <a:pt x="92963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818132" y="5681471"/>
            <a:ext cx="93345" cy="1158240"/>
          </a:xfrm>
          <a:custGeom>
            <a:avLst/>
            <a:gdLst/>
            <a:ahLst/>
            <a:cxnLst/>
            <a:rect l="l" t="t" r="r" b="b"/>
            <a:pathLst>
              <a:path w="93344" h="1158240">
                <a:moveTo>
                  <a:pt x="0" y="1158238"/>
                </a:moveTo>
                <a:lnTo>
                  <a:pt x="92963" y="1158238"/>
                </a:lnTo>
                <a:lnTo>
                  <a:pt x="92963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999488" y="5681471"/>
            <a:ext cx="94615" cy="1158240"/>
          </a:xfrm>
          <a:custGeom>
            <a:avLst/>
            <a:gdLst/>
            <a:ahLst/>
            <a:cxnLst/>
            <a:rect l="l" t="t" r="r" b="b"/>
            <a:pathLst>
              <a:path w="94614" h="1158240">
                <a:moveTo>
                  <a:pt x="0" y="1158238"/>
                </a:moveTo>
                <a:lnTo>
                  <a:pt x="94487" y="1158238"/>
                </a:lnTo>
                <a:lnTo>
                  <a:pt x="94487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82367" y="5681471"/>
            <a:ext cx="93345" cy="1158240"/>
          </a:xfrm>
          <a:custGeom>
            <a:avLst/>
            <a:gdLst/>
            <a:ahLst/>
            <a:cxnLst/>
            <a:rect l="l" t="t" r="r" b="b"/>
            <a:pathLst>
              <a:path w="93344" h="1158240">
                <a:moveTo>
                  <a:pt x="0" y="1158238"/>
                </a:moveTo>
                <a:lnTo>
                  <a:pt x="92963" y="1158238"/>
                </a:lnTo>
                <a:lnTo>
                  <a:pt x="92963" y="0"/>
                </a:lnTo>
                <a:lnTo>
                  <a:pt x="0" y="0"/>
                </a:lnTo>
                <a:lnTo>
                  <a:pt x="0" y="1158238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80149" y="1187830"/>
            <a:ext cx="5907405" cy="882650"/>
          </a:xfrm>
          <a:custGeom>
            <a:avLst/>
            <a:gdLst/>
            <a:ahLst/>
            <a:cxnLst/>
            <a:rect l="l" t="t" r="r" b="b"/>
            <a:pathLst>
              <a:path w="5907405" h="882650">
                <a:moveTo>
                  <a:pt x="435762" y="0"/>
                </a:moveTo>
                <a:lnTo>
                  <a:pt x="383025" y="2574"/>
                </a:lnTo>
                <a:lnTo>
                  <a:pt x="332984" y="10297"/>
                </a:lnTo>
                <a:lnTo>
                  <a:pt x="285639" y="23173"/>
                </a:lnTo>
                <a:lnTo>
                  <a:pt x="240992" y="41202"/>
                </a:lnTo>
                <a:lnTo>
                  <a:pt x="199040" y="64388"/>
                </a:lnTo>
                <a:lnTo>
                  <a:pt x="159786" y="92732"/>
                </a:lnTo>
                <a:lnTo>
                  <a:pt x="123228" y="126238"/>
                </a:lnTo>
                <a:lnTo>
                  <a:pt x="90533" y="163878"/>
                </a:lnTo>
                <a:lnTo>
                  <a:pt x="62869" y="204736"/>
                </a:lnTo>
                <a:lnTo>
                  <a:pt x="40235" y="248808"/>
                </a:lnTo>
                <a:lnTo>
                  <a:pt x="22632" y="296093"/>
                </a:lnTo>
                <a:lnTo>
                  <a:pt x="10058" y="346588"/>
                </a:lnTo>
                <a:lnTo>
                  <a:pt x="2514" y="400291"/>
                </a:lnTo>
                <a:lnTo>
                  <a:pt x="0" y="457200"/>
                </a:lnTo>
                <a:lnTo>
                  <a:pt x="2235" y="510135"/>
                </a:lnTo>
                <a:lnTo>
                  <a:pt x="8941" y="560085"/>
                </a:lnTo>
                <a:lnTo>
                  <a:pt x="20119" y="607049"/>
                </a:lnTo>
                <a:lnTo>
                  <a:pt x="35767" y="651027"/>
                </a:lnTo>
                <a:lnTo>
                  <a:pt x="55886" y="692020"/>
                </a:lnTo>
                <a:lnTo>
                  <a:pt x="80476" y="730027"/>
                </a:lnTo>
                <a:lnTo>
                  <a:pt x="109537" y="765048"/>
                </a:lnTo>
                <a:lnTo>
                  <a:pt x="142315" y="796134"/>
                </a:lnTo>
                <a:lnTo>
                  <a:pt x="178058" y="822443"/>
                </a:lnTo>
                <a:lnTo>
                  <a:pt x="216765" y="843974"/>
                </a:lnTo>
                <a:lnTo>
                  <a:pt x="258437" y="860725"/>
                </a:lnTo>
                <a:lnTo>
                  <a:pt x="303074" y="872692"/>
                </a:lnTo>
                <a:lnTo>
                  <a:pt x="350676" y="879874"/>
                </a:lnTo>
                <a:lnTo>
                  <a:pt x="401243" y="882269"/>
                </a:lnTo>
                <a:lnTo>
                  <a:pt x="455819" y="880271"/>
                </a:lnTo>
                <a:lnTo>
                  <a:pt x="506681" y="874275"/>
                </a:lnTo>
                <a:lnTo>
                  <a:pt x="553827" y="864273"/>
                </a:lnTo>
                <a:lnTo>
                  <a:pt x="597261" y="850260"/>
                </a:lnTo>
                <a:lnTo>
                  <a:pt x="636981" y="832231"/>
                </a:lnTo>
                <a:lnTo>
                  <a:pt x="636981" y="792353"/>
                </a:lnTo>
                <a:lnTo>
                  <a:pt x="414337" y="792353"/>
                </a:lnTo>
                <a:lnTo>
                  <a:pt x="360986" y="788649"/>
                </a:lnTo>
                <a:lnTo>
                  <a:pt x="311897" y="777539"/>
                </a:lnTo>
                <a:lnTo>
                  <a:pt x="267068" y="759023"/>
                </a:lnTo>
                <a:lnTo>
                  <a:pt x="226501" y="733099"/>
                </a:lnTo>
                <a:lnTo>
                  <a:pt x="190195" y="699770"/>
                </a:lnTo>
                <a:lnTo>
                  <a:pt x="159443" y="660205"/>
                </a:lnTo>
                <a:lnTo>
                  <a:pt x="135526" y="615576"/>
                </a:lnTo>
                <a:lnTo>
                  <a:pt x="118442" y="565874"/>
                </a:lnTo>
                <a:lnTo>
                  <a:pt x="108191" y="511094"/>
                </a:lnTo>
                <a:lnTo>
                  <a:pt x="104774" y="451231"/>
                </a:lnTo>
                <a:lnTo>
                  <a:pt x="107312" y="398324"/>
                </a:lnTo>
                <a:lnTo>
                  <a:pt x="114927" y="349080"/>
                </a:lnTo>
                <a:lnTo>
                  <a:pt x="127617" y="303498"/>
                </a:lnTo>
                <a:lnTo>
                  <a:pt x="145384" y="261577"/>
                </a:lnTo>
                <a:lnTo>
                  <a:pt x="168229" y="223318"/>
                </a:lnTo>
                <a:lnTo>
                  <a:pt x="196151" y="188722"/>
                </a:lnTo>
                <a:lnTo>
                  <a:pt x="234931" y="153347"/>
                </a:lnTo>
                <a:lnTo>
                  <a:pt x="278164" y="125855"/>
                </a:lnTo>
                <a:lnTo>
                  <a:pt x="325849" y="106233"/>
                </a:lnTo>
                <a:lnTo>
                  <a:pt x="377989" y="94469"/>
                </a:lnTo>
                <a:lnTo>
                  <a:pt x="434581" y="90551"/>
                </a:lnTo>
                <a:lnTo>
                  <a:pt x="636981" y="90551"/>
                </a:lnTo>
                <a:lnTo>
                  <a:pt x="636981" y="35179"/>
                </a:lnTo>
                <a:lnTo>
                  <a:pt x="594492" y="19770"/>
                </a:lnTo>
                <a:lnTo>
                  <a:pt x="546792" y="8778"/>
                </a:lnTo>
                <a:lnTo>
                  <a:pt x="493881" y="2192"/>
                </a:lnTo>
                <a:lnTo>
                  <a:pt x="435762" y="0"/>
                </a:lnTo>
                <a:close/>
              </a:path>
              <a:path w="5907405" h="882650">
                <a:moveTo>
                  <a:pt x="636981" y="735203"/>
                </a:moveTo>
                <a:lnTo>
                  <a:pt x="597979" y="755777"/>
                </a:lnTo>
                <a:lnTo>
                  <a:pt x="556213" y="771779"/>
                </a:lnTo>
                <a:lnTo>
                  <a:pt x="511683" y="783209"/>
                </a:lnTo>
                <a:lnTo>
                  <a:pt x="464391" y="790067"/>
                </a:lnTo>
                <a:lnTo>
                  <a:pt x="414337" y="792353"/>
                </a:lnTo>
                <a:lnTo>
                  <a:pt x="636981" y="792353"/>
                </a:lnTo>
                <a:lnTo>
                  <a:pt x="636981" y="735203"/>
                </a:lnTo>
                <a:close/>
              </a:path>
              <a:path w="5907405" h="882650">
                <a:moveTo>
                  <a:pt x="636981" y="90551"/>
                </a:moveTo>
                <a:lnTo>
                  <a:pt x="434581" y="90551"/>
                </a:lnTo>
                <a:lnTo>
                  <a:pt x="488751" y="93743"/>
                </a:lnTo>
                <a:lnTo>
                  <a:pt x="540543" y="103330"/>
                </a:lnTo>
                <a:lnTo>
                  <a:pt x="589954" y="119322"/>
                </a:lnTo>
                <a:lnTo>
                  <a:pt x="636981" y="141732"/>
                </a:lnTo>
                <a:lnTo>
                  <a:pt x="636981" y="90551"/>
                </a:lnTo>
                <a:close/>
              </a:path>
              <a:path w="5907405" h="882650">
                <a:moveTo>
                  <a:pt x="1151953" y="0"/>
                </a:moveTo>
                <a:lnTo>
                  <a:pt x="1098822" y="2503"/>
                </a:lnTo>
                <a:lnTo>
                  <a:pt x="1048973" y="10014"/>
                </a:lnTo>
                <a:lnTo>
                  <a:pt x="1002404" y="22533"/>
                </a:lnTo>
                <a:lnTo>
                  <a:pt x="959117" y="40059"/>
                </a:lnTo>
                <a:lnTo>
                  <a:pt x="919111" y="62592"/>
                </a:lnTo>
                <a:lnTo>
                  <a:pt x="882387" y="90133"/>
                </a:lnTo>
                <a:lnTo>
                  <a:pt x="848944" y="122682"/>
                </a:lnTo>
                <a:lnTo>
                  <a:pt x="819408" y="159389"/>
                </a:lnTo>
                <a:lnTo>
                  <a:pt x="794416" y="199513"/>
                </a:lnTo>
                <a:lnTo>
                  <a:pt x="773968" y="243050"/>
                </a:lnTo>
                <a:lnTo>
                  <a:pt x="758064" y="289994"/>
                </a:lnTo>
                <a:lnTo>
                  <a:pt x="746704" y="340342"/>
                </a:lnTo>
                <a:lnTo>
                  <a:pt x="739888" y="394089"/>
                </a:lnTo>
                <a:lnTo>
                  <a:pt x="737616" y="451231"/>
                </a:lnTo>
                <a:lnTo>
                  <a:pt x="739845" y="504523"/>
                </a:lnTo>
                <a:lnTo>
                  <a:pt x="746532" y="554888"/>
                </a:lnTo>
                <a:lnTo>
                  <a:pt x="757679" y="602320"/>
                </a:lnTo>
                <a:lnTo>
                  <a:pt x="773283" y="646815"/>
                </a:lnTo>
                <a:lnTo>
                  <a:pt x="793346" y="688369"/>
                </a:lnTo>
                <a:lnTo>
                  <a:pt x="817868" y="726977"/>
                </a:lnTo>
                <a:lnTo>
                  <a:pt x="846848" y="762635"/>
                </a:lnTo>
                <a:lnTo>
                  <a:pt x="879539" y="794374"/>
                </a:lnTo>
                <a:lnTo>
                  <a:pt x="915179" y="821231"/>
                </a:lnTo>
                <a:lnTo>
                  <a:pt x="953770" y="843204"/>
                </a:lnTo>
                <a:lnTo>
                  <a:pt x="995308" y="860295"/>
                </a:lnTo>
                <a:lnTo>
                  <a:pt x="1039794" y="872502"/>
                </a:lnTo>
                <a:lnTo>
                  <a:pt x="1087225" y="879827"/>
                </a:lnTo>
                <a:lnTo>
                  <a:pt x="1137602" y="882269"/>
                </a:lnTo>
                <a:lnTo>
                  <a:pt x="1189145" y="879788"/>
                </a:lnTo>
                <a:lnTo>
                  <a:pt x="1237636" y="872350"/>
                </a:lnTo>
                <a:lnTo>
                  <a:pt x="1283070" y="859955"/>
                </a:lnTo>
                <a:lnTo>
                  <a:pt x="1325442" y="842606"/>
                </a:lnTo>
                <a:lnTo>
                  <a:pt x="1364749" y="820305"/>
                </a:lnTo>
                <a:lnTo>
                  <a:pt x="1400985" y="793055"/>
                </a:lnTo>
                <a:lnTo>
                  <a:pt x="1401708" y="792353"/>
                </a:lnTo>
                <a:lnTo>
                  <a:pt x="1137602" y="792353"/>
                </a:lnTo>
                <a:lnTo>
                  <a:pt x="1086997" y="788511"/>
                </a:lnTo>
                <a:lnTo>
                  <a:pt x="1040354" y="776982"/>
                </a:lnTo>
                <a:lnTo>
                  <a:pt x="997679" y="757761"/>
                </a:lnTo>
                <a:lnTo>
                  <a:pt x="958973" y="730840"/>
                </a:lnTo>
                <a:lnTo>
                  <a:pt x="924242" y="696214"/>
                </a:lnTo>
                <a:lnTo>
                  <a:pt x="894774" y="655278"/>
                </a:lnTo>
                <a:lnTo>
                  <a:pt x="871855" y="609429"/>
                </a:lnTo>
                <a:lnTo>
                  <a:pt x="855486" y="558660"/>
                </a:lnTo>
                <a:lnTo>
                  <a:pt x="845664" y="502966"/>
                </a:lnTo>
                <a:lnTo>
                  <a:pt x="842391" y="442341"/>
                </a:lnTo>
                <a:lnTo>
                  <a:pt x="844722" y="391446"/>
                </a:lnTo>
                <a:lnTo>
                  <a:pt x="851717" y="343920"/>
                </a:lnTo>
                <a:lnTo>
                  <a:pt x="863374" y="299767"/>
                </a:lnTo>
                <a:lnTo>
                  <a:pt x="879695" y="258990"/>
                </a:lnTo>
                <a:lnTo>
                  <a:pt x="900678" y="221593"/>
                </a:lnTo>
                <a:lnTo>
                  <a:pt x="926325" y="187579"/>
                </a:lnTo>
                <a:lnTo>
                  <a:pt x="961929" y="152616"/>
                </a:lnTo>
                <a:lnTo>
                  <a:pt x="1001580" y="125444"/>
                </a:lnTo>
                <a:lnTo>
                  <a:pt x="1045281" y="106051"/>
                </a:lnTo>
                <a:lnTo>
                  <a:pt x="1093034" y="94423"/>
                </a:lnTo>
                <a:lnTo>
                  <a:pt x="1144841" y="90551"/>
                </a:lnTo>
                <a:lnTo>
                  <a:pt x="1407034" y="90551"/>
                </a:lnTo>
                <a:lnTo>
                  <a:pt x="1398895" y="82741"/>
                </a:lnTo>
                <a:lnTo>
                  <a:pt x="1357147" y="52963"/>
                </a:lnTo>
                <a:lnTo>
                  <a:pt x="1311576" y="29797"/>
                </a:lnTo>
                <a:lnTo>
                  <a:pt x="1262184" y="13245"/>
                </a:lnTo>
                <a:lnTo>
                  <a:pt x="1208975" y="3311"/>
                </a:lnTo>
                <a:lnTo>
                  <a:pt x="1151953" y="0"/>
                </a:lnTo>
                <a:close/>
              </a:path>
              <a:path w="5907405" h="882650">
                <a:moveTo>
                  <a:pt x="1407034" y="90551"/>
                </a:moveTo>
                <a:lnTo>
                  <a:pt x="1144841" y="90551"/>
                </a:lnTo>
                <a:lnTo>
                  <a:pt x="1197695" y="94239"/>
                </a:lnTo>
                <a:lnTo>
                  <a:pt x="1245777" y="105303"/>
                </a:lnTo>
                <a:lnTo>
                  <a:pt x="1289097" y="123743"/>
                </a:lnTo>
                <a:lnTo>
                  <a:pt x="1327668" y="149560"/>
                </a:lnTo>
                <a:lnTo>
                  <a:pt x="1361503" y="182753"/>
                </a:lnTo>
                <a:lnTo>
                  <a:pt x="1385494" y="215668"/>
                </a:lnTo>
                <a:lnTo>
                  <a:pt x="1405139" y="252828"/>
                </a:lnTo>
                <a:lnTo>
                  <a:pt x="1420431" y="294243"/>
                </a:lnTo>
                <a:lnTo>
                  <a:pt x="1431362" y="339922"/>
                </a:lnTo>
                <a:lnTo>
                  <a:pt x="1437926" y="389877"/>
                </a:lnTo>
                <a:lnTo>
                  <a:pt x="1440116" y="444119"/>
                </a:lnTo>
                <a:lnTo>
                  <a:pt x="1437862" y="497068"/>
                </a:lnTo>
                <a:lnTo>
                  <a:pt x="1431104" y="545935"/>
                </a:lnTo>
                <a:lnTo>
                  <a:pt x="1419844" y="590724"/>
                </a:lnTo>
                <a:lnTo>
                  <a:pt x="1404086" y="631439"/>
                </a:lnTo>
                <a:lnTo>
                  <a:pt x="1383833" y="668082"/>
                </a:lnTo>
                <a:lnTo>
                  <a:pt x="1359090" y="700659"/>
                </a:lnTo>
                <a:lnTo>
                  <a:pt x="1324327" y="733701"/>
                </a:lnTo>
                <a:lnTo>
                  <a:pt x="1284802" y="759379"/>
                </a:lnTo>
                <a:lnTo>
                  <a:pt x="1240511" y="777706"/>
                </a:lnTo>
                <a:lnTo>
                  <a:pt x="1191446" y="788693"/>
                </a:lnTo>
                <a:lnTo>
                  <a:pt x="1137602" y="792353"/>
                </a:lnTo>
                <a:lnTo>
                  <a:pt x="1401708" y="792353"/>
                </a:lnTo>
                <a:lnTo>
                  <a:pt x="1434147" y="760857"/>
                </a:lnTo>
                <a:lnTo>
                  <a:pt x="1463515" y="724350"/>
                </a:lnTo>
                <a:lnTo>
                  <a:pt x="1488370" y="684280"/>
                </a:lnTo>
                <a:lnTo>
                  <a:pt x="1508712" y="640645"/>
                </a:lnTo>
                <a:lnTo>
                  <a:pt x="1524537" y="593442"/>
                </a:lnTo>
                <a:lnTo>
                  <a:pt x="1535843" y="542668"/>
                </a:lnTo>
                <a:lnTo>
                  <a:pt x="1542629" y="488323"/>
                </a:lnTo>
                <a:lnTo>
                  <a:pt x="1544891" y="430403"/>
                </a:lnTo>
                <a:lnTo>
                  <a:pt x="1542683" y="376977"/>
                </a:lnTo>
                <a:lnTo>
                  <a:pt x="1536061" y="326537"/>
                </a:lnTo>
                <a:lnTo>
                  <a:pt x="1525027" y="279083"/>
                </a:lnTo>
                <a:lnTo>
                  <a:pt x="1509583" y="234615"/>
                </a:lnTo>
                <a:lnTo>
                  <a:pt x="1489731" y="193133"/>
                </a:lnTo>
                <a:lnTo>
                  <a:pt x="1465474" y="154636"/>
                </a:lnTo>
                <a:lnTo>
                  <a:pt x="1436814" y="119126"/>
                </a:lnTo>
                <a:lnTo>
                  <a:pt x="1407034" y="90551"/>
                </a:lnTo>
                <a:close/>
              </a:path>
              <a:path w="5907405" h="882650">
                <a:moveTo>
                  <a:pt x="1842325" y="14351"/>
                </a:moveTo>
                <a:lnTo>
                  <a:pt x="1712531" y="14351"/>
                </a:lnTo>
                <a:lnTo>
                  <a:pt x="1712531" y="867918"/>
                </a:lnTo>
                <a:lnTo>
                  <a:pt x="1812607" y="867918"/>
                </a:lnTo>
                <a:lnTo>
                  <a:pt x="1812607" y="251206"/>
                </a:lnTo>
                <a:lnTo>
                  <a:pt x="1812299" y="210173"/>
                </a:lnTo>
                <a:lnTo>
                  <a:pt x="1811385" y="176974"/>
                </a:lnTo>
                <a:lnTo>
                  <a:pt x="1809875" y="151586"/>
                </a:lnTo>
                <a:lnTo>
                  <a:pt x="1807781" y="133985"/>
                </a:lnTo>
                <a:lnTo>
                  <a:pt x="1918693" y="133985"/>
                </a:lnTo>
                <a:lnTo>
                  <a:pt x="1842325" y="14351"/>
                </a:lnTo>
                <a:close/>
              </a:path>
              <a:path w="5907405" h="882650">
                <a:moveTo>
                  <a:pt x="1918693" y="133985"/>
                </a:moveTo>
                <a:lnTo>
                  <a:pt x="1811337" y="133985"/>
                </a:lnTo>
                <a:lnTo>
                  <a:pt x="1817052" y="147824"/>
                </a:lnTo>
                <a:lnTo>
                  <a:pt x="1823529" y="161353"/>
                </a:lnTo>
                <a:lnTo>
                  <a:pt x="1830768" y="174597"/>
                </a:lnTo>
                <a:lnTo>
                  <a:pt x="1838769" y="187579"/>
                </a:lnTo>
                <a:lnTo>
                  <a:pt x="2278062" y="867918"/>
                </a:lnTo>
                <a:lnTo>
                  <a:pt x="2400744" y="867918"/>
                </a:lnTo>
                <a:lnTo>
                  <a:pt x="2400744" y="741172"/>
                </a:lnTo>
                <a:lnTo>
                  <a:pt x="2304224" y="741172"/>
                </a:lnTo>
                <a:lnTo>
                  <a:pt x="2299204" y="731813"/>
                </a:lnTo>
                <a:lnTo>
                  <a:pt x="2291778" y="719169"/>
                </a:lnTo>
                <a:lnTo>
                  <a:pt x="2281971" y="703238"/>
                </a:lnTo>
                <a:lnTo>
                  <a:pt x="2269807" y="684022"/>
                </a:lnTo>
                <a:lnTo>
                  <a:pt x="1918693" y="133985"/>
                </a:lnTo>
                <a:close/>
              </a:path>
              <a:path w="5907405" h="882650">
                <a:moveTo>
                  <a:pt x="2400744" y="14351"/>
                </a:moveTo>
                <a:lnTo>
                  <a:pt x="2300668" y="14351"/>
                </a:lnTo>
                <a:lnTo>
                  <a:pt x="2300668" y="615569"/>
                </a:lnTo>
                <a:lnTo>
                  <a:pt x="2301047" y="656697"/>
                </a:lnTo>
                <a:lnTo>
                  <a:pt x="2302176" y="691324"/>
                </a:lnTo>
                <a:lnTo>
                  <a:pt x="2304043" y="719474"/>
                </a:lnTo>
                <a:lnTo>
                  <a:pt x="2306637" y="741172"/>
                </a:lnTo>
                <a:lnTo>
                  <a:pt x="2400744" y="741172"/>
                </a:lnTo>
                <a:lnTo>
                  <a:pt x="2400744" y="14351"/>
                </a:lnTo>
                <a:close/>
              </a:path>
              <a:path w="5907405" h="882650">
                <a:moveTo>
                  <a:pt x="2882201" y="104775"/>
                </a:moveTo>
                <a:lnTo>
                  <a:pt x="2782252" y="104775"/>
                </a:lnTo>
                <a:lnTo>
                  <a:pt x="2782252" y="867918"/>
                </a:lnTo>
                <a:lnTo>
                  <a:pt x="2882201" y="867918"/>
                </a:lnTo>
                <a:lnTo>
                  <a:pt x="2882201" y="104775"/>
                </a:lnTo>
                <a:close/>
              </a:path>
              <a:path w="5907405" h="882650">
                <a:moveTo>
                  <a:pt x="3128708" y="14351"/>
                </a:moveTo>
                <a:lnTo>
                  <a:pt x="2536380" y="14351"/>
                </a:lnTo>
                <a:lnTo>
                  <a:pt x="2536380" y="104775"/>
                </a:lnTo>
                <a:lnTo>
                  <a:pt x="3128708" y="104775"/>
                </a:lnTo>
                <a:lnTo>
                  <a:pt x="3128708" y="14351"/>
                </a:lnTo>
                <a:close/>
              </a:path>
              <a:path w="5907405" h="882650">
                <a:moveTo>
                  <a:pt x="3695890" y="14351"/>
                </a:moveTo>
                <a:lnTo>
                  <a:pt x="3262439" y="14351"/>
                </a:lnTo>
                <a:lnTo>
                  <a:pt x="3262439" y="867918"/>
                </a:lnTo>
                <a:lnTo>
                  <a:pt x="3714940" y="867918"/>
                </a:lnTo>
                <a:lnTo>
                  <a:pt x="3714940" y="777494"/>
                </a:lnTo>
                <a:lnTo>
                  <a:pt x="3362515" y="777494"/>
                </a:lnTo>
                <a:lnTo>
                  <a:pt x="3362515" y="478663"/>
                </a:lnTo>
                <a:lnTo>
                  <a:pt x="3670871" y="478663"/>
                </a:lnTo>
                <a:lnTo>
                  <a:pt x="3670871" y="388747"/>
                </a:lnTo>
                <a:lnTo>
                  <a:pt x="3362515" y="388747"/>
                </a:lnTo>
                <a:lnTo>
                  <a:pt x="3362515" y="104775"/>
                </a:lnTo>
                <a:lnTo>
                  <a:pt x="3695890" y="104775"/>
                </a:lnTo>
                <a:lnTo>
                  <a:pt x="3695890" y="14351"/>
                </a:lnTo>
                <a:close/>
              </a:path>
              <a:path w="5907405" h="882650">
                <a:moveTo>
                  <a:pt x="4009453" y="14351"/>
                </a:moveTo>
                <a:lnTo>
                  <a:pt x="3879659" y="14351"/>
                </a:lnTo>
                <a:lnTo>
                  <a:pt x="3879659" y="867918"/>
                </a:lnTo>
                <a:lnTo>
                  <a:pt x="3979735" y="867918"/>
                </a:lnTo>
                <a:lnTo>
                  <a:pt x="3979735" y="251206"/>
                </a:lnTo>
                <a:lnTo>
                  <a:pt x="3979427" y="210173"/>
                </a:lnTo>
                <a:lnTo>
                  <a:pt x="3978513" y="176974"/>
                </a:lnTo>
                <a:lnTo>
                  <a:pt x="3977003" y="151586"/>
                </a:lnTo>
                <a:lnTo>
                  <a:pt x="3974909" y="133985"/>
                </a:lnTo>
                <a:lnTo>
                  <a:pt x="4085821" y="133985"/>
                </a:lnTo>
                <a:lnTo>
                  <a:pt x="4009453" y="14351"/>
                </a:lnTo>
                <a:close/>
              </a:path>
              <a:path w="5907405" h="882650">
                <a:moveTo>
                  <a:pt x="4085821" y="133985"/>
                </a:moveTo>
                <a:lnTo>
                  <a:pt x="3978465" y="133985"/>
                </a:lnTo>
                <a:lnTo>
                  <a:pt x="3984180" y="147824"/>
                </a:lnTo>
                <a:lnTo>
                  <a:pt x="3990657" y="161353"/>
                </a:lnTo>
                <a:lnTo>
                  <a:pt x="3997896" y="174597"/>
                </a:lnTo>
                <a:lnTo>
                  <a:pt x="4005897" y="187579"/>
                </a:lnTo>
                <a:lnTo>
                  <a:pt x="4445190" y="867918"/>
                </a:lnTo>
                <a:lnTo>
                  <a:pt x="4567872" y="867918"/>
                </a:lnTo>
                <a:lnTo>
                  <a:pt x="4567872" y="741172"/>
                </a:lnTo>
                <a:lnTo>
                  <a:pt x="4471352" y="741172"/>
                </a:lnTo>
                <a:lnTo>
                  <a:pt x="4466332" y="731813"/>
                </a:lnTo>
                <a:lnTo>
                  <a:pt x="4458906" y="719169"/>
                </a:lnTo>
                <a:lnTo>
                  <a:pt x="4449099" y="703238"/>
                </a:lnTo>
                <a:lnTo>
                  <a:pt x="4436935" y="684022"/>
                </a:lnTo>
                <a:lnTo>
                  <a:pt x="4085821" y="133985"/>
                </a:lnTo>
                <a:close/>
              </a:path>
              <a:path w="5907405" h="882650">
                <a:moveTo>
                  <a:pt x="4567872" y="14351"/>
                </a:moveTo>
                <a:lnTo>
                  <a:pt x="4467796" y="14351"/>
                </a:lnTo>
                <a:lnTo>
                  <a:pt x="4467796" y="615569"/>
                </a:lnTo>
                <a:lnTo>
                  <a:pt x="4468175" y="656697"/>
                </a:lnTo>
                <a:lnTo>
                  <a:pt x="4469304" y="691324"/>
                </a:lnTo>
                <a:lnTo>
                  <a:pt x="4471171" y="719474"/>
                </a:lnTo>
                <a:lnTo>
                  <a:pt x="4473765" y="741172"/>
                </a:lnTo>
                <a:lnTo>
                  <a:pt x="4567872" y="741172"/>
                </a:lnTo>
                <a:lnTo>
                  <a:pt x="4567872" y="14351"/>
                </a:lnTo>
                <a:close/>
              </a:path>
              <a:path w="5907405" h="882650">
                <a:moveTo>
                  <a:pt x="5049329" y="104775"/>
                </a:moveTo>
                <a:lnTo>
                  <a:pt x="4949380" y="104775"/>
                </a:lnTo>
                <a:lnTo>
                  <a:pt x="4949380" y="867918"/>
                </a:lnTo>
                <a:lnTo>
                  <a:pt x="5049329" y="867918"/>
                </a:lnTo>
                <a:lnTo>
                  <a:pt x="5049329" y="104775"/>
                </a:lnTo>
                <a:close/>
              </a:path>
              <a:path w="5907405" h="882650">
                <a:moveTo>
                  <a:pt x="5295836" y="14351"/>
                </a:moveTo>
                <a:lnTo>
                  <a:pt x="4703508" y="14351"/>
                </a:lnTo>
                <a:lnTo>
                  <a:pt x="4703508" y="104775"/>
                </a:lnTo>
                <a:lnTo>
                  <a:pt x="5295836" y="104775"/>
                </a:lnTo>
                <a:lnTo>
                  <a:pt x="5295836" y="14351"/>
                </a:lnTo>
                <a:close/>
              </a:path>
              <a:path w="5907405" h="882650">
                <a:moveTo>
                  <a:pt x="5389689" y="715518"/>
                </a:moveTo>
                <a:lnTo>
                  <a:pt x="5389689" y="833501"/>
                </a:lnTo>
                <a:lnTo>
                  <a:pt x="5398740" y="838999"/>
                </a:lnTo>
                <a:lnTo>
                  <a:pt x="5434012" y="853948"/>
                </a:lnTo>
                <a:lnTo>
                  <a:pt x="5477392" y="866128"/>
                </a:lnTo>
                <a:lnTo>
                  <a:pt x="5523325" y="874966"/>
                </a:lnTo>
                <a:lnTo>
                  <a:pt x="5567676" y="880393"/>
                </a:lnTo>
                <a:lnTo>
                  <a:pt x="5603430" y="882269"/>
                </a:lnTo>
                <a:lnTo>
                  <a:pt x="5633434" y="881507"/>
                </a:lnTo>
                <a:lnTo>
                  <a:pt x="5691155" y="875411"/>
                </a:lnTo>
                <a:lnTo>
                  <a:pt x="5745495" y="863028"/>
                </a:lnTo>
                <a:lnTo>
                  <a:pt x="5793882" y="843216"/>
                </a:lnTo>
                <a:lnTo>
                  <a:pt x="5835530" y="815732"/>
                </a:lnTo>
                <a:lnTo>
                  <a:pt x="5858778" y="792353"/>
                </a:lnTo>
                <a:lnTo>
                  <a:pt x="5618924" y="792353"/>
                </a:lnTo>
                <a:lnTo>
                  <a:pt x="5605206" y="792019"/>
                </a:lnTo>
                <a:lnTo>
                  <a:pt x="5560504" y="787019"/>
                </a:lnTo>
                <a:lnTo>
                  <a:pt x="5513409" y="776446"/>
                </a:lnTo>
                <a:lnTo>
                  <a:pt x="5467270" y="760920"/>
                </a:lnTo>
                <a:lnTo>
                  <a:pt x="5424586" y="740396"/>
                </a:lnTo>
                <a:lnTo>
                  <a:pt x="5400305" y="724255"/>
                </a:lnTo>
                <a:lnTo>
                  <a:pt x="5389689" y="715518"/>
                </a:lnTo>
                <a:close/>
              </a:path>
              <a:path w="5907405" h="882650">
                <a:moveTo>
                  <a:pt x="5687377" y="0"/>
                </a:moveTo>
                <a:lnTo>
                  <a:pt x="5632497" y="3428"/>
                </a:lnTo>
                <a:lnTo>
                  <a:pt x="5578665" y="13716"/>
                </a:lnTo>
                <a:lnTo>
                  <a:pt x="5528325" y="30972"/>
                </a:lnTo>
                <a:lnTo>
                  <a:pt x="5483796" y="55372"/>
                </a:lnTo>
                <a:lnTo>
                  <a:pt x="5446093" y="87169"/>
                </a:lnTo>
                <a:lnTo>
                  <a:pt x="5416486" y="126492"/>
                </a:lnTo>
                <a:lnTo>
                  <a:pt x="5397277" y="173466"/>
                </a:lnTo>
                <a:lnTo>
                  <a:pt x="5390832" y="227965"/>
                </a:lnTo>
                <a:lnTo>
                  <a:pt x="5391856" y="251015"/>
                </a:lnTo>
                <a:lnTo>
                  <a:pt x="5400047" y="292544"/>
                </a:lnTo>
                <a:lnTo>
                  <a:pt x="5416169" y="328285"/>
                </a:lnTo>
                <a:lnTo>
                  <a:pt x="5438648" y="360046"/>
                </a:lnTo>
                <a:lnTo>
                  <a:pt x="5467101" y="388163"/>
                </a:lnTo>
                <a:lnTo>
                  <a:pt x="5500768" y="413777"/>
                </a:lnTo>
                <a:lnTo>
                  <a:pt x="5539198" y="437278"/>
                </a:lnTo>
                <a:lnTo>
                  <a:pt x="5580866" y="460190"/>
                </a:lnTo>
                <a:lnTo>
                  <a:pt x="5643657" y="492410"/>
                </a:lnTo>
                <a:lnTo>
                  <a:pt x="5681662" y="512318"/>
                </a:lnTo>
                <a:lnTo>
                  <a:pt x="5715825" y="532034"/>
                </a:lnTo>
                <a:lnTo>
                  <a:pt x="5757729" y="563560"/>
                </a:lnTo>
                <a:lnTo>
                  <a:pt x="5787072" y="599440"/>
                </a:lnTo>
                <a:lnTo>
                  <a:pt x="5801252" y="642945"/>
                </a:lnTo>
                <a:lnTo>
                  <a:pt x="5802185" y="659638"/>
                </a:lnTo>
                <a:lnTo>
                  <a:pt x="5799349" y="689877"/>
                </a:lnTo>
                <a:lnTo>
                  <a:pt x="5776628" y="739165"/>
                </a:lnTo>
                <a:lnTo>
                  <a:pt x="5731027" y="773118"/>
                </a:lnTo>
                <a:lnTo>
                  <a:pt x="5662118" y="790211"/>
                </a:lnTo>
                <a:lnTo>
                  <a:pt x="5618924" y="792353"/>
                </a:lnTo>
                <a:lnTo>
                  <a:pt x="5858778" y="792353"/>
                </a:lnTo>
                <a:lnTo>
                  <a:pt x="5882322" y="759333"/>
                </a:lnTo>
                <a:lnTo>
                  <a:pt x="5900832" y="710739"/>
                </a:lnTo>
                <a:lnTo>
                  <a:pt x="5906960" y="652526"/>
                </a:lnTo>
                <a:lnTo>
                  <a:pt x="5905839" y="629380"/>
                </a:lnTo>
                <a:lnTo>
                  <a:pt x="5896834" y="587089"/>
                </a:lnTo>
                <a:lnTo>
                  <a:pt x="5878996" y="549890"/>
                </a:lnTo>
                <a:lnTo>
                  <a:pt x="5854422" y="516258"/>
                </a:lnTo>
                <a:lnTo>
                  <a:pt x="5823632" y="485820"/>
                </a:lnTo>
                <a:lnTo>
                  <a:pt x="5787628" y="458146"/>
                </a:lnTo>
                <a:lnTo>
                  <a:pt x="5746906" y="432927"/>
                </a:lnTo>
                <a:lnTo>
                  <a:pt x="5703421" y="409114"/>
                </a:lnTo>
                <a:lnTo>
                  <a:pt x="5638768" y="376539"/>
                </a:lnTo>
                <a:lnTo>
                  <a:pt x="5619694" y="366650"/>
                </a:lnTo>
                <a:lnTo>
                  <a:pt x="5585426" y="347940"/>
                </a:lnTo>
                <a:lnTo>
                  <a:pt x="5543867" y="319151"/>
                </a:lnTo>
                <a:lnTo>
                  <a:pt x="5514738" y="287236"/>
                </a:lnTo>
                <a:lnTo>
                  <a:pt x="5498671" y="249570"/>
                </a:lnTo>
                <a:lnTo>
                  <a:pt x="5495607" y="219075"/>
                </a:lnTo>
                <a:lnTo>
                  <a:pt x="5496627" y="202195"/>
                </a:lnTo>
                <a:lnTo>
                  <a:pt x="5511736" y="159512"/>
                </a:lnTo>
                <a:lnTo>
                  <a:pt x="5541204" y="127972"/>
                </a:lnTo>
                <a:lnTo>
                  <a:pt x="5580776" y="106314"/>
                </a:lnTo>
                <a:lnTo>
                  <a:pt x="5628068" y="94355"/>
                </a:lnTo>
                <a:lnTo>
                  <a:pt x="5677217" y="90551"/>
                </a:lnTo>
                <a:lnTo>
                  <a:pt x="5871273" y="90551"/>
                </a:lnTo>
                <a:lnTo>
                  <a:pt x="5871273" y="30353"/>
                </a:lnTo>
                <a:lnTo>
                  <a:pt x="5838128" y="17091"/>
                </a:lnTo>
                <a:lnTo>
                  <a:pt x="5796422" y="7604"/>
                </a:lnTo>
                <a:lnTo>
                  <a:pt x="5746168" y="1903"/>
                </a:lnTo>
                <a:lnTo>
                  <a:pt x="5687377" y="0"/>
                </a:lnTo>
                <a:close/>
              </a:path>
              <a:path w="5907405" h="882650">
                <a:moveTo>
                  <a:pt x="5871273" y="90551"/>
                </a:moveTo>
                <a:lnTo>
                  <a:pt x="5677217" y="90551"/>
                </a:lnTo>
                <a:lnTo>
                  <a:pt x="5733774" y="93815"/>
                </a:lnTo>
                <a:lnTo>
                  <a:pt x="5784961" y="103616"/>
                </a:lnTo>
                <a:lnTo>
                  <a:pt x="5830790" y="119965"/>
                </a:lnTo>
                <a:lnTo>
                  <a:pt x="5871273" y="142875"/>
                </a:lnTo>
                <a:lnTo>
                  <a:pt x="5871273" y="90551"/>
                </a:lnTo>
                <a:close/>
              </a:path>
            </a:pathLst>
          </a:custGeom>
          <a:solidFill>
            <a:srgbClr val="E0E1E5">
              <a:alpha val="611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77163" y="847978"/>
            <a:ext cx="1765300" cy="701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788395" y="233173"/>
            <a:ext cx="271804" cy="272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133720" y="342804"/>
            <a:ext cx="143253" cy="1385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1298321" y="340909"/>
            <a:ext cx="305498" cy="142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1626577" y="342804"/>
            <a:ext cx="142299" cy="1404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1133720" y="251682"/>
            <a:ext cx="43180" cy="57150"/>
          </a:xfrm>
          <a:custGeom>
            <a:avLst/>
            <a:gdLst/>
            <a:ahLst/>
            <a:cxnLst/>
            <a:rect l="l" t="t" r="r" b="b"/>
            <a:pathLst>
              <a:path w="43179" h="57150">
                <a:moveTo>
                  <a:pt x="40798" y="0"/>
                </a:moveTo>
                <a:lnTo>
                  <a:pt x="2376" y="0"/>
                </a:lnTo>
                <a:lnTo>
                  <a:pt x="0" y="2374"/>
                </a:lnTo>
                <a:lnTo>
                  <a:pt x="0" y="55053"/>
                </a:lnTo>
                <a:lnTo>
                  <a:pt x="2376" y="56954"/>
                </a:lnTo>
                <a:lnTo>
                  <a:pt x="40798" y="56954"/>
                </a:lnTo>
                <a:lnTo>
                  <a:pt x="42696" y="55053"/>
                </a:lnTo>
                <a:lnTo>
                  <a:pt x="42696" y="52203"/>
                </a:lnTo>
                <a:lnTo>
                  <a:pt x="4747" y="52203"/>
                </a:lnTo>
                <a:lnTo>
                  <a:pt x="4747" y="5218"/>
                </a:lnTo>
                <a:lnTo>
                  <a:pt x="42696" y="5218"/>
                </a:lnTo>
                <a:lnTo>
                  <a:pt x="42696" y="2374"/>
                </a:lnTo>
                <a:lnTo>
                  <a:pt x="40798" y="0"/>
                </a:lnTo>
                <a:close/>
              </a:path>
              <a:path w="43179" h="57150">
                <a:moveTo>
                  <a:pt x="42696" y="5218"/>
                </a:moveTo>
                <a:lnTo>
                  <a:pt x="37947" y="5218"/>
                </a:lnTo>
                <a:lnTo>
                  <a:pt x="37947" y="52203"/>
                </a:lnTo>
                <a:lnTo>
                  <a:pt x="42696" y="52203"/>
                </a:lnTo>
                <a:lnTo>
                  <a:pt x="42696" y="5218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1183527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2734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9866"/>
                </a:lnTo>
                <a:lnTo>
                  <a:pt x="1897" y="41767"/>
                </a:lnTo>
                <a:lnTo>
                  <a:pt x="32734" y="41767"/>
                </a:lnTo>
                <a:lnTo>
                  <a:pt x="32734" y="37016"/>
                </a:lnTo>
                <a:lnTo>
                  <a:pt x="4748" y="37016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566331" y="266868"/>
            <a:ext cx="18415" cy="41910"/>
          </a:xfrm>
          <a:custGeom>
            <a:avLst/>
            <a:gdLst/>
            <a:ahLst/>
            <a:cxnLst/>
            <a:rect l="l" t="t" r="r" b="b"/>
            <a:pathLst>
              <a:path w="18415" h="41910">
                <a:moveTo>
                  <a:pt x="18017" y="0"/>
                </a:moveTo>
                <a:lnTo>
                  <a:pt x="2339" y="0"/>
                </a:lnTo>
                <a:lnTo>
                  <a:pt x="0" y="2374"/>
                </a:lnTo>
                <a:lnTo>
                  <a:pt x="0" y="39866"/>
                </a:lnTo>
                <a:lnTo>
                  <a:pt x="2339" y="41767"/>
                </a:lnTo>
                <a:lnTo>
                  <a:pt x="18017" y="41767"/>
                </a:lnTo>
                <a:lnTo>
                  <a:pt x="18017" y="37016"/>
                </a:lnTo>
                <a:lnTo>
                  <a:pt x="4742" y="37016"/>
                </a:lnTo>
                <a:lnTo>
                  <a:pt x="4742" y="5223"/>
                </a:lnTo>
                <a:lnTo>
                  <a:pt x="18017" y="5223"/>
                </a:lnTo>
                <a:lnTo>
                  <a:pt x="18017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302588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1903" y="0"/>
                </a:lnTo>
                <a:lnTo>
                  <a:pt x="0" y="2374"/>
                </a:lnTo>
                <a:lnTo>
                  <a:pt x="0" y="41767"/>
                </a:lnTo>
                <a:lnTo>
                  <a:pt x="4747" y="41767"/>
                </a:lnTo>
                <a:lnTo>
                  <a:pt x="4747" y="5223"/>
                </a:lnTo>
                <a:lnTo>
                  <a:pt x="32732" y="5223"/>
                </a:lnTo>
                <a:lnTo>
                  <a:pt x="32732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2" y="5223"/>
                </a:moveTo>
                <a:lnTo>
                  <a:pt x="27992" y="5223"/>
                </a:lnTo>
                <a:lnTo>
                  <a:pt x="27992" y="41767"/>
                </a:lnTo>
                <a:lnTo>
                  <a:pt x="32732" y="41767"/>
                </a:lnTo>
                <a:lnTo>
                  <a:pt x="32732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378010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41767"/>
                </a:lnTo>
                <a:lnTo>
                  <a:pt x="4748" y="41767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4" y="5223"/>
                </a:moveTo>
                <a:lnTo>
                  <a:pt x="27985" y="5223"/>
                </a:lnTo>
                <a:lnTo>
                  <a:pt x="27985" y="41767"/>
                </a:lnTo>
                <a:lnTo>
                  <a:pt x="32734" y="41767"/>
                </a:lnTo>
                <a:lnTo>
                  <a:pt x="32734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51936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48" y="0"/>
                </a:moveTo>
                <a:lnTo>
                  <a:pt x="2401" y="0"/>
                </a:lnTo>
                <a:lnTo>
                  <a:pt x="0" y="2374"/>
                </a:lnTo>
                <a:lnTo>
                  <a:pt x="0" y="41767"/>
                </a:lnTo>
                <a:lnTo>
                  <a:pt x="5246" y="41767"/>
                </a:lnTo>
                <a:lnTo>
                  <a:pt x="5246" y="5223"/>
                </a:lnTo>
                <a:lnTo>
                  <a:pt x="32745" y="5223"/>
                </a:lnTo>
                <a:lnTo>
                  <a:pt x="32745" y="2374"/>
                </a:lnTo>
                <a:lnTo>
                  <a:pt x="30848" y="0"/>
                </a:lnTo>
                <a:close/>
              </a:path>
              <a:path w="33020" h="41910">
                <a:moveTo>
                  <a:pt x="32745" y="5223"/>
                </a:moveTo>
                <a:lnTo>
                  <a:pt x="28003" y="5223"/>
                </a:lnTo>
                <a:lnTo>
                  <a:pt x="28003" y="41767"/>
                </a:lnTo>
                <a:lnTo>
                  <a:pt x="32745" y="41767"/>
                </a:lnTo>
                <a:lnTo>
                  <a:pt x="32745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462910" y="266868"/>
            <a:ext cx="5080" cy="41910"/>
          </a:xfrm>
          <a:custGeom>
            <a:avLst/>
            <a:gdLst/>
            <a:ahLst/>
            <a:cxnLst/>
            <a:rect l="l" t="t" r="r" b="b"/>
            <a:pathLst>
              <a:path w="5079" h="41910">
                <a:moveTo>
                  <a:pt x="4740" y="41767"/>
                </a:moveTo>
                <a:lnTo>
                  <a:pt x="0" y="41767"/>
                </a:lnTo>
                <a:lnTo>
                  <a:pt x="0" y="0"/>
                </a:lnTo>
                <a:lnTo>
                  <a:pt x="4740" y="0"/>
                </a:lnTo>
                <a:lnTo>
                  <a:pt x="4740" y="41767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1364255" y="252155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4">
                <a:moveTo>
                  <a:pt x="5222" y="56480"/>
                </a:moveTo>
                <a:lnTo>
                  <a:pt x="0" y="56480"/>
                </a:lnTo>
                <a:lnTo>
                  <a:pt x="0" y="0"/>
                </a:lnTo>
                <a:lnTo>
                  <a:pt x="5222" y="0"/>
                </a:lnTo>
                <a:lnTo>
                  <a:pt x="5222" y="5648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1519363" y="252155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4">
                <a:moveTo>
                  <a:pt x="5246" y="56480"/>
                </a:moveTo>
                <a:lnTo>
                  <a:pt x="0" y="56480"/>
                </a:lnTo>
                <a:lnTo>
                  <a:pt x="0" y="0"/>
                </a:lnTo>
                <a:lnTo>
                  <a:pt x="5246" y="0"/>
                </a:lnTo>
                <a:lnTo>
                  <a:pt x="5246" y="5648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1566331" y="252155"/>
            <a:ext cx="5080" cy="40640"/>
          </a:xfrm>
          <a:custGeom>
            <a:avLst/>
            <a:gdLst/>
            <a:ahLst/>
            <a:cxnLst/>
            <a:rect l="l" t="t" r="r" b="b"/>
            <a:pathLst>
              <a:path w="5079" h="40639">
                <a:moveTo>
                  <a:pt x="4742" y="40340"/>
                </a:moveTo>
                <a:lnTo>
                  <a:pt x="0" y="40340"/>
                </a:lnTo>
                <a:lnTo>
                  <a:pt x="0" y="0"/>
                </a:lnTo>
                <a:lnTo>
                  <a:pt x="4742" y="0"/>
                </a:lnTo>
                <a:lnTo>
                  <a:pt x="4742" y="4034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223372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363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9866"/>
                </a:lnTo>
                <a:lnTo>
                  <a:pt x="1897" y="41767"/>
                </a:lnTo>
                <a:lnTo>
                  <a:pt x="31785" y="41767"/>
                </a:lnTo>
                <a:lnTo>
                  <a:pt x="31785" y="37016"/>
                </a:lnTo>
                <a:lnTo>
                  <a:pt x="4748" y="37016"/>
                </a:lnTo>
                <a:lnTo>
                  <a:pt x="4748" y="24679"/>
                </a:lnTo>
                <a:lnTo>
                  <a:pt x="30363" y="24679"/>
                </a:lnTo>
                <a:lnTo>
                  <a:pt x="32734" y="22778"/>
                </a:lnTo>
                <a:lnTo>
                  <a:pt x="32734" y="19936"/>
                </a:lnTo>
                <a:lnTo>
                  <a:pt x="4748" y="19936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2374"/>
                </a:lnTo>
                <a:lnTo>
                  <a:pt x="30363" y="0"/>
                </a:lnTo>
                <a:close/>
              </a:path>
              <a:path w="33020" h="41910">
                <a:moveTo>
                  <a:pt x="32734" y="5223"/>
                </a:moveTo>
                <a:lnTo>
                  <a:pt x="27512" y="5223"/>
                </a:lnTo>
                <a:lnTo>
                  <a:pt x="27512" y="19936"/>
                </a:lnTo>
                <a:lnTo>
                  <a:pt x="32734" y="19936"/>
                </a:lnTo>
                <a:lnTo>
                  <a:pt x="32734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126274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948" y="0"/>
                </a:lnTo>
                <a:lnTo>
                  <a:pt x="948" y="5223"/>
                </a:lnTo>
                <a:lnTo>
                  <a:pt x="27985" y="5223"/>
                </a:lnTo>
                <a:lnTo>
                  <a:pt x="27985" y="17560"/>
                </a:lnTo>
                <a:lnTo>
                  <a:pt x="2377" y="17560"/>
                </a:lnTo>
                <a:lnTo>
                  <a:pt x="0" y="19462"/>
                </a:lnTo>
                <a:lnTo>
                  <a:pt x="0" y="39866"/>
                </a:lnTo>
                <a:lnTo>
                  <a:pt x="2377" y="41767"/>
                </a:lnTo>
                <a:lnTo>
                  <a:pt x="30836" y="41767"/>
                </a:lnTo>
                <a:lnTo>
                  <a:pt x="32732" y="39866"/>
                </a:lnTo>
                <a:lnTo>
                  <a:pt x="32732" y="37016"/>
                </a:lnTo>
                <a:lnTo>
                  <a:pt x="4747" y="37016"/>
                </a:lnTo>
                <a:lnTo>
                  <a:pt x="4747" y="22305"/>
                </a:lnTo>
                <a:lnTo>
                  <a:pt x="32732" y="22305"/>
                </a:lnTo>
                <a:lnTo>
                  <a:pt x="32732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2" y="22305"/>
                </a:moveTo>
                <a:lnTo>
                  <a:pt x="27985" y="22305"/>
                </a:lnTo>
                <a:lnTo>
                  <a:pt x="27985" y="37016"/>
                </a:lnTo>
                <a:lnTo>
                  <a:pt x="32732" y="37016"/>
                </a:lnTo>
                <a:lnTo>
                  <a:pt x="32732" y="22305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1476691" y="266868"/>
            <a:ext cx="33020" cy="51435"/>
          </a:xfrm>
          <a:custGeom>
            <a:avLst/>
            <a:gdLst/>
            <a:ahLst/>
            <a:cxnLst/>
            <a:rect l="l" t="t" r="r" b="b"/>
            <a:pathLst>
              <a:path w="33020" h="51435">
                <a:moveTo>
                  <a:pt x="30849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2273"/>
                </a:lnTo>
                <a:lnTo>
                  <a:pt x="1897" y="34174"/>
                </a:lnTo>
                <a:lnTo>
                  <a:pt x="27942" y="34174"/>
                </a:lnTo>
                <a:lnTo>
                  <a:pt x="27942" y="46511"/>
                </a:lnTo>
                <a:lnTo>
                  <a:pt x="948" y="46511"/>
                </a:lnTo>
                <a:lnTo>
                  <a:pt x="948" y="51255"/>
                </a:lnTo>
                <a:lnTo>
                  <a:pt x="30849" y="51255"/>
                </a:lnTo>
                <a:lnTo>
                  <a:pt x="32746" y="49361"/>
                </a:lnTo>
                <a:lnTo>
                  <a:pt x="32746" y="29424"/>
                </a:lnTo>
                <a:lnTo>
                  <a:pt x="4742" y="29424"/>
                </a:lnTo>
                <a:lnTo>
                  <a:pt x="4742" y="5223"/>
                </a:lnTo>
                <a:lnTo>
                  <a:pt x="32746" y="5223"/>
                </a:lnTo>
                <a:lnTo>
                  <a:pt x="32746" y="2374"/>
                </a:lnTo>
                <a:lnTo>
                  <a:pt x="30849" y="0"/>
                </a:lnTo>
                <a:close/>
              </a:path>
              <a:path w="33020" h="51435">
                <a:moveTo>
                  <a:pt x="32746" y="5223"/>
                </a:moveTo>
                <a:lnTo>
                  <a:pt x="27942" y="5223"/>
                </a:lnTo>
                <a:lnTo>
                  <a:pt x="27942" y="29424"/>
                </a:lnTo>
                <a:lnTo>
                  <a:pt x="32746" y="29424"/>
                </a:lnTo>
                <a:lnTo>
                  <a:pt x="32746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142068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1796" y="0"/>
                </a:moveTo>
                <a:lnTo>
                  <a:pt x="2401" y="0"/>
                </a:lnTo>
                <a:lnTo>
                  <a:pt x="0" y="2374"/>
                </a:lnTo>
                <a:lnTo>
                  <a:pt x="0" y="22305"/>
                </a:lnTo>
                <a:lnTo>
                  <a:pt x="28003" y="22305"/>
                </a:lnTo>
                <a:lnTo>
                  <a:pt x="28003" y="37016"/>
                </a:lnTo>
                <a:lnTo>
                  <a:pt x="0" y="37016"/>
                </a:lnTo>
                <a:lnTo>
                  <a:pt x="0" y="41767"/>
                </a:lnTo>
                <a:lnTo>
                  <a:pt x="30848" y="41767"/>
                </a:lnTo>
                <a:lnTo>
                  <a:pt x="32745" y="39866"/>
                </a:lnTo>
                <a:lnTo>
                  <a:pt x="32745" y="19462"/>
                </a:lnTo>
                <a:lnTo>
                  <a:pt x="30848" y="17560"/>
                </a:lnTo>
                <a:lnTo>
                  <a:pt x="5246" y="17560"/>
                </a:lnTo>
                <a:lnTo>
                  <a:pt x="5246" y="5223"/>
                </a:lnTo>
                <a:lnTo>
                  <a:pt x="31796" y="5223"/>
                </a:lnTo>
                <a:lnTo>
                  <a:pt x="31796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592882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1798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22305"/>
                </a:lnTo>
                <a:lnTo>
                  <a:pt x="28004" y="22305"/>
                </a:lnTo>
                <a:lnTo>
                  <a:pt x="28004" y="37016"/>
                </a:lnTo>
                <a:lnTo>
                  <a:pt x="0" y="37016"/>
                </a:lnTo>
                <a:lnTo>
                  <a:pt x="0" y="41767"/>
                </a:lnTo>
                <a:lnTo>
                  <a:pt x="30849" y="41767"/>
                </a:lnTo>
                <a:lnTo>
                  <a:pt x="32746" y="39866"/>
                </a:lnTo>
                <a:lnTo>
                  <a:pt x="32746" y="19462"/>
                </a:lnTo>
                <a:lnTo>
                  <a:pt x="30849" y="17560"/>
                </a:lnTo>
                <a:lnTo>
                  <a:pt x="4742" y="17560"/>
                </a:lnTo>
                <a:lnTo>
                  <a:pt x="4742" y="5223"/>
                </a:lnTo>
                <a:lnTo>
                  <a:pt x="31798" y="5223"/>
                </a:lnTo>
                <a:lnTo>
                  <a:pt x="3179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1560137" y="266868"/>
            <a:ext cx="24765" cy="5080"/>
          </a:xfrm>
          <a:custGeom>
            <a:avLst/>
            <a:gdLst/>
            <a:ahLst/>
            <a:cxnLst/>
            <a:rect l="l" t="t" r="r" b="b"/>
            <a:pathLst>
              <a:path w="24765" h="5079">
                <a:moveTo>
                  <a:pt x="0" y="4743"/>
                </a:moveTo>
                <a:lnTo>
                  <a:pt x="24212" y="4743"/>
                </a:lnTo>
                <a:lnTo>
                  <a:pt x="24212" y="0"/>
                </a:lnTo>
                <a:lnTo>
                  <a:pt x="0" y="0"/>
                </a:lnTo>
                <a:lnTo>
                  <a:pt x="0" y="474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57200" y="2284476"/>
            <a:ext cx="2470785" cy="3397250"/>
          </a:xfrm>
          <a:custGeom>
            <a:avLst/>
            <a:gdLst/>
            <a:ahLst/>
            <a:cxnLst/>
            <a:rect l="l" t="t" r="r" b="b"/>
            <a:pathLst>
              <a:path w="2470785" h="3397250">
                <a:moveTo>
                  <a:pt x="0" y="3396996"/>
                </a:moveTo>
                <a:lnTo>
                  <a:pt x="2470404" y="3396996"/>
                </a:lnTo>
                <a:lnTo>
                  <a:pt x="2470404" y="0"/>
                </a:lnTo>
                <a:lnTo>
                  <a:pt x="0" y="0"/>
                </a:lnTo>
                <a:lnTo>
                  <a:pt x="0" y="3396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31036" y="2989707"/>
            <a:ext cx="1806448" cy="887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407664" y="2284476"/>
            <a:ext cx="2470785" cy="3397250"/>
          </a:xfrm>
          <a:custGeom>
            <a:avLst/>
            <a:gdLst/>
            <a:ahLst/>
            <a:cxnLst/>
            <a:rect l="l" t="t" r="r" b="b"/>
            <a:pathLst>
              <a:path w="2470785" h="3397250">
                <a:moveTo>
                  <a:pt x="0" y="3396996"/>
                </a:moveTo>
                <a:lnTo>
                  <a:pt x="2470404" y="3396996"/>
                </a:lnTo>
                <a:lnTo>
                  <a:pt x="2470404" y="0"/>
                </a:lnTo>
                <a:lnTo>
                  <a:pt x="0" y="0"/>
                </a:lnTo>
                <a:lnTo>
                  <a:pt x="0" y="3396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149725" y="2994405"/>
            <a:ext cx="1218819" cy="8829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359652" y="2284476"/>
            <a:ext cx="2470785" cy="3397250"/>
          </a:xfrm>
          <a:custGeom>
            <a:avLst/>
            <a:gdLst/>
            <a:ahLst/>
            <a:cxnLst/>
            <a:rect l="l" t="t" r="r" b="b"/>
            <a:pathLst>
              <a:path w="2470784" h="3397250">
                <a:moveTo>
                  <a:pt x="0" y="3396996"/>
                </a:moveTo>
                <a:lnTo>
                  <a:pt x="2470404" y="3396996"/>
                </a:lnTo>
                <a:lnTo>
                  <a:pt x="2470404" y="0"/>
                </a:lnTo>
                <a:lnTo>
                  <a:pt x="0" y="0"/>
                </a:lnTo>
                <a:lnTo>
                  <a:pt x="0" y="3396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054468" y="2994405"/>
            <a:ext cx="1173480" cy="883285"/>
          </a:xfrm>
          <a:custGeom>
            <a:avLst/>
            <a:gdLst/>
            <a:ahLst/>
            <a:cxnLst/>
            <a:rect l="l" t="t" r="r" b="b"/>
            <a:pathLst>
              <a:path w="1173479" h="883285">
                <a:moveTo>
                  <a:pt x="287527" y="0"/>
                </a:moveTo>
                <a:lnTo>
                  <a:pt x="221789" y="7397"/>
                </a:lnTo>
                <a:lnTo>
                  <a:pt x="163956" y="29464"/>
                </a:lnTo>
                <a:lnTo>
                  <a:pt x="114490" y="66135"/>
                </a:lnTo>
                <a:lnTo>
                  <a:pt x="73786" y="117094"/>
                </a:lnTo>
                <a:lnTo>
                  <a:pt x="41846" y="182022"/>
                </a:lnTo>
                <a:lnTo>
                  <a:pt x="29174" y="219713"/>
                </a:lnTo>
                <a:lnTo>
                  <a:pt x="18669" y="260858"/>
                </a:lnTo>
                <a:lnTo>
                  <a:pt x="10501" y="305343"/>
                </a:lnTo>
                <a:lnTo>
                  <a:pt x="4667" y="353091"/>
                </a:lnTo>
                <a:lnTo>
                  <a:pt x="1166" y="404125"/>
                </a:lnTo>
                <a:lnTo>
                  <a:pt x="0" y="458470"/>
                </a:lnTo>
                <a:lnTo>
                  <a:pt x="1117" y="507904"/>
                </a:lnTo>
                <a:lnTo>
                  <a:pt x="4460" y="554482"/>
                </a:lnTo>
                <a:lnTo>
                  <a:pt x="10019" y="598201"/>
                </a:lnTo>
                <a:lnTo>
                  <a:pt x="17779" y="639064"/>
                </a:lnTo>
                <a:lnTo>
                  <a:pt x="27779" y="677023"/>
                </a:lnTo>
                <a:lnTo>
                  <a:pt x="54016" y="743559"/>
                </a:lnTo>
                <a:lnTo>
                  <a:pt x="88469" y="797665"/>
                </a:lnTo>
                <a:lnTo>
                  <a:pt x="130899" y="838864"/>
                </a:lnTo>
                <a:lnTo>
                  <a:pt x="181092" y="866991"/>
                </a:lnTo>
                <a:lnTo>
                  <a:pt x="238380" y="881139"/>
                </a:lnTo>
                <a:lnTo>
                  <a:pt x="269621" y="882904"/>
                </a:lnTo>
                <a:lnTo>
                  <a:pt x="302625" y="881068"/>
                </a:lnTo>
                <a:lnTo>
                  <a:pt x="363204" y="866348"/>
                </a:lnTo>
                <a:lnTo>
                  <a:pt x="416401" y="836981"/>
                </a:lnTo>
                <a:lnTo>
                  <a:pt x="456053" y="799592"/>
                </a:lnTo>
                <a:lnTo>
                  <a:pt x="279146" y="799592"/>
                </a:lnTo>
                <a:lnTo>
                  <a:pt x="241559" y="795321"/>
                </a:lnTo>
                <a:lnTo>
                  <a:pt x="179629" y="761153"/>
                </a:lnTo>
                <a:lnTo>
                  <a:pt x="155291" y="731256"/>
                </a:lnTo>
                <a:lnTo>
                  <a:pt x="135373" y="692817"/>
                </a:lnTo>
                <a:lnTo>
                  <a:pt x="119878" y="645837"/>
                </a:lnTo>
                <a:lnTo>
                  <a:pt x="108807" y="590314"/>
                </a:lnTo>
                <a:lnTo>
                  <a:pt x="102164" y="526250"/>
                </a:lnTo>
                <a:lnTo>
                  <a:pt x="99949" y="453644"/>
                </a:lnTo>
                <a:lnTo>
                  <a:pt x="101777" y="383174"/>
                </a:lnTo>
                <a:lnTo>
                  <a:pt x="107263" y="320125"/>
                </a:lnTo>
                <a:lnTo>
                  <a:pt x="116404" y="264496"/>
                </a:lnTo>
                <a:lnTo>
                  <a:pt x="129201" y="216288"/>
                </a:lnTo>
                <a:lnTo>
                  <a:pt x="145653" y="175498"/>
                </a:lnTo>
                <a:lnTo>
                  <a:pt x="165758" y="142126"/>
                </a:lnTo>
                <a:lnTo>
                  <a:pt x="216927" y="97633"/>
                </a:lnTo>
                <a:lnTo>
                  <a:pt x="282701" y="82804"/>
                </a:lnTo>
                <a:lnTo>
                  <a:pt x="469416" y="82804"/>
                </a:lnTo>
                <a:lnTo>
                  <a:pt x="454315" y="64751"/>
                </a:lnTo>
                <a:lnTo>
                  <a:pt x="427308" y="41441"/>
                </a:lnTo>
                <a:lnTo>
                  <a:pt x="397125" y="23311"/>
                </a:lnTo>
                <a:lnTo>
                  <a:pt x="363768" y="10360"/>
                </a:lnTo>
                <a:lnTo>
                  <a:pt x="327235" y="2590"/>
                </a:lnTo>
                <a:lnTo>
                  <a:pt x="287527" y="0"/>
                </a:lnTo>
                <a:close/>
              </a:path>
              <a:path w="1173479" h="883285">
                <a:moveTo>
                  <a:pt x="469416" y="82804"/>
                </a:moveTo>
                <a:lnTo>
                  <a:pt x="282701" y="82804"/>
                </a:lnTo>
                <a:lnTo>
                  <a:pt x="315635" y="86446"/>
                </a:lnTo>
                <a:lnTo>
                  <a:pt x="345096" y="97374"/>
                </a:lnTo>
                <a:lnTo>
                  <a:pt x="393604" y="141089"/>
                </a:lnTo>
                <a:lnTo>
                  <a:pt x="428237" y="213956"/>
                </a:lnTo>
                <a:lnTo>
                  <a:pt x="440355" y="261323"/>
                </a:lnTo>
                <a:lnTo>
                  <a:pt x="449009" y="315980"/>
                </a:lnTo>
                <a:lnTo>
                  <a:pt x="454200" y="377927"/>
                </a:lnTo>
                <a:lnTo>
                  <a:pt x="455929" y="447167"/>
                </a:lnTo>
                <a:lnTo>
                  <a:pt x="454162" y="514127"/>
                </a:lnTo>
                <a:lnTo>
                  <a:pt x="448858" y="574040"/>
                </a:lnTo>
                <a:lnTo>
                  <a:pt x="440019" y="626903"/>
                </a:lnTo>
                <a:lnTo>
                  <a:pt x="427644" y="672719"/>
                </a:lnTo>
                <a:lnTo>
                  <a:pt x="411734" y="711485"/>
                </a:lnTo>
                <a:lnTo>
                  <a:pt x="369305" y="767873"/>
                </a:lnTo>
                <a:lnTo>
                  <a:pt x="312734" y="796067"/>
                </a:lnTo>
                <a:lnTo>
                  <a:pt x="279146" y="799592"/>
                </a:lnTo>
                <a:lnTo>
                  <a:pt x="456053" y="799592"/>
                </a:lnTo>
                <a:lnTo>
                  <a:pt x="480695" y="767080"/>
                </a:lnTo>
                <a:lnTo>
                  <a:pt x="512968" y="703770"/>
                </a:lnTo>
                <a:lnTo>
                  <a:pt x="525861" y="667246"/>
                </a:lnTo>
                <a:lnTo>
                  <a:pt x="536575" y="627507"/>
                </a:lnTo>
                <a:lnTo>
                  <a:pt x="545076" y="584624"/>
                </a:lnTo>
                <a:lnTo>
                  <a:pt x="551148" y="538670"/>
                </a:lnTo>
                <a:lnTo>
                  <a:pt x="554791" y="489668"/>
                </a:lnTo>
                <a:lnTo>
                  <a:pt x="556005" y="437642"/>
                </a:lnTo>
                <a:lnTo>
                  <a:pt x="554416" y="372910"/>
                </a:lnTo>
                <a:lnTo>
                  <a:pt x="549648" y="313355"/>
                </a:lnTo>
                <a:lnTo>
                  <a:pt x="541703" y="258977"/>
                </a:lnTo>
                <a:lnTo>
                  <a:pt x="530579" y="209776"/>
                </a:lnTo>
                <a:lnTo>
                  <a:pt x="516278" y="165752"/>
                </a:lnTo>
                <a:lnTo>
                  <a:pt x="498800" y="126907"/>
                </a:lnTo>
                <a:lnTo>
                  <a:pt x="478146" y="93240"/>
                </a:lnTo>
                <a:lnTo>
                  <a:pt x="469416" y="82804"/>
                </a:lnTo>
                <a:close/>
              </a:path>
              <a:path w="1173479" h="883285">
                <a:moveTo>
                  <a:pt x="678814" y="731647"/>
                </a:moveTo>
                <a:lnTo>
                  <a:pt x="678814" y="836422"/>
                </a:lnTo>
                <a:lnTo>
                  <a:pt x="717958" y="856757"/>
                </a:lnTo>
                <a:lnTo>
                  <a:pt x="763365" y="871283"/>
                </a:lnTo>
                <a:lnTo>
                  <a:pt x="815010" y="879998"/>
                </a:lnTo>
                <a:lnTo>
                  <a:pt x="872871" y="882904"/>
                </a:lnTo>
                <a:lnTo>
                  <a:pt x="905513" y="881759"/>
                </a:lnTo>
                <a:lnTo>
                  <a:pt x="966561" y="872563"/>
                </a:lnTo>
                <a:lnTo>
                  <a:pt x="1021637" y="854299"/>
                </a:lnTo>
                <a:lnTo>
                  <a:pt x="1069123" y="828252"/>
                </a:lnTo>
                <a:lnTo>
                  <a:pt x="1103449" y="799592"/>
                </a:lnTo>
                <a:lnTo>
                  <a:pt x="876426" y="799592"/>
                </a:lnTo>
                <a:lnTo>
                  <a:pt x="822350" y="795351"/>
                </a:lnTo>
                <a:lnTo>
                  <a:pt x="771382" y="782621"/>
                </a:lnTo>
                <a:lnTo>
                  <a:pt x="723532" y="761390"/>
                </a:lnTo>
                <a:lnTo>
                  <a:pt x="678814" y="731647"/>
                </a:lnTo>
                <a:close/>
              </a:path>
              <a:path w="1173479" h="883285">
                <a:moveTo>
                  <a:pt x="1101836" y="82804"/>
                </a:moveTo>
                <a:lnTo>
                  <a:pt x="881252" y="82804"/>
                </a:lnTo>
                <a:lnTo>
                  <a:pt x="939134" y="88611"/>
                </a:lnTo>
                <a:lnTo>
                  <a:pt x="984153" y="106037"/>
                </a:lnTo>
                <a:lnTo>
                  <a:pt x="1016309" y="135089"/>
                </a:lnTo>
                <a:lnTo>
                  <a:pt x="1035603" y="175772"/>
                </a:lnTo>
                <a:lnTo>
                  <a:pt x="1042034" y="228092"/>
                </a:lnTo>
                <a:lnTo>
                  <a:pt x="1037728" y="269784"/>
                </a:lnTo>
                <a:lnTo>
                  <a:pt x="1003286" y="333911"/>
                </a:lnTo>
                <a:lnTo>
                  <a:pt x="934436" y="372373"/>
                </a:lnTo>
                <a:lnTo>
                  <a:pt x="887120" y="381987"/>
                </a:lnTo>
                <a:lnTo>
                  <a:pt x="831214" y="385191"/>
                </a:lnTo>
                <a:lnTo>
                  <a:pt x="763904" y="385191"/>
                </a:lnTo>
                <a:lnTo>
                  <a:pt x="763904" y="467995"/>
                </a:lnTo>
                <a:lnTo>
                  <a:pt x="834771" y="467995"/>
                </a:lnTo>
                <a:lnTo>
                  <a:pt x="897947" y="471408"/>
                </a:lnTo>
                <a:lnTo>
                  <a:pt x="951403" y="481648"/>
                </a:lnTo>
                <a:lnTo>
                  <a:pt x="995140" y="498716"/>
                </a:lnTo>
                <a:lnTo>
                  <a:pt x="1029158" y="522610"/>
                </a:lnTo>
                <a:lnTo>
                  <a:pt x="1053457" y="553331"/>
                </a:lnTo>
                <a:lnTo>
                  <a:pt x="1068036" y="590879"/>
                </a:lnTo>
                <a:lnTo>
                  <a:pt x="1072896" y="635254"/>
                </a:lnTo>
                <a:lnTo>
                  <a:pt x="1072034" y="653825"/>
                </a:lnTo>
                <a:lnTo>
                  <a:pt x="1058926" y="703707"/>
                </a:lnTo>
                <a:lnTo>
                  <a:pt x="1031261" y="744212"/>
                </a:lnTo>
                <a:lnTo>
                  <a:pt x="990647" y="774382"/>
                </a:lnTo>
                <a:lnTo>
                  <a:pt x="938595" y="793216"/>
                </a:lnTo>
                <a:lnTo>
                  <a:pt x="898245" y="798879"/>
                </a:lnTo>
                <a:lnTo>
                  <a:pt x="876426" y="799592"/>
                </a:lnTo>
                <a:lnTo>
                  <a:pt x="1103449" y="799592"/>
                </a:lnTo>
                <a:lnTo>
                  <a:pt x="1139277" y="754179"/>
                </a:lnTo>
                <a:lnTo>
                  <a:pt x="1160756" y="707106"/>
                </a:lnTo>
                <a:lnTo>
                  <a:pt x="1171614" y="654579"/>
                </a:lnTo>
                <a:lnTo>
                  <a:pt x="1172972" y="626364"/>
                </a:lnTo>
                <a:lnTo>
                  <a:pt x="1172019" y="605387"/>
                </a:lnTo>
                <a:lnTo>
                  <a:pt x="1164399" y="566195"/>
                </a:lnTo>
                <a:lnTo>
                  <a:pt x="1149451" y="530879"/>
                </a:lnTo>
                <a:lnTo>
                  <a:pt x="1115822" y="486410"/>
                </a:lnTo>
                <a:lnTo>
                  <a:pt x="1069905" y="452673"/>
                </a:lnTo>
                <a:lnTo>
                  <a:pt x="1033202" y="436409"/>
                </a:lnTo>
                <a:lnTo>
                  <a:pt x="993042" y="425880"/>
                </a:lnTo>
                <a:lnTo>
                  <a:pt x="971676" y="422783"/>
                </a:lnTo>
                <a:lnTo>
                  <a:pt x="971676" y="420370"/>
                </a:lnTo>
                <a:lnTo>
                  <a:pt x="1023715" y="400960"/>
                </a:lnTo>
                <a:lnTo>
                  <a:pt x="1066292" y="374866"/>
                </a:lnTo>
                <a:lnTo>
                  <a:pt x="1099407" y="342090"/>
                </a:lnTo>
                <a:lnTo>
                  <a:pt x="1123061" y="302636"/>
                </a:lnTo>
                <a:lnTo>
                  <a:pt x="1137253" y="256507"/>
                </a:lnTo>
                <a:lnTo>
                  <a:pt x="1141983" y="203708"/>
                </a:lnTo>
                <a:lnTo>
                  <a:pt x="1140914" y="181536"/>
                </a:lnTo>
                <a:lnTo>
                  <a:pt x="1132393" y="140146"/>
                </a:lnTo>
                <a:lnTo>
                  <a:pt x="1115627" y="102808"/>
                </a:lnTo>
                <a:lnTo>
                  <a:pt x="1104550" y="86058"/>
                </a:lnTo>
                <a:lnTo>
                  <a:pt x="1101836" y="82804"/>
                </a:lnTo>
                <a:close/>
              </a:path>
              <a:path w="1173479" h="883285">
                <a:moveTo>
                  <a:pt x="905636" y="0"/>
                </a:moveTo>
                <a:lnTo>
                  <a:pt x="851294" y="3067"/>
                </a:lnTo>
                <a:lnTo>
                  <a:pt x="800846" y="12255"/>
                </a:lnTo>
                <a:lnTo>
                  <a:pt x="754278" y="27539"/>
                </a:lnTo>
                <a:lnTo>
                  <a:pt x="711580" y="48895"/>
                </a:lnTo>
                <a:lnTo>
                  <a:pt x="711580" y="143510"/>
                </a:lnTo>
                <a:lnTo>
                  <a:pt x="751897" y="116933"/>
                </a:lnTo>
                <a:lnTo>
                  <a:pt x="793607" y="97964"/>
                </a:lnTo>
                <a:lnTo>
                  <a:pt x="836721" y="86592"/>
                </a:lnTo>
                <a:lnTo>
                  <a:pt x="881252" y="82804"/>
                </a:lnTo>
                <a:lnTo>
                  <a:pt x="1101836" y="82804"/>
                </a:lnTo>
                <a:lnTo>
                  <a:pt x="1091711" y="70665"/>
                </a:lnTo>
                <a:lnTo>
                  <a:pt x="1060850" y="43971"/>
                </a:lnTo>
                <a:lnTo>
                  <a:pt x="1023616" y="23155"/>
                </a:lnTo>
                <a:lnTo>
                  <a:pt x="980307" y="8465"/>
                </a:lnTo>
                <a:lnTo>
                  <a:pt x="931781" y="948"/>
                </a:lnTo>
                <a:lnTo>
                  <a:pt x="905636" y="0"/>
                </a:lnTo>
                <a:close/>
              </a:path>
            </a:pathLst>
          </a:custGeom>
          <a:solidFill>
            <a:srgbClr val="EDED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71106" y="3195573"/>
            <a:ext cx="1212850" cy="297180"/>
          </a:xfrm>
          <a:custGeom>
            <a:avLst/>
            <a:gdLst/>
            <a:ahLst/>
            <a:cxnLst/>
            <a:rect l="l" t="t" r="r" b="b"/>
            <a:pathLst>
              <a:path w="1212850" h="297179">
                <a:moveTo>
                  <a:pt x="294132" y="133096"/>
                </a:moveTo>
                <a:lnTo>
                  <a:pt x="3048" y="133096"/>
                </a:lnTo>
                <a:lnTo>
                  <a:pt x="3048" y="165608"/>
                </a:lnTo>
                <a:lnTo>
                  <a:pt x="294132" y="165608"/>
                </a:lnTo>
                <a:lnTo>
                  <a:pt x="294132" y="133096"/>
                </a:lnTo>
                <a:close/>
              </a:path>
              <a:path w="1212850" h="297179">
                <a:moveTo>
                  <a:pt x="169418" y="116204"/>
                </a:moveTo>
                <a:lnTo>
                  <a:pt x="127126" y="116204"/>
                </a:lnTo>
                <a:lnTo>
                  <a:pt x="127126" y="133096"/>
                </a:lnTo>
                <a:lnTo>
                  <a:pt x="169418" y="133096"/>
                </a:lnTo>
                <a:lnTo>
                  <a:pt x="169418" y="116204"/>
                </a:lnTo>
                <a:close/>
              </a:path>
              <a:path w="1212850" h="297179">
                <a:moveTo>
                  <a:pt x="272669" y="83692"/>
                </a:moveTo>
                <a:lnTo>
                  <a:pt x="27432" y="83692"/>
                </a:lnTo>
                <a:lnTo>
                  <a:pt x="27432" y="116204"/>
                </a:lnTo>
                <a:lnTo>
                  <a:pt x="272669" y="116204"/>
                </a:lnTo>
                <a:lnTo>
                  <a:pt x="272669" y="83692"/>
                </a:lnTo>
                <a:close/>
              </a:path>
              <a:path w="1212850" h="297179">
                <a:moveTo>
                  <a:pt x="169418" y="66675"/>
                </a:moveTo>
                <a:lnTo>
                  <a:pt x="127126" y="66675"/>
                </a:lnTo>
                <a:lnTo>
                  <a:pt x="127126" y="83692"/>
                </a:lnTo>
                <a:lnTo>
                  <a:pt x="169418" y="83692"/>
                </a:lnTo>
                <a:lnTo>
                  <a:pt x="169418" y="66675"/>
                </a:lnTo>
                <a:close/>
              </a:path>
              <a:path w="1212850" h="297179">
                <a:moveTo>
                  <a:pt x="288798" y="34289"/>
                </a:moveTo>
                <a:lnTo>
                  <a:pt x="9525" y="34289"/>
                </a:lnTo>
                <a:lnTo>
                  <a:pt x="9525" y="66675"/>
                </a:lnTo>
                <a:lnTo>
                  <a:pt x="288798" y="66675"/>
                </a:lnTo>
                <a:lnTo>
                  <a:pt x="288798" y="34289"/>
                </a:lnTo>
                <a:close/>
              </a:path>
              <a:path w="1212850" h="297179">
                <a:moveTo>
                  <a:pt x="105410" y="380"/>
                </a:moveTo>
                <a:lnTo>
                  <a:pt x="62865" y="8636"/>
                </a:lnTo>
                <a:lnTo>
                  <a:pt x="66341" y="14608"/>
                </a:lnTo>
                <a:lnTo>
                  <a:pt x="69723" y="20891"/>
                </a:lnTo>
                <a:lnTo>
                  <a:pt x="73009" y="27459"/>
                </a:lnTo>
                <a:lnTo>
                  <a:pt x="76200" y="34289"/>
                </a:lnTo>
                <a:lnTo>
                  <a:pt x="125222" y="34289"/>
                </a:lnTo>
                <a:lnTo>
                  <a:pt x="120126" y="25241"/>
                </a:lnTo>
                <a:lnTo>
                  <a:pt x="115125" y="16573"/>
                </a:lnTo>
                <a:lnTo>
                  <a:pt x="110220" y="8286"/>
                </a:lnTo>
                <a:lnTo>
                  <a:pt x="105410" y="380"/>
                </a:lnTo>
                <a:close/>
              </a:path>
              <a:path w="1212850" h="297179">
                <a:moveTo>
                  <a:pt x="194691" y="0"/>
                </a:moveTo>
                <a:lnTo>
                  <a:pt x="188428" y="9429"/>
                </a:lnTo>
                <a:lnTo>
                  <a:pt x="182403" y="18287"/>
                </a:lnTo>
                <a:lnTo>
                  <a:pt x="176617" y="26574"/>
                </a:lnTo>
                <a:lnTo>
                  <a:pt x="171069" y="34289"/>
                </a:lnTo>
                <a:lnTo>
                  <a:pt x="216535" y="34289"/>
                </a:lnTo>
                <a:lnTo>
                  <a:pt x="239014" y="9016"/>
                </a:lnTo>
                <a:lnTo>
                  <a:pt x="194691" y="0"/>
                </a:lnTo>
                <a:close/>
              </a:path>
              <a:path w="1212850" h="297179">
                <a:moveTo>
                  <a:pt x="205134" y="233172"/>
                </a:moveTo>
                <a:lnTo>
                  <a:pt x="148082" y="233172"/>
                </a:lnTo>
                <a:lnTo>
                  <a:pt x="170989" y="257722"/>
                </a:lnTo>
                <a:lnTo>
                  <a:pt x="199898" y="276510"/>
                </a:lnTo>
                <a:lnTo>
                  <a:pt x="234807" y="289536"/>
                </a:lnTo>
                <a:lnTo>
                  <a:pt x="275717" y="296799"/>
                </a:lnTo>
                <a:lnTo>
                  <a:pt x="281979" y="282721"/>
                </a:lnTo>
                <a:lnTo>
                  <a:pt x="287432" y="271145"/>
                </a:lnTo>
                <a:lnTo>
                  <a:pt x="292076" y="262044"/>
                </a:lnTo>
                <a:lnTo>
                  <a:pt x="295910" y="255397"/>
                </a:lnTo>
                <a:lnTo>
                  <a:pt x="259308" y="251257"/>
                </a:lnTo>
                <a:lnTo>
                  <a:pt x="228552" y="243617"/>
                </a:lnTo>
                <a:lnTo>
                  <a:pt x="205134" y="233172"/>
                </a:lnTo>
                <a:close/>
              </a:path>
              <a:path w="1212850" h="297179">
                <a:moveTo>
                  <a:pt x="184530" y="217931"/>
                </a:moveTo>
                <a:lnTo>
                  <a:pt x="108839" y="217931"/>
                </a:lnTo>
                <a:lnTo>
                  <a:pt x="92100" y="232620"/>
                </a:lnTo>
                <a:lnTo>
                  <a:pt x="68373" y="244284"/>
                </a:lnTo>
                <a:lnTo>
                  <a:pt x="37669" y="252900"/>
                </a:lnTo>
                <a:lnTo>
                  <a:pt x="0" y="258445"/>
                </a:lnTo>
                <a:lnTo>
                  <a:pt x="5000" y="269823"/>
                </a:lnTo>
                <a:lnTo>
                  <a:pt x="9144" y="279939"/>
                </a:lnTo>
                <a:lnTo>
                  <a:pt x="12430" y="288770"/>
                </a:lnTo>
                <a:lnTo>
                  <a:pt x="14859" y="296290"/>
                </a:lnTo>
                <a:lnTo>
                  <a:pt x="61053" y="288482"/>
                </a:lnTo>
                <a:lnTo>
                  <a:pt x="98663" y="275351"/>
                </a:lnTo>
                <a:lnTo>
                  <a:pt x="127676" y="256911"/>
                </a:lnTo>
                <a:lnTo>
                  <a:pt x="148082" y="233172"/>
                </a:lnTo>
                <a:lnTo>
                  <a:pt x="205134" y="233172"/>
                </a:lnTo>
                <a:lnTo>
                  <a:pt x="203630" y="232501"/>
                </a:lnTo>
                <a:lnTo>
                  <a:pt x="184530" y="217931"/>
                </a:lnTo>
                <a:close/>
              </a:path>
              <a:path w="1212850" h="297179">
                <a:moveTo>
                  <a:pt x="291084" y="185547"/>
                </a:moveTo>
                <a:lnTo>
                  <a:pt x="7239" y="185547"/>
                </a:lnTo>
                <a:lnTo>
                  <a:pt x="7239" y="217931"/>
                </a:lnTo>
                <a:lnTo>
                  <a:pt x="291084" y="217931"/>
                </a:lnTo>
                <a:lnTo>
                  <a:pt x="291084" y="185547"/>
                </a:lnTo>
                <a:close/>
              </a:path>
              <a:path w="1212850" h="297179">
                <a:moveTo>
                  <a:pt x="169164" y="168783"/>
                </a:moveTo>
                <a:lnTo>
                  <a:pt x="125984" y="168783"/>
                </a:lnTo>
                <a:lnTo>
                  <a:pt x="125222" y="174625"/>
                </a:lnTo>
                <a:lnTo>
                  <a:pt x="124205" y="180086"/>
                </a:lnTo>
                <a:lnTo>
                  <a:pt x="122936" y="185547"/>
                </a:lnTo>
                <a:lnTo>
                  <a:pt x="166116" y="185547"/>
                </a:lnTo>
                <a:lnTo>
                  <a:pt x="167259" y="180086"/>
                </a:lnTo>
                <a:lnTo>
                  <a:pt x="168275" y="174625"/>
                </a:lnTo>
                <a:lnTo>
                  <a:pt x="169164" y="168783"/>
                </a:lnTo>
                <a:close/>
              </a:path>
              <a:path w="1212850" h="297179">
                <a:moveTo>
                  <a:pt x="489712" y="103377"/>
                </a:moveTo>
                <a:lnTo>
                  <a:pt x="446786" y="103377"/>
                </a:lnTo>
                <a:lnTo>
                  <a:pt x="440711" y="123642"/>
                </a:lnTo>
                <a:lnTo>
                  <a:pt x="434673" y="143097"/>
                </a:lnTo>
                <a:lnTo>
                  <a:pt x="428658" y="161742"/>
                </a:lnTo>
                <a:lnTo>
                  <a:pt x="422655" y="179577"/>
                </a:lnTo>
                <a:lnTo>
                  <a:pt x="438527" y="191135"/>
                </a:lnTo>
                <a:lnTo>
                  <a:pt x="478409" y="220345"/>
                </a:lnTo>
                <a:lnTo>
                  <a:pt x="463335" y="231326"/>
                </a:lnTo>
                <a:lnTo>
                  <a:pt x="446690" y="241617"/>
                </a:lnTo>
                <a:lnTo>
                  <a:pt x="428474" y="251241"/>
                </a:lnTo>
                <a:lnTo>
                  <a:pt x="408686" y="260223"/>
                </a:lnTo>
                <a:lnTo>
                  <a:pt x="435483" y="295910"/>
                </a:lnTo>
                <a:lnTo>
                  <a:pt x="458606" y="284815"/>
                </a:lnTo>
                <a:lnTo>
                  <a:pt x="479409" y="272875"/>
                </a:lnTo>
                <a:lnTo>
                  <a:pt x="497901" y="260101"/>
                </a:lnTo>
                <a:lnTo>
                  <a:pt x="514096" y="246506"/>
                </a:lnTo>
                <a:lnTo>
                  <a:pt x="590390" y="246506"/>
                </a:lnTo>
                <a:lnTo>
                  <a:pt x="556250" y="223531"/>
                </a:lnTo>
                <a:lnTo>
                  <a:pt x="542036" y="214122"/>
                </a:lnTo>
                <a:lnTo>
                  <a:pt x="555025" y="191135"/>
                </a:lnTo>
                <a:lnTo>
                  <a:pt x="507238" y="191135"/>
                </a:lnTo>
                <a:lnTo>
                  <a:pt x="487616" y="178546"/>
                </a:lnTo>
                <a:lnTo>
                  <a:pt x="469138" y="167004"/>
                </a:lnTo>
                <a:lnTo>
                  <a:pt x="473995" y="152526"/>
                </a:lnTo>
                <a:lnTo>
                  <a:pt x="479044" y="137096"/>
                </a:lnTo>
                <a:lnTo>
                  <a:pt x="484282" y="120713"/>
                </a:lnTo>
                <a:lnTo>
                  <a:pt x="489712" y="103377"/>
                </a:lnTo>
                <a:close/>
              </a:path>
              <a:path w="1212850" h="297179">
                <a:moveTo>
                  <a:pt x="590390" y="246506"/>
                </a:moveTo>
                <a:lnTo>
                  <a:pt x="514096" y="246506"/>
                </a:lnTo>
                <a:lnTo>
                  <a:pt x="574548" y="291464"/>
                </a:lnTo>
                <a:lnTo>
                  <a:pt x="601345" y="254000"/>
                </a:lnTo>
                <a:lnTo>
                  <a:pt x="590390" y="246506"/>
                </a:lnTo>
                <a:close/>
              </a:path>
              <a:path w="1212850" h="297179">
                <a:moveTo>
                  <a:pt x="578358" y="103377"/>
                </a:moveTo>
                <a:lnTo>
                  <a:pt x="538479" y="103377"/>
                </a:lnTo>
                <a:lnTo>
                  <a:pt x="533741" y="128930"/>
                </a:lnTo>
                <a:lnTo>
                  <a:pt x="526954" y="152066"/>
                </a:lnTo>
                <a:lnTo>
                  <a:pt x="518120" y="172797"/>
                </a:lnTo>
                <a:lnTo>
                  <a:pt x="507238" y="191135"/>
                </a:lnTo>
                <a:lnTo>
                  <a:pt x="555025" y="191135"/>
                </a:lnTo>
                <a:lnTo>
                  <a:pt x="565435" y="164988"/>
                </a:lnTo>
                <a:lnTo>
                  <a:pt x="573218" y="135737"/>
                </a:lnTo>
                <a:lnTo>
                  <a:pt x="578358" y="103377"/>
                </a:lnTo>
                <a:close/>
              </a:path>
              <a:path w="1212850" h="297179">
                <a:moveTo>
                  <a:pt x="600455" y="66421"/>
                </a:moveTo>
                <a:lnTo>
                  <a:pt x="411988" y="66421"/>
                </a:lnTo>
                <a:lnTo>
                  <a:pt x="411988" y="103377"/>
                </a:lnTo>
                <a:lnTo>
                  <a:pt x="600455" y="103377"/>
                </a:lnTo>
                <a:lnTo>
                  <a:pt x="600455" y="66421"/>
                </a:lnTo>
                <a:close/>
              </a:path>
              <a:path w="1212850" h="297179">
                <a:moveTo>
                  <a:pt x="474472" y="1270"/>
                </a:moveTo>
                <a:lnTo>
                  <a:pt x="470183" y="18200"/>
                </a:lnTo>
                <a:lnTo>
                  <a:pt x="465883" y="34702"/>
                </a:lnTo>
                <a:lnTo>
                  <a:pt x="461559" y="50776"/>
                </a:lnTo>
                <a:lnTo>
                  <a:pt x="457200" y="66421"/>
                </a:lnTo>
                <a:lnTo>
                  <a:pt x="500634" y="66421"/>
                </a:lnTo>
                <a:lnTo>
                  <a:pt x="504735" y="52466"/>
                </a:lnTo>
                <a:lnTo>
                  <a:pt x="508873" y="38036"/>
                </a:lnTo>
                <a:lnTo>
                  <a:pt x="513081" y="23129"/>
                </a:lnTo>
                <a:lnTo>
                  <a:pt x="517398" y="7747"/>
                </a:lnTo>
                <a:lnTo>
                  <a:pt x="474472" y="1270"/>
                </a:lnTo>
                <a:close/>
              </a:path>
              <a:path w="1212850" h="297179">
                <a:moveTo>
                  <a:pt x="403605" y="200025"/>
                </a:moveTo>
                <a:lnTo>
                  <a:pt x="363727" y="200025"/>
                </a:lnTo>
                <a:lnTo>
                  <a:pt x="363727" y="295655"/>
                </a:lnTo>
                <a:lnTo>
                  <a:pt x="403605" y="295655"/>
                </a:lnTo>
                <a:lnTo>
                  <a:pt x="403605" y="200025"/>
                </a:lnTo>
                <a:close/>
              </a:path>
              <a:path w="1212850" h="297179">
                <a:moveTo>
                  <a:pt x="403605" y="2159"/>
                </a:moveTo>
                <a:lnTo>
                  <a:pt x="363727" y="2159"/>
                </a:lnTo>
                <a:lnTo>
                  <a:pt x="363727" y="148336"/>
                </a:lnTo>
                <a:lnTo>
                  <a:pt x="348275" y="160408"/>
                </a:lnTo>
                <a:lnTo>
                  <a:pt x="333359" y="171672"/>
                </a:lnTo>
                <a:lnTo>
                  <a:pt x="318990" y="182125"/>
                </a:lnTo>
                <a:lnTo>
                  <a:pt x="305180" y="191770"/>
                </a:lnTo>
                <a:lnTo>
                  <a:pt x="317626" y="238760"/>
                </a:lnTo>
                <a:lnTo>
                  <a:pt x="329223" y="228635"/>
                </a:lnTo>
                <a:lnTo>
                  <a:pt x="340772" y="218821"/>
                </a:lnTo>
                <a:lnTo>
                  <a:pt x="352274" y="209292"/>
                </a:lnTo>
                <a:lnTo>
                  <a:pt x="363727" y="200025"/>
                </a:lnTo>
                <a:lnTo>
                  <a:pt x="403605" y="200025"/>
                </a:lnTo>
                <a:lnTo>
                  <a:pt x="403605" y="2159"/>
                </a:lnTo>
                <a:close/>
              </a:path>
              <a:path w="1212850" h="297179">
                <a:moveTo>
                  <a:pt x="335152" y="40004"/>
                </a:moveTo>
                <a:lnTo>
                  <a:pt x="305435" y="51308"/>
                </a:lnTo>
                <a:lnTo>
                  <a:pt x="311955" y="70282"/>
                </a:lnTo>
                <a:lnTo>
                  <a:pt x="318166" y="89852"/>
                </a:lnTo>
                <a:lnTo>
                  <a:pt x="324044" y="109993"/>
                </a:lnTo>
                <a:lnTo>
                  <a:pt x="329565" y="130683"/>
                </a:lnTo>
                <a:lnTo>
                  <a:pt x="362585" y="117983"/>
                </a:lnTo>
                <a:lnTo>
                  <a:pt x="356084" y="97101"/>
                </a:lnTo>
                <a:lnTo>
                  <a:pt x="349345" y="77136"/>
                </a:lnTo>
                <a:lnTo>
                  <a:pt x="342368" y="58100"/>
                </a:lnTo>
                <a:lnTo>
                  <a:pt x="335152" y="40004"/>
                </a:lnTo>
                <a:close/>
              </a:path>
              <a:path w="1212850" h="297179">
                <a:moveTo>
                  <a:pt x="722502" y="169163"/>
                </a:moveTo>
                <a:lnTo>
                  <a:pt x="678561" y="169163"/>
                </a:lnTo>
                <a:lnTo>
                  <a:pt x="676177" y="188712"/>
                </a:lnTo>
                <a:lnTo>
                  <a:pt x="671877" y="205628"/>
                </a:lnTo>
                <a:lnTo>
                  <a:pt x="647763" y="241428"/>
                </a:lnTo>
                <a:lnTo>
                  <a:pt x="611759" y="266700"/>
                </a:lnTo>
                <a:lnTo>
                  <a:pt x="621881" y="274534"/>
                </a:lnTo>
                <a:lnTo>
                  <a:pt x="631491" y="282225"/>
                </a:lnTo>
                <a:lnTo>
                  <a:pt x="640601" y="289774"/>
                </a:lnTo>
                <a:lnTo>
                  <a:pt x="649224" y="297179"/>
                </a:lnTo>
                <a:lnTo>
                  <a:pt x="665892" y="286912"/>
                </a:lnTo>
                <a:lnTo>
                  <a:pt x="702183" y="250443"/>
                </a:lnTo>
                <a:lnTo>
                  <a:pt x="720095" y="194544"/>
                </a:lnTo>
                <a:lnTo>
                  <a:pt x="722502" y="169163"/>
                </a:lnTo>
                <a:close/>
              </a:path>
              <a:path w="1212850" h="297179">
                <a:moveTo>
                  <a:pt x="845439" y="169163"/>
                </a:moveTo>
                <a:lnTo>
                  <a:pt x="802259" y="169163"/>
                </a:lnTo>
                <a:lnTo>
                  <a:pt x="802259" y="291211"/>
                </a:lnTo>
                <a:lnTo>
                  <a:pt x="845439" y="291211"/>
                </a:lnTo>
                <a:lnTo>
                  <a:pt x="845439" y="169163"/>
                </a:lnTo>
                <a:close/>
              </a:path>
              <a:path w="1212850" h="297179">
                <a:moveTo>
                  <a:pt x="905764" y="130428"/>
                </a:moveTo>
                <a:lnTo>
                  <a:pt x="611124" y="130428"/>
                </a:lnTo>
                <a:lnTo>
                  <a:pt x="611124" y="169163"/>
                </a:lnTo>
                <a:lnTo>
                  <a:pt x="905764" y="169163"/>
                </a:lnTo>
                <a:lnTo>
                  <a:pt x="905764" y="130428"/>
                </a:lnTo>
                <a:close/>
              </a:path>
              <a:path w="1212850" h="297179">
                <a:moveTo>
                  <a:pt x="723392" y="57530"/>
                </a:moveTo>
                <a:lnTo>
                  <a:pt x="680212" y="57530"/>
                </a:lnTo>
                <a:lnTo>
                  <a:pt x="680212" y="130428"/>
                </a:lnTo>
                <a:lnTo>
                  <a:pt x="723392" y="130428"/>
                </a:lnTo>
                <a:lnTo>
                  <a:pt x="723392" y="57530"/>
                </a:lnTo>
                <a:close/>
              </a:path>
              <a:path w="1212850" h="297179">
                <a:moveTo>
                  <a:pt x="845439" y="57530"/>
                </a:moveTo>
                <a:lnTo>
                  <a:pt x="802259" y="57530"/>
                </a:lnTo>
                <a:lnTo>
                  <a:pt x="802259" y="130428"/>
                </a:lnTo>
                <a:lnTo>
                  <a:pt x="845439" y="130428"/>
                </a:lnTo>
                <a:lnTo>
                  <a:pt x="845439" y="57530"/>
                </a:lnTo>
                <a:close/>
              </a:path>
              <a:path w="1212850" h="297179">
                <a:moveTo>
                  <a:pt x="893318" y="18796"/>
                </a:moveTo>
                <a:lnTo>
                  <a:pt x="627507" y="18796"/>
                </a:lnTo>
                <a:lnTo>
                  <a:pt x="627507" y="57530"/>
                </a:lnTo>
                <a:lnTo>
                  <a:pt x="893318" y="57530"/>
                </a:lnTo>
                <a:lnTo>
                  <a:pt x="893318" y="18796"/>
                </a:lnTo>
                <a:close/>
              </a:path>
              <a:path w="1212850" h="297179">
                <a:moveTo>
                  <a:pt x="1046795" y="157861"/>
                </a:moveTo>
                <a:lnTo>
                  <a:pt x="1002411" y="157861"/>
                </a:lnTo>
                <a:lnTo>
                  <a:pt x="1008634" y="164591"/>
                </a:lnTo>
                <a:lnTo>
                  <a:pt x="1014095" y="170561"/>
                </a:lnTo>
                <a:lnTo>
                  <a:pt x="1018667" y="175640"/>
                </a:lnTo>
                <a:lnTo>
                  <a:pt x="1018667" y="295655"/>
                </a:lnTo>
                <a:lnTo>
                  <a:pt x="1054989" y="295655"/>
                </a:lnTo>
                <a:lnTo>
                  <a:pt x="1054989" y="282828"/>
                </a:lnTo>
                <a:lnTo>
                  <a:pt x="1193673" y="282828"/>
                </a:lnTo>
                <a:lnTo>
                  <a:pt x="1193673" y="254508"/>
                </a:lnTo>
                <a:lnTo>
                  <a:pt x="1054989" y="254508"/>
                </a:lnTo>
                <a:lnTo>
                  <a:pt x="1054989" y="236347"/>
                </a:lnTo>
                <a:lnTo>
                  <a:pt x="1193673" y="236347"/>
                </a:lnTo>
                <a:lnTo>
                  <a:pt x="1193673" y="209550"/>
                </a:lnTo>
                <a:lnTo>
                  <a:pt x="1054989" y="209550"/>
                </a:lnTo>
                <a:lnTo>
                  <a:pt x="1054989" y="191515"/>
                </a:lnTo>
                <a:lnTo>
                  <a:pt x="1193673" y="191515"/>
                </a:lnTo>
                <a:lnTo>
                  <a:pt x="1193673" y="171196"/>
                </a:lnTo>
                <a:lnTo>
                  <a:pt x="1198890" y="163195"/>
                </a:lnTo>
                <a:lnTo>
                  <a:pt x="1039495" y="163195"/>
                </a:lnTo>
                <a:lnTo>
                  <a:pt x="1046795" y="157861"/>
                </a:lnTo>
                <a:close/>
              </a:path>
              <a:path w="1212850" h="297179">
                <a:moveTo>
                  <a:pt x="1193673" y="282828"/>
                </a:moveTo>
                <a:lnTo>
                  <a:pt x="1157351" y="282828"/>
                </a:lnTo>
                <a:lnTo>
                  <a:pt x="1157351" y="295021"/>
                </a:lnTo>
                <a:lnTo>
                  <a:pt x="1193673" y="295021"/>
                </a:lnTo>
                <a:lnTo>
                  <a:pt x="1193673" y="282828"/>
                </a:lnTo>
                <a:close/>
              </a:path>
              <a:path w="1212850" h="297179">
                <a:moveTo>
                  <a:pt x="982599" y="188087"/>
                </a:moveTo>
                <a:lnTo>
                  <a:pt x="946023" y="188087"/>
                </a:lnTo>
                <a:lnTo>
                  <a:pt x="946023" y="250825"/>
                </a:lnTo>
                <a:lnTo>
                  <a:pt x="943101" y="255270"/>
                </a:lnTo>
                <a:lnTo>
                  <a:pt x="937387" y="255650"/>
                </a:lnTo>
                <a:lnTo>
                  <a:pt x="931672" y="255904"/>
                </a:lnTo>
                <a:lnTo>
                  <a:pt x="915694" y="255904"/>
                </a:lnTo>
                <a:lnTo>
                  <a:pt x="917674" y="266092"/>
                </a:lnTo>
                <a:lnTo>
                  <a:pt x="919511" y="275907"/>
                </a:lnTo>
                <a:lnTo>
                  <a:pt x="921206" y="285245"/>
                </a:lnTo>
                <a:lnTo>
                  <a:pt x="922782" y="294131"/>
                </a:lnTo>
                <a:lnTo>
                  <a:pt x="940284" y="293866"/>
                </a:lnTo>
                <a:lnTo>
                  <a:pt x="976598" y="281138"/>
                </a:lnTo>
                <a:lnTo>
                  <a:pt x="982590" y="255904"/>
                </a:lnTo>
                <a:lnTo>
                  <a:pt x="924433" y="255904"/>
                </a:lnTo>
                <a:lnTo>
                  <a:pt x="915670" y="255777"/>
                </a:lnTo>
                <a:lnTo>
                  <a:pt x="982599" y="255777"/>
                </a:lnTo>
                <a:lnTo>
                  <a:pt x="982599" y="188087"/>
                </a:lnTo>
                <a:close/>
              </a:path>
              <a:path w="1212850" h="297179">
                <a:moveTo>
                  <a:pt x="1123950" y="236347"/>
                </a:moveTo>
                <a:lnTo>
                  <a:pt x="1087627" y="236347"/>
                </a:lnTo>
                <a:lnTo>
                  <a:pt x="1087627" y="254508"/>
                </a:lnTo>
                <a:lnTo>
                  <a:pt x="1123950" y="254508"/>
                </a:lnTo>
                <a:lnTo>
                  <a:pt x="1123950" y="236347"/>
                </a:lnTo>
                <a:close/>
              </a:path>
              <a:path w="1212850" h="297179">
                <a:moveTo>
                  <a:pt x="1193673" y="236347"/>
                </a:moveTo>
                <a:lnTo>
                  <a:pt x="1157351" y="236347"/>
                </a:lnTo>
                <a:lnTo>
                  <a:pt x="1157351" y="254508"/>
                </a:lnTo>
                <a:lnTo>
                  <a:pt x="1193673" y="254508"/>
                </a:lnTo>
                <a:lnTo>
                  <a:pt x="1193673" y="236347"/>
                </a:lnTo>
                <a:close/>
              </a:path>
              <a:path w="1212850" h="297179">
                <a:moveTo>
                  <a:pt x="1123950" y="191515"/>
                </a:moveTo>
                <a:lnTo>
                  <a:pt x="1087627" y="191515"/>
                </a:lnTo>
                <a:lnTo>
                  <a:pt x="1087627" y="209550"/>
                </a:lnTo>
                <a:lnTo>
                  <a:pt x="1123950" y="209550"/>
                </a:lnTo>
                <a:lnTo>
                  <a:pt x="1123950" y="191515"/>
                </a:lnTo>
                <a:close/>
              </a:path>
              <a:path w="1212850" h="297179">
                <a:moveTo>
                  <a:pt x="1193673" y="191515"/>
                </a:moveTo>
                <a:lnTo>
                  <a:pt x="1157351" y="191515"/>
                </a:lnTo>
                <a:lnTo>
                  <a:pt x="1157351" y="209550"/>
                </a:lnTo>
                <a:lnTo>
                  <a:pt x="1193673" y="209550"/>
                </a:lnTo>
                <a:lnTo>
                  <a:pt x="1193673" y="191515"/>
                </a:lnTo>
                <a:close/>
              </a:path>
              <a:path w="1212850" h="297179">
                <a:moveTo>
                  <a:pt x="982599" y="94361"/>
                </a:moveTo>
                <a:lnTo>
                  <a:pt x="946023" y="94361"/>
                </a:lnTo>
                <a:lnTo>
                  <a:pt x="946023" y="146050"/>
                </a:lnTo>
                <a:lnTo>
                  <a:pt x="914146" y="152780"/>
                </a:lnTo>
                <a:lnTo>
                  <a:pt x="917067" y="196468"/>
                </a:lnTo>
                <a:lnTo>
                  <a:pt x="946023" y="188087"/>
                </a:lnTo>
                <a:lnTo>
                  <a:pt x="982599" y="188087"/>
                </a:lnTo>
                <a:lnTo>
                  <a:pt x="982599" y="177291"/>
                </a:lnTo>
                <a:lnTo>
                  <a:pt x="1002792" y="171450"/>
                </a:lnTo>
                <a:lnTo>
                  <a:pt x="1002411" y="157861"/>
                </a:lnTo>
                <a:lnTo>
                  <a:pt x="1046795" y="157861"/>
                </a:lnTo>
                <a:lnTo>
                  <a:pt x="1052022" y="154035"/>
                </a:lnTo>
                <a:lnTo>
                  <a:pt x="1063199" y="144906"/>
                </a:lnTo>
                <a:lnTo>
                  <a:pt x="1002411" y="144906"/>
                </a:lnTo>
                <a:lnTo>
                  <a:pt x="1002411" y="137287"/>
                </a:lnTo>
                <a:lnTo>
                  <a:pt x="982599" y="137287"/>
                </a:lnTo>
                <a:lnTo>
                  <a:pt x="982599" y="94361"/>
                </a:lnTo>
                <a:close/>
              </a:path>
              <a:path w="1212850" h="297179">
                <a:moveTo>
                  <a:pt x="1162570" y="121792"/>
                </a:moveTo>
                <a:lnTo>
                  <a:pt x="1124330" y="121792"/>
                </a:lnTo>
                <a:lnTo>
                  <a:pt x="1134308" y="133655"/>
                </a:lnTo>
                <a:lnTo>
                  <a:pt x="1145381" y="144494"/>
                </a:lnTo>
                <a:lnTo>
                  <a:pt x="1157549" y="154332"/>
                </a:lnTo>
                <a:lnTo>
                  <a:pt x="1170813" y="163195"/>
                </a:lnTo>
                <a:lnTo>
                  <a:pt x="1198890" y="163195"/>
                </a:lnTo>
                <a:lnTo>
                  <a:pt x="1199792" y="161811"/>
                </a:lnTo>
                <a:lnTo>
                  <a:pt x="1205007" y="154035"/>
                </a:lnTo>
                <a:lnTo>
                  <a:pt x="1209317" y="147853"/>
                </a:lnTo>
                <a:lnTo>
                  <a:pt x="1212723" y="143255"/>
                </a:lnTo>
                <a:lnTo>
                  <a:pt x="1194720" y="137517"/>
                </a:lnTo>
                <a:lnTo>
                  <a:pt x="1178052" y="130397"/>
                </a:lnTo>
                <a:lnTo>
                  <a:pt x="1162716" y="121896"/>
                </a:lnTo>
                <a:lnTo>
                  <a:pt x="1162570" y="121792"/>
                </a:lnTo>
                <a:close/>
              </a:path>
              <a:path w="1212850" h="297179">
                <a:moveTo>
                  <a:pt x="1162390" y="121665"/>
                </a:moveTo>
                <a:lnTo>
                  <a:pt x="1087627" y="121665"/>
                </a:lnTo>
                <a:lnTo>
                  <a:pt x="1087627" y="155701"/>
                </a:lnTo>
                <a:lnTo>
                  <a:pt x="1124330" y="155701"/>
                </a:lnTo>
                <a:lnTo>
                  <a:pt x="1124330" y="121792"/>
                </a:lnTo>
                <a:lnTo>
                  <a:pt x="1162570" y="121792"/>
                </a:lnTo>
                <a:lnTo>
                  <a:pt x="1162390" y="121665"/>
                </a:lnTo>
                <a:close/>
              </a:path>
              <a:path w="1212850" h="297179">
                <a:moveTo>
                  <a:pt x="1148715" y="112013"/>
                </a:moveTo>
                <a:lnTo>
                  <a:pt x="1060196" y="112013"/>
                </a:lnTo>
                <a:lnTo>
                  <a:pt x="1047077" y="121279"/>
                </a:lnTo>
                <a:lnTo>
                  <a:pt x="1033065" y="129841"/>
                </a:lnTo>
                <a:lnTo>
                  <a:pt x="1018172" y="137713"/>
                </a:lnTo>
                <a:lnTo>
                  <a:pt x="1002411" y="144906"/>
                </a:lnTo>
                <a:lnTo>
                  <a:pt x="1063199" y="144906"/>
                </a:lnTo>
                <a:lnTo>
                  <a:pt x="1064133" y="144145"/>
                </a:lnTo>
                <a:lnTo>
                  <a:pt x="1076035" y="133334"/>
                </a:lnTo>
                <a:lnTo>
                  <a:pt x="1087627" y="121665"/>
                </a:lnTo>
                <a:lnTo>
                  <a:pt x="1162390" y="121665"/>
                </a:lnTo>
                <a:lnTo>
                  <a:pt x="1148715" y="112013"/>
                </a:lnTo>
                <a:close/>
              </a:path>
              <a:path w="1212850" h="297179">
                <a:moveTo>
                  <a:pt x="1002538" y="131572"/>
                </a:moveTo>
                <a:lnTo>
                  <a:pt x="996569" y="133350"/>
                </a:lnTo>
                <a:lnTo>
                  <a:pt x="989965" y="135254"/>
                </a:lnTo>
                <a:lnTo>
                  <a:pt x="982599" y="137287"/>
                </a:lnTo>
                <a:lnTo>
                  <a:pt x="1002411" y="137287"/>
                </a:lnTo>
                <a:lnTo>
                  <a:pt x="1002538" y="131572"/>
                </a:lnTo>
                <a:close/>
              </a:path>
              <a:path w="1212850" h="297179">
                <a:moveTo>
                  <a:pt x="1207008" y="83058"/>
                </a:moveTo>
                <a:lnTo>
                  <a:pt x="1007364" y="83058"/>
                </a:lnTo>
                <a:lnTo>
                  <a:pt x="1007364" y="112013"/>
                </a:lnTo>
                <a:lnTo>
                  <a:pt x="1207008" y="112013"/>
                </a:lnTo>
                <a:lnTo>
                  <a:pt x="1207008" y="83058"/>
                </a:lnTo>
                <a:close/>
              </a:path>
              <a:path w="1212850" h="297179">
                <a:moveTo>
                  <a:pt x="1005204" y="57530"/>
                </a:moveTo>
                <a:lnTo>
                  <a:pt x="917067" y="57530"/>
                </a:lnTo>
                <a:lnTo>
                  <a:pt x="917067" y="94361"/>
                </a:lnTo>
                <a:lnTo>
                  <a:pt x="1005204" y="94361"/>
                </a:lnTo>
                <a:lnTo>
                  <a:pt x="1005204" y="57530"/>
                </a:lnTo>
                <a:close/>
              </a:path>
              <a:path w="1212850" h="297179">
                <a:moveTo>
                  <a:pt x="1051028" y="48005"/>
                </a:moveTo>
                <a:lnTo>
                  <a:pt x="1036320" y="48005"/>
                </a:lnTo>
                <a:lnTo>
                  <a:pt x="1021842" y="60833"/>
                </a:lnTo>
                <a:lnTo>
                  <a:pt x="1028320" y="66591"/>
                </a:lnTo>
                <a:lnTo>
                  <a:pt x="1034430" y="72231"/>
                </a:lnTo>
                <a:lnTo>
                  <a:pt x="1040183" y="77727"/>
                </a:lnTo>
                <a:lnTo>
                  <a:pt x="1045591" y="83058"/>
                </a:lnTo>
                <a:lnTo>
                  <a:pt x="1059688" y="83058"/>
                </a:lnTo>
                <a:lnTo>
                  <a:pt x="1075182" y="69087"/>
                </a:lnTo>
                <a:lnTo>
                  <a:pt x="1069419" y="63803"/>
                </a:lnTo>
                <a:lnTo>
                  <a:pt x="1063371" y="58435"/>
                </a:lnTo>
                <a:lnTo>
                  <a:pt x="1057036" y="52996"/>
                </a:lnTo>
                <a:lnTo>
                  <a:pt x="1051028" y="48005"/>
                </a:lnTo>
                <a:close/>
              </a:path>
              <a:path w="1212850" h="297179">
                <a:moveTo>
                  <a:pt x="1124330" y="46100"/>
                </a:moveTo>
                <a:lnTo>
                  <a:pt x="1087627" y="46100"/>
                </a:lnTo>
                <a:lnTo>
                  <a:pt x="1087627" y="83058"/>
                </a:lnTo>
                <a:lnTo>
                  <a:pt x="1124330" y="83058"/>
                </a:lnTo>
                <a:lnTo>
                  <a:pt x="1124330" y="46100"/>
                </a:lnTo>
                <a:close/>
              </a:path>
              <a:path w="1212850" h="297179">
                <a:moveTo>
                  <a:pt x="1171008" y="42037"/>
                </a:moveTo>
                <a:lnTo>
                  <a:pt x="1163320" y="42037"/>
                </a:lnTo>
                <a:lnTo>
                  <a:pt x="1156604" y="48702"/>
                </a:lnTo>
                <a:lnTo>
                  <a:pt x="1149794" y="55356"/>
                </a:lnTo>
                <a:lnTo>
                  <a:pt x="1142888" y="61985"/>
                </a:lnTo>
                <a:lnTo>
                  <a:pt x="1135888" y="68579"/>
                </a:lnTo>
                <a:lnTo>
                  <a:pt x="1152017" y="83058"/>
                </a:lnTo>
                <a:lnTo>
                  <a:pt x="1163320" y="83058"/>
                </a:lnTo>
                <a:lnTo>
                  <a:pt x="1178786" y="69087"/>
                </a:lnTo>
                <a:lnTo>
                  <a:pt x="1185269" y="63144"/>
                </a:lnTo>
                <a:lnTo>
                  <a:pt x="1191005" y="57785"/>
                </a:lnTo>
                <a:lnTo>
                  <a:pt x="1171008" y="42037"/>
                </a:lnTo>
                <a:close/>
              </a:path>
              <a:path w="1212850" h="297179">
                <a:moveTo>
                  <a:pt x="982599" y="4572"/>
                </a:moveTo>
                <a:lnTo>
                  <a:pt x="946023" y="4572"/>
                </a:lnTo>
                <a:lnTo>
                  <a:pt x="946023" y="57530"/>
                </a:lnTo>
                <a:lnTo>
                  <a:pt x="982599" y="57530"/>
                </a:lnTo>
                <a:lnTo>
                  <a:pt x="982599" y="4572"/>
                </a:lnTo>
                <a:close/>
              </a:path>
              <a:path w="1212850" h="297179">
                <a:moveTo>
                  <a:pt x="1192402" y="9525"/>
                </a:moveTo>
                <a:lnTo>
                  <a:pt x="1159353" y="11807"/>
                </a:lnTo>
                <a:lnTo>
                  <a:pt x="1118123" y="13874"/>
                </a:lnTo>
                <a:lnTo>
                  <a:pt x="1011174" y="17272"/>
                </a:lnTo>
                <a:lnTo>
                  <a:pt x="1012721" y="25727"/>
                </a:lnTo>
                <a:lnTo>
                  <a:pt x="1014126" y="33766"/>
                </a:lnTo>
                <a:lnTo>
                  <a:pt x="1015487" y="42037"/>
                </a:lnTo>
                <a:lnTo>
                  <a:pt x="1016508" y="48640"/>
                </a:lnTo>
                <a:lnTo>
                  <a:pt x="1036320" y="48005"/>
                </a:lnTo>
                <a:lnTo>
                  <a:pt x="1051028" y="48005"/>
                </a:lnTo>
                <a:lnTo>
                  <a:pt x="1050417" y="47498"/>
                </a:lnTo>
                <a:lnTo>
                  <a:pt x="1087627" y="46100"/>
                </a:lnTo>
                <a:lnTo>
                  <a:pt x="1124330" y="46100"/>
                </a:lnTo>
                <a:lnTo>
                  <a:pt x="1124330" y="44323"/>
                </a:lnTo>
                <a:lnTo>
                  <a:pt x="1163320" y="42037"/>
                </a:lnTo>
                <a:lnTo>
                  <a:pt x="1171008" y="42037"/>
                </a:lnTo>
                <a:lnTo>
                  <a:pt x="1170686" y="41783"/>
                </a:lnTo>
                <a:lnTo>
                  <a:pt x="1197483" y="40004"/>
                </a:lnTo>
                <a:lnTo>
                  <a:pt x="1192402" y="9525"/>
                </a:lnTo>
                <a:close/>
              </a:path>
            </a:pathLst>
          </a:custGeom>
          <a:solidFill>
            <a:srgbClr val="3B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57200" y="4322064"/>
            <a:ext cx="2470404" cy="13594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401567" y="4322064"/>
            <a:ext cx="2470404" cy="13594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322307" y="2260092"/>
            <a:ext cx="2470785" cy="3395979"/>
          </a:xfrm>
          <a:custGeom>
            <a:avLst/>
            <a:gdLst/>
            <a:ahLst/>
            <a:cxnLst/>
            <a:rect l="l" t="t" r="r" b="b"/>
            <a:pathLst>
              <a:path w="2470784" h="3395979">
                <a:moveTo>
                  <a:pt x="0" y="3395472"/>
                </a:moveTo>
                <a:lnTo>
                  <a:pt x="2470404" y="3395472"/>
                </a:lnTo>
                <a:lnTo>
                  <a:pt x="2470404" y="0"/>
                </a:lnTo>
                <a:lnTo>
                  <a:pt x="0" y="0"/>
                </a:lnTo>
                <a:lnTo>
                  <a:pt x="0" y="3395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688830" y="2969132"/>
            <a:ext cx="1819910" cy="8829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364223" y="4308347"/>
            <a:ext cx="2470404" cy="13594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342119" y="4308347"/>
            <a:ext cx="2470404" cy="13594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395471" y="4322064"/>
            <a:ext cx="2481072" cy="13898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340595" y="4309871"/>
            <a:ext cx="2471928" cy="1389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 txBox="1"/>
          <p:nvPr/>
        </p:nvSpPr>
        <p:spPr>
          <a:xfrm>
            <a:off x="454761" y="2448560"/>
            <a:ext cx="24733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585858"/>
                </a:solidFill>
                <a:latin typeface="Segoe UI"/>
                <a:cs typeface="Segoe UI"/>
              </a:rPr>
              <a:t>OVERVIEW </a:t>
            </a:r>
            <a:r>
              <a:rPr sz="1100" b="1" dirty="0">
                <a:solidFill>
                  <a:srgbClr val="585858"/>
                </a:solidFill>
                <a:latin typeface="Segoe UI"/>
                <a:cs typeface="Segoe UI"/>
              </a:rPr>
              <a:t>OF FASHION</a:t>
            </a:r>
            <a:r>
              <a:rPr sz="1100" b="1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585858"/>
                </a:solidFill>
                <a:latin typeface="Segoe UI"/>
                <a:cs typeface="Segoe UI"/>
              </a:rPr>
              <a:t>LIVESTREAM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3407664" y="2448560"/>
            <a:ext cx="24707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585858"/>
                </a:solidFill>
                <a:latin typeface="Segoe UI"/>
                <a:cs typeface="Segoe UI"/>
              </a:rPr>
              <a:t>AUDIENCE </a:t>
            </a:r>
            <a:r>
              <a:rPr sz="1100" b="1" dirty="0">
                <a:solidFill>
                  <a:srgbClr val="585858"/>
                </a:solidFill>
                <a:latin typeface="Segoe UI"/>
                <a:cs typeface="Segoe UI"/>
              </a:rPr>
              <a:t>OF MAKEUP</a:t>
            </a:r>
            <a:r>
              <a:rPr sz="1100" b="1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585858"/>
                </a:solidFill>
                <a:latin typeface="Segoe UI"/>
                <a:cs typeface="Segoe UI"/>
              </a:rPr>
              <a:t>LIVESTREAM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6448933" y="2448559"/>
            <a:ext cx="23425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Segoe UI"/>
                <a:cs typeface="Segoe UI"/>
              </a:rPr>
              <a:t>ANCHORS OF MAKEUP</a:t>
            </a:r>
            <a:r>
              <a:rPr sz="1050" b="1" spc="-1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Segoe UI"/>
                <a:cs typeface="Segoe UI"/>
              </a:rPr>
              <a:t>LIVESTREAM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9675241" y="2448559"/>
            <a:ext cx="18688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Segoe UI"/>
                <a:cs typeface="Segoe UI"/>
              </a:rPr>
              <a:t>LIVE STREAM MAKEUP</a:t>
            </a:r>
            <a:r>
              <a:rPr sz="1050" b="1" spc="-1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Segoe UI"/>
                <a:cs typeface="Segoe UI"/>
              </a:rPr>
              <a:t>SALES</a:t>
            </a:r>
            <a:endParaRPr sz="10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416" y="907745"/>
            <a:ext cx="3871341" cy="891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8716" y="1842007"/>
            <a:ext cx="4460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ANCHORS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MAKEUP LIVE</a:t>
            </a:r>
            <a:r>
              <a:rPr sz="20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Segoe UI"/>
                <a:cs typeface="Segoe UI"/>
              </a:rPr>
              <a:t>STREAM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198" y="6089700"/>
            <a:ext cx="101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b="1" spc="6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t.3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3559" y="3715511"/>
            <a:ext cx="238125" cy="2117090"/>
          </a:xfrm>
          <a:custGeom>
            <a:avLst/>
            <a:gdLst/>
            <a:ahLst/>
            <a:cxnLst/>
            <a:rect l="l" t="t" r="r" b="b"/>
            <a:pathLst>
              <a:path w="238125" h="2117090">
                <a:moveTo>
                  <a:pt x="237744" y="0"/>
                </a:moveTo>
                <a:lnTo>
                  <a:pt x="0" y="0"/>
                </a:lnTo>
                <a:lnTo>
                  <a:pt x="0" y="2116836"/>
                </a:lnTo>
                <a:lnTo>
                  <a:pt x="237744" y="2116836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40723" y="3739896"/>
            <a:ext cx="236220" cy="2092960"/>
          </a:xfrm>
          <a:custGeom>
            <a:avLst/>
            <a:gdLst/>
            <a:ahLst/>
            <a:cxnLst/>
            <a:rect l="l" t="t" r="r" b="b"/>
            <a:pathLst>
              <a:path w="236220" h="2092960">
                <a:moveTo>
                  <a:pt x="236220" y="0"/>
                </a:moveTo>
                <a:lnTo>
                  <a:pt x="0" y="0"/>
                </a:lnTo>
                <a:lnTo>
                  <a:pt x="0" y="2092451"/>
                </a:lnTo>
                <a:lnTo>
                  <a:pt x="236220" y="2092452"/>
                </a:lnTo>
                <a:lnTo>
                  <a:pt x="236220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46364" y="3843528"/>
            <a:ext cx="238125" cy="1988820"/>
          </a:xfrm>
          <a:custGeom>
            <a:avLst/>
            <a:gdLst/>
            <a:ahLst/>
            <a:cxnLst/>
            <a:rect l="l" t="t" r="r" b="b"/>
            <a:pathLst>
              <a:path w="238125" h="1988820">
                <a:moveTo>
                  <a:pt x="237743" y="0"/>
                </a:moveTo>
                <a:lnTo>
                  <a:pt x="0" y="0"/>
                </a:lnTo>
                <a:lnTo>
                  <a:pt x="0" y="1988820"/>
                </a:lnTo>
                <a:lnTo>
                  <a:pt x="237743" y="1988820"/>
                </a:lnTo>
                <a:lnTo>
                  <a:pt x="237743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52004" y="4326635"/>
            <a:ext cx="238125" cy="1506220"/>
          </a:xfrm>
          <a:custGeom>
            <a:avLst/>
            <a:gdLst/>
            <a:ahLst/>
            <a:cxnLst/>
            <a:rect l="l" t="t" r="r" b="b"/>
            <a:pathLst>
              <a:path w="238125" h="1506220">
                <a:moveTo>
                  <a:pt x="237744" y="0"/>
                </a:moveTo>
                <a:lnTo>
                  <a:pt x="0" y="0"/>
                </a:lnTo>
                <a:lnTo>
                  <a:pt x="0" y="1505711"/>
                </a:lnTo>
                <a:lnTo>
                  <a:pt x="237744" y="1505711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7643" y="5094732"/>
            <a:ext cx="238125" cy="737870"/>
          </a:xfrm>
          <a:custGeom>
            <a:avLst/>
            <a:gdLst/>
            <a:ahLst/>
            <a:cxnLst/>
            <a:rect l="l" t="t" r="r" b="b"/>
            <a:pathLst>
              <a:path w="238125" h="737870">
                <a:moveTo>
                  <a:pt x="237744" y="0"/>
                </a:moveTo>
                <a:lnTo>
                  <a:pt x="0" y="0"/>
                </a:lnTo>
                <a:lnTo>
                  <a:pt x="0" y="737616"/>
                </a:lnTo>
                <a:lnTo>
                  <a:pt x="237744" y="737616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9335" y="5832347"/>
            <a:ext cx="2970530" cy="0"/>
          </a:xfrm>
          <a:custGeom>
            <a:avLst/>
            <a:gdLst/>
            <a:ahLst/>
            <a:cxnLst/>
            <a:rect l="l" t="t" r="r" b="b"/>
            <a:pathLst>
              <a:path w="2970529">
                <a:moveTo>
                  <a:pt x="297027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23913" y="5933033"/>
            <a:ext cx="28848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Segoe UI"/>
                <a:cs typeface="Segoe UI"/>
              </a:rPr>
              <a:t>202001 202002 202003 202004</a:t>
            </a:r>
            <a:r>
              <a:rPr sz="1100" b="1" spc="175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202005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56988" y="3842003"/>
            <a:ext cx="238125" cy="1990725"/>
          </a:xfrm>
          <a:custGeom>
            <a:avLst/>
            <a:gdLst/>
            <a:ahLst/>
            <a:cxnLst/>
            <a:rect l="l" t="t" r="r" b="b"/>
            <a:pathLst>
              <a:path w="238125" h="1990725">
                <a:moveTo>
                  <a:pt x="237744" y="0"/>
                </a:moveTo>
                <a:lnTo>
                  <a:pt x="0" y="0"/>
                </a:lnTo>
                <a:lnTo>
                  <a:pt x="0" y="1990344"/>
                </a:lnTo>
                <a:lnTo>
                  <a:pt x="237744" y="1990344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2628" y="3666744"/>
            <a:ext cx="238125" cy="2165985"/>
          </a:xfrm>
          <a:custGeom>
            <a:avLst/>
            <a:gdLst/>
            <a:ahLst/>
            <a:cxnLst/>
            <a:rect l="l" t="t" r="r" b="b"/>
            <a:pathLst>
              <a:path w="238125" h="2165985">
                <a:moveTo>
                  <a:pt x="237744" y="0"/>
                </a:moveTo>
                <a:lnTo>
                  <a:pt x="0" y="0"/>
                </a:lnTo>
                <a:lnTo>
                  <a:pt x="0" y="2165603"/>
                </a:lnTo>
                <a:lnTo>
                  <a:pt x="237744" y="2165604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9791" y="3782567"/>
            <a:ext cx="236220" cy="2049780"/>
          </a:xfrm>
          <a:custGeom>
            <a:avLst/>
            <a:gdLst/>
            <a:ahLst/>
            <a:cxnLst/>
            <a:rect l="l" t="t" r="r" b="b"/>
            <a:pathLst>
              <a:path w="236220" h="2049779">
                <a:moveTo>
                  <a:pt x="236220" y="0"/>
                </a:moveTo>
                <a:lnTo>
                  <a:pt x="0" y="0"/>
                </a:lnTo>
                <a:lnTo>
                  <a:pt x="0" y="2049779"/>
                </a:lnTo>
                <a:lnTo>
                  <a:pt x="236220" y="2049779"/>
                </a:lnTo>
                <a:lnTo>
                  <a:pt x="236220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75432" y="4282440"/>
            <a:ext cx="238125" cy="1550035"/>
          </a:xfrm>
          <a:custGeom>
            <a:avLst/>
            <a:gdLst/>
            <a:ahLst/>
            <a:cxnLst/>
            <a:rect l="l" t="t" r="r" b="b"/>
            <a:pathLst>
              <a:path w="238125" h="1550035">
                <a:moveTo>
                  <a:pt x="237744" y="0"/>
                </a:moveTo>
                <a:lnTo>
                  <a:pt x="0" y="0"/>
                </a:lnTo>
                <a:lnTo>
                  <a:pt x="0" y="1549908"/>
                </a:lnTo>
                <a:lnTo>
                  <a:pt x="237744" y="1549908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81072" y="4928615"/>
            <a:ext cx="238125" cy="904240"/>
          </a:xfrm>
          <a:custGeom>
            <a:avLst/>
            <a:gdLst/>
            <a:ahLst/>
            <a:cxnLst/>
            <a:rect l="l" t="t" r="r" b="b"/>
            <a:pathLst>
              <a:path w="238125" h="904239">
                <a:moveTo>
                  <a:pt x="237744" y="0"/>
                </a:moveTo>
                <a:lnTo>
                  <a:pt x="0" y="0"/>
                </a:lnTo>
                <a:lnTo>
                  <a:pt x="0" y="903731"/>
                </a:lnTo>
                <a:lnTo>
                  <a:pt x="237744" y="903731"/>
                </a:lnTo>
                <a:lnTo>
                  <a:pt x="23774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02764" y="5832347"/>
            <a:ext cx="2970530" cy="0"/>
          </a:xfrm>
          <a:custGeom>
            <a:avLst/>
            <a:gdLst/>
            <a:ahLst/>
            <a:cxnLst/>
            <a:rect l="l" t="t" r="r" b="b"/>
            <a:pathLst>
              <a:path w="2970529">
                <a:moveTo>
                  <a:pt x="297027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46451" y="5932119"/>
            <a:ext cx="28848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Segoe UI"/>
                <a:cs typeface="Segoe UI"/>
              </a:rPr>
              <a:t>202001 202002 202003 202004</a:t>
            </a:r>
            <a:r>
              <a:rPr sz="1100" b="1" spc="175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202005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80389" y="786129"/>
            <a:ext cx="8914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美妆线上开播热潮新涌，主播数、</a:t>
            </a:r>
            <a:r>
              <a:rPr dirty="0"/>
              <a:t>直</a:t>
            </a:r>
            <a:r>
              <a:rPr spc="-5" dirty="0"/>
              <a:t>播场</a:t>
            </a:r>
            <a:r>
              <a:rPr dirty="0"/>
              <a:t>次</a:t>
            </a:r>
            <a:r>
              <a:rPr spc="-5" dirty="0"/>
              <a:t>实现</a:t>
            </a:r>
            <a:r>
              <a:rPr dirty="0"/>
              <a:t>翻</a:t>
            </a:r>
            <a:r>
              <a:rPr spc="-5" dirty="0"/>
              <a:t>番增长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78276" y="3103245"/>
            <a:ext cx="156718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10"/>
              </a:lnSpc>
              <a:spcBef>
                <a:spcPts val="100"/>
              </a:spcBef>
            </a:pPr>
            <a:r>
              <a:rPr sz="1200" spc="35" dirty="0">
                <a:solidFill>
                  <a:srgbClr val="00A1A4"/>
                </a:solidFill>
                <a:latin typeface="Arial Unicode MS"/>
                <a:cs typeface="Arial Unicode MS"/>
              </a:rPr>
              <a:t>2020.01-2020.05</a:t>
            </a:r>
            <a:r>
              <a:rPr sz="1200" dirty="0">
                <a:solidFill>
                  <a:srgbClr val="00A1A4"/>
                </a:solidFill>
                <a:latin typeface="Arial Unicode MS"/>
                <a:cs typeface="Arial Unicode MS"/>
              </a:rPr>
              <a:t>增速</a:t>
            </a:r>
            <a:endParaRPr sz="1200">
              <a:latin typeface="Arial Unicode MS"/>
              <a:cs typeface="Arial Unicode MS"/>
            </a:endParaRPr>
          </a:p>
          <a:p>
            <a:pPr algn="ctr">
              <a:lnSpc>
                <a:spcPts val="2130"/>
              </a:lnSpc>
            </a:pPr>
            <a:r>
              <a:rPr sz="1800" b="1" spc="-80" dirty="0">
                <a:solidFill>
                  <a:srgbClr val="00A1A4"/>
                </a:solidFill>
                <a:latin typeface="Microsoft JhengHei"/>
                <a:cs typeface="Microsoft JhengHei"/>
              </a:rPr>
              <a:t>+120%</a:t>
            </a:r>
            <a:endParaRPr sz="1800">
              <a:latin typeface="Microsoft JhengHei"/>
              <a:cs typeface="Microsoft Jheng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46238" y="3103245"/>
            <a:ext cx="156654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10"/>
              </a:lnSpc>
              <a:spcBef>
                <a:spcPts val="100"/>
              </a:spcBef>
            </a:pPr>
            <a:r>
              <a:rPr sz="1200" spc="35" dirty="0">
                <a:solidFill>
                  <a:srgbClr val="00A1A4"/>
                </a:solidFill>
                <a:latin typeface="Arial Unicode MS"/>
                <a:cs typeface="Arial Unicode MS"/>
              </a:rPr>
              <a:t>2020.01-2020.05</a:t>
            </a:r>
            <a:r>
              <a:rPr sz="1200" dirty="0">
                <a:solidFill>
                  <a:srgbClr val="00A1A4"/>
                </a:solidFill>
                <a:latin typeface="Arial Unicode MS"/>
                <a:cs typeface="Arial Unicode MS"/>
              </a:rPr>
              <a:t>增长</a:t>
            </a:r>
            <a:endParaRPr sz="1200">
              <a:latin typeface="Arial Unicode MS"/>
              <a:cs typeface="Arial Unicode MS"/>
            </a:endParaRPr>
          </a:p>
          <a:p>
            <a:pPr algn="ctr">
              <a:lnSpc>
                <a:spcPts val="2130"/>
              </a:lnSpc>
            </a:pPr>
            <a:r>
              <a:rPr sz="1800" b="1" spc="-85" dirty="0">
                <a:solidFill>
                  <a:srgbClr val="00A1A4"/>
                </a:solidFill>
                <a:latin typeface="Microsoft JhengHei"/>
                <a:cs typeface="Microsoft JhengHei"/>
              </a:rPr>
              <a:t>+187%</a:t>
            </a:r>
            <a:endParaRPr sz="1800">
              <a:latin typeface="Microsoft JhengHei"/>
              <a:cs typeface="Microsoft Jheng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39234" y="2050161"/>
            <a:ext cx="3679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2020.1-2020.5</a:t>
            </a:r>
            <a:r>
              <a:rPr sz="1600" b="1" spc="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微软雅黑"/>
                <a:cs typeface="微软雅黑"/>
              </a:rPr>
              <a:t>抖音美妆类直播开播趋势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7587" y="6413703"/>
            <a:ext cx="17348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，2020.1-2020.5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2853" y="2733167"/>
            <a:ext cx="1069848" cy="205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19465" y="2733167"/>
            <a:ext cx="891540" cy="205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2572" y="2589276"/>
            <a:ext cx="411479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99831" y="2621279"/>
            <a:ext cx="527303" cy="367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26752" y="2743200"/>
            <a:ext cx="1312545" cy="3075940"/>
          </a:xfrm>
          <a:custGeom>
            <a:avLst/>
            <a:gdLst/>
            <a:ahLst/>
            <a:cxnLst/>
            <a:rect l="l" t="t" r="r" b="b"/>
            <a:pathLst>
              <a:path w="1312545" h="3075940">
                <a:moveTo>
                  <a:pt x="0" y="3075432"/>
                </a:moveTo>
                <a:lnTo>
                  <a:pt x="1312163" y="3075432"/>
                </a:lnTo>
                <a:lnTo>
                  <a:pt x="1312163" y="0"/>
                </a:lnTo>
                <a:lnTo>
                  <a:pt x="0" y="0"/>
                </a:lnTo>
                <a:lnTo>
                  <a:pt x="0" y="307543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62643" y="2743200"/>
            <a:ext cx="760730" cy="3075940"/>
          </a:xfrm>
          <a:custGeom>
            <a:avLst/>
            <a:gdLst/>
            <a:ahLst/>
            <a:cxnLst/>
            <a:rect l="l" t="t" r="r" b="b"/>
            <a:pathLst>
              <a:path w="760729" h="3075940">
                <a:moveTo>
                  <a:pt x="0" y="3075432"/>
                </a:moveTo>
                <a:lnTo>
                  <a:pt x="760476" y="3075432"/>
                </a:lnTo>
                <a:lnTo>
                  <a:pt x="760476" y="0"/>
                </a:lnTo>
                <a:lnTo>
                  <a:pt x="0" y="0"/>
                </a:lnTo>
                <a:lnTo>
                  <a:pt x="0" y="307543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27519" y="2740151"/>
            <a:ext cx="873760" cy="3078480"/>
          </a:xfrm>
          <a:custGeom>
            <a:avLst/>
            <a:gdLst/>
            <a:ahLst/>
            <a:cxnLst/>
            <a:rect l="l" t="t" r="r" b="b"/>
            <a:pathLst>
              <a:path w="873759" h="3078479">
                <a:moveTo>
                  <a:pt x="0" y="3078480"/>
                </a:moveTo>
                <a:lnTo>
                  <a:pt x="873251" y="3078480"/>
                </a:lnTo>
                <a:lnTo>
                  <a:pt x="873251" y="0"/>
                </a:lnTo>
                <a:lnTo>
                  <a:pt x="0" y="0"/>
                </a:lnTo>
                <a:lnTo>
                  <a:pt x="0" y="307848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9828" y="2740151"/>
            <a:ext cx="844550" cy="3083560"/>
          </a:xfrm>
          <a:custGeom>
            <a:avLst/>
            <a:gdLst/>
            <a:ahLst/>
            <a:cxnLst/>
            <a:rect l="l" t="t" r="r" b="b"/>
            <a:pathLst>
              <a:path w="844550" h="3083560">
                <a:moveTo>
                  <a:pt x="0" y="3083052"/>
                </a:moveTo>
                <a:lnTo>
                  <a:pt x="844296" y="3083052"/>
                </a:lnTo>
                <a:lnTo>
                  <a:pt x="844296" y="0"/>
                </a:lnTo>
                <a:lnTo>
                  <a:pt x="0" y="0"/>
                </a:lnTo>
                <a:lnTo>
                  <a:pt x="0" y="308305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396" y="5814059"/>
            <a:ext cx="10235565" cy="0"/>
          </a:xfrm>
          <a:custGeom>
            <a:avLst/>
            <a:gdLst/>
            <a:ahLst/>
            <a:cxnLst/>
            <a:rect l="l" t="t" r="r" b="b"/>
            <a:pathLst>
              <a:path w="10235565">
                <a:moveTo>
                  <a:pt x="0" y="0"/>
                </a:moveTo>
                <a:lnTo>
                  <a:pt x="102351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2396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9116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5835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2555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89276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14472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1191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7911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94632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21352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46547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73267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99988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26708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53428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78623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5343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32064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58783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85504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10700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37419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64140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690859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117580" y="5814059"/>
            <a:ext cx="0" cy="45720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6517" y="3579114"/>
            <a:ext cx="9806940" cy="2199640"/>
          </a:xfrm>
          <a:custGeom>
            <a:avLst/>
            <a:gdLst/>
            <a:ahLst/>
            <a:cxnLst/>
            <a:rect l="l" t="t" r="r" b="b"/>
            <a:pathLst>
              <a:path w="9806940" h="2199640">
                <a:moveTo>
                  <a:pt x="0" y="1981200"/>
                </a:moveTo>
                <a:lnTo>
                  <a:pt x="426719" y="2129028"/>
                </a:lnTo>
                <a:lnTo>
                  <a:pt x="851915" y="2199132"/>
                </a:lnTo>
                <a:lnTo>
                  <a:pt x="1278636" y="2199132"/>
                </a:lnTo>
                <a:lnTo>
                  <a:pt x="1705356" y="2144268"/>
                </a:lnTo>
                <a:lnTo>
                  <a:pt x="2132076" y="1996439"/>
                </a:lnTo>
                <a:lnTo>
                  <a:pt x="2558796" y="1866900"/>
                </a:lnTo>
                <a:lnTo>
                  <a:pt x="2983992" y="1908048"/>
                </a:lnTo>
                <a:lnTo>
                  <a:pt x="3410711" y="1775460"/>
                </a:lnTo>
                <a:lnTo>
                  <a:pt x="3837431" y="1437132"/>
                </a:lnTo>
                <a:lnTo>
                  <a:pt x="4264152" y="1239012"/>
                </a:lnTo>
                <a:lnTo>
                  <a:pt x="4690872" y="1623060"/>
                </a:lnTo>
                <a:lnTo>
                  <a:pt x="5116068" y="1699260"/>
                </a:lnTo>
                <a:lnTo>
                  <a:pt x="5542787" y="1479804"/>
                </a:lnTo>
                <a:lnTo>
                  <a:pt x="5969508" y="1208532"/>
                </a:lnTo>
                <a:lnTo>
                  <a:pt x="6396228" y="1170432"/>
                </a:lnTo>
                <a:lnTo>
                  <a:pt x="6822948" y="1427988"/>
                </a:lnTo>
                <a:lnTo>
                  <a:pt x="7248143" y="1673352"/>
                </a:lnTo>
                <a:lnTo>
                  <a:pt x="7674863" y="1583436"/>
                </a:lnTo>
                <a:lnTo>
                  <a:pt x="8101583" y="943356"/>
                </a:lnTo>
                <a:lnTo>
                  <a:pt x="8528304" y="0"/>
                </a:lnTo>
                <a:lnTo>
                  <a:pt x="8955024" y="1149096"/>
                </a:lnTo>
                <a:lnTo>
                  <a:pt x="9380220" y="1688592"/>
                </a:lnTo>
                <a:lnTo>
                  <a:pt x="9806940" y="2097024"/>
                </a:lnTo>
              </a:path>
            </a:pathLst>
          </a:custGeom>
          <a:ln w="28574">
            <a:solidFill>
              <a:srgbClr val="FF59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1166" y="5515483"/>
            <a:ext cx="88391" cy="88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7899" y="5664834"/>
            <a:ext cx="88391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4619" y="5733415"/>
            <a:ext cx="88392" cy="88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31339" y="5733415"/>
            <a:ext cx="88392" cy="88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56535" y="5680075"/>
            <a:ext cx="88391" cy="88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83254" y="5532246"/>
            <a:ext cx="88392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09975" y="5402707"/>
            <a:ext cx="88391" cy="88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6695" y="5443854"/>
            <a:ext cx="88391" cy="88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63415" y="5311266"/>
            <a:ext cx="88392" cy="88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88610" y="4971415"/>
            <a:ext cx="88391" cy="88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15330" y="4774819"/>
            <a:ext cx="88392" cy="88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42051" y="5158866"/>
            <a:ext cx="88391" cy="88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68771" y="5233542"/>
            <a:ext cx="88391" cy="88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95491" y="5014086"/>
            <a:ext cx="88391" cy="88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22210" y="4742815"/>
            <a:ext cx="88392" cy="88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47406" y="4704715"/>
            <a:ext cx="88392" cy="88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74127" y="4962271"/>
            <a:ext cx="88392" cy="88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00846" y="5207634"/>
            <a:ext cx="88392" cy="88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27567" y="5117719"/>
            <a:ext cx="88391" cy="88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54286" y="4477639"/>
            <a:ext cx="88392" cy="88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579482" y="3535807"/>
            <a:ext cx="88392" cy="88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06203" y="4684903"/>
            <a:ext cx="88392" cy="883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32922" y="5222875"/>
            <a:ext cx="88392" cy="88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59643" y="5631307"/>
            <a:ext cx="88391" cy="8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047089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73453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899920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2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326385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3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753105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4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79445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605910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6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32250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7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458970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885435" y="5904991"/>
            <a:ext cx="98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9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275326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701665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11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128384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12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554851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13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81190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14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407656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15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834121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16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260842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17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687181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113646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19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539985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20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966452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21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393171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22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0819638" y="590499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B3838"/>
                </a:solidFill>
                <a:latin typeface="Segoe UI"/>
                <a:cs typeface="Segoe UI"/>
              </a:rPr>
              <a:t>23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604509" y="2414016"/>
            <a:ext cx="243839" cy="76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862065" y="2354072"/>
            <a:ext cx="9112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3838"/>
                </a:solidFill>
                <a:latin typeface="微软雅黑"/>
                <a:cs typeface="微软雅黑"/>
              </a:rPr>
              <a:t>开播主播数占比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771245" y="769061"/>
            <a:ext cx="10337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晚八点是美妆开播高峰，最有利于预热和吸引晚间空闲时段的用户</a:t>
            </a:r>
          </a:p>
        </p:txBody>
      </p:sp>
      <p:sp>
        <p:nvSpPr>
          <p:cNvPr id="84" name="object 84"/>
          <p:cNvSpPr/>
          <p:nvPr/>
        </p:nvSpPr>
        <p:spPr>
          <a:xfrm>
            <a:off x="4803013" y="5597347"/>
            <a:ext cx="891539" cy="2057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91832" y="5597347"/>
            <a:ext cx="1069848" cy="2057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953500" y="5597347"/>
            <a:ext cx="891921" cy="2057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217531" y="5597347"/>
            <a:ext cx="891540" cy="2057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766978" y="6411874"/>
            <a:ext cx="19894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数据来源：巨量算数，</a:t>
            </a:r>
            <a:r>
              <a:rPr sz="800" spc="-35" dirty="0">
                <a:latin typeface="微软雅黑"/>
                <a:cs typeface="微软雅黑"/>
              </a:rPr>
              <a:t> </a:t>
            </a:r>
            <a:r>
              <a:rPr sz="800" spc="-5" dirty="0">
                <a:latin typeface="微软雅黑"/>
                <a:cs typeface="微软雅黑"/>
              </a:rPr>
              <a:t>2020.6.1-2020.6.11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9001379" y="3204717"/>
            <a:ext cx="242316" cy="1752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162922" y="3204717"/>
            <a:ext cx="1066800" cy="1752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4702302" y="1843862"/>
            <a:ext cx="495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2020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184647" y="1874850"/>
            <a:ext cx="2500756" cy="2334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4439" y="3848100"/>
            <a:ext cx="2318004" cy="2159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201" y="322834"/>
            <a:ext cx="1123124" cy="103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9597" y="318770"/>
            <a:ext cx="1284097" cy="111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88395" y="233173"/>
            <a:ext cx="271804" cy="272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33720" y="342804"/>
            <a:ext cx="143253" cy="1385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98321" y="340909"/>
            <a:ext cx="305498" cy="142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26577" y="342804"/>
            <a:ext cx="142299" cy="1404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33720" y="251682"/>
            <a:ext cx="43180" cy="57150"/>
          </a:xfrm>
          <a:custGeom>
            <a:avLst/>
            <a:gdLst/>
            <a:ahLst/>
            <a:cxnLst/>
            <a:rect l="l" t="t" r="r" b="b"/>
            <a:pathLst>
              <a:path w="43179" h="57150">
                <a:moveTo>
                  <a:pt x="40798" y="0"/>
                </a:moveTo>
                <a:lnTo>
                  <a:pt x="2376" y="0"/>
                </a:lnTo>
                <a:lnTo>
                  <a:pt x="0" y="2374"/>
                </a:lnTo>
                <a:lnTo>
                  <a:pt x="0" y="55053"/>
                </a:lnTo>
                <a:lnTo>
                  <a:pt x="2376" y="56954"/>
                </a:lnTo>
                <a:lnTo>
                  <a:pt x="40798" y="56954"/>
                </a:lnTo>
                <a:lnTo>
                  <a:pt x="42696" y="55053"/>
                </a:lnTo>
                <a:lnTo>
                  <a:pt x="42696" y="52203"/>
                </a:lnTo>
                <a:lnTo>
                  <a:pt x="4747" y="52203"/>
                </a:lnTo>
                <a:lnTo>
                  <a:pt x="4747" y="5218"/>
                </a:lnTo>
                <a:lnTo>
                  <a:pt x="42696" y="5218"/>
                </a:lnTo>
                <a:lnTo>
                  <a:pt x="42696" y="2374"/>
                </a:lnTo>
                <a:lnTo>
                  <a:pt x="40798" y="0"/>
                </a:lnTo>
                <a:close/>
              </a:path>
              <a:path w="43179" h="57150">
                <a:moveTo>
                  <a:pt x="42696" y="5218"/>
                </a:moveTo>
                <a:lnTo>
                  <a:pt x="37947" y="5218"/>
                </a:lnTo>
                <a:lnTo>
                  <a:pt x="37947" y="52203"/>
                </a:lnTo>
                <a:lnTo>
                  <a:pt x="42696" y="52203"/>
                </a:lnTo>
                <a:lnTo>
                  <a:pt x="42696" y="5218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83527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2734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9866"/>
                </a:lnTo>
                <a:lnTo>
                  <a:pt x="1897" y="41767"/>
                </a:lnTo>
                <a:lnTo>
                  <a:pt x="32734" y="41767"/>
                </a:lnTo>
                <a:lnTo>
                  <a:pt x="32734" y="37016"/>
                </a:lnTo>
                <a:lnTo>
                  <a:pt x="4748" y="37016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6331" y="266868"/>
            <a:ext cx="18415" cy="41910"/>
          </a:xfrm>
          <a:custGeom>
            <a:avLst/>
            <a:gdLst/>
            <a:ahLst/>
            <a:cxnLst/>
            <a:rect l="l" t="t" r="r" b="b"/>
            <a:pathLst>
              <a:path w="18415" h="41910">
                <a:moveTo>
                  <a:pt x="18017" y="0"/>
                </a:moveTo>
                <a:lnTo>
                  <a:pt x="2339" y="0"/>
                </a:lnTo>
                <a:lnTo>
                  <a:pt x="0" y="2374"/>
                </a:lnTo>
                <a:lnTo>
                  <a:pt x="0" y="39866"/>
                </a:lnTo>
                <a:lnTo>
                  <a:pt x="2339" y="41767"/>
                </a:lnTo>
                <a:lnTo>
                  <a:pt x="18017" y="41767"/>
                </a:lnTo>
                <a:lnTo>
                  <a:pt x="18017" y="37016"/>
                </a:lnTo>
                <a:lnTo>
                  <a:pt x="4742" y="37016"/>
                </a:lnTo>
                <a:lnTo>
                  <a:pt x="4742" y="5223"/>
                </a:lnTo>
                <a:lnTo>
                  <a:pt x="18017" y="5223"/>
                </a:lnTo>
                <a:lnTo>
                  <a:pt x="18017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02588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1903" y="0"/>
                </a:lnTo>
                <a:lnTo>
                  <a:pt x="0" y="2374"/>
                </a:lnTo>
                <a:lnTo>
                  <a:pt x="0" y="41767"/>
                </a:lnTo>
                <a:lnTo>
                  <a:pt x="4747" y="41767"/>
                </a:lnTo>
                <a:lnTo>
                  <a:pt x="4747" y="5223"/>
                </a:lnTo>
                <a:lnTo>
                  <a:pt x="32732" y="5223"/>
                </a:lnTo>
                <a:lnTo>
                  <a:pt x="32732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2" y="5223"/>
                </a:moveTo>
                <a:lnTo>
                  <a:pt x="27992" y="5223"/>
                </a:lnTo>
                <a:lnTo>
                  <a:pt x="27992" y="41767"/>
                </a:lnTo>
                <a:lnTo>
                  <a:pt x="32732" y="41767"/>
                </a:lnTo>
                <a:lnTo>
                  <a:pt x="32732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78010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41767"/>
                </a:lnTo>
                <a:lnTo>
                  <a:pt x="4748" y="41767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4" y="5223"/>
                </a:moveTo>
                <a:lnTo>
                  <a:pt x="27985" y="5223"/>
                </a:lnTo>
                <a:lnTo>
                  <a:pt x="27985" y="41767"/>
                </a:lnTo>
                <a:lnTo>
                  <a:pt x="32734" y="41767"/>
                </a:lnTo>
                <a:lnTo>
                  <a:pt x="32734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1936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48" y="0"/>
                </a:moveTo>
                <a:lnTo>
                  <a:pt x="2401" y="0"/>
                </a:lnTo>
                <a:lnTo>
                  <a:pt x="0" y="2374"/>
                </a:lnTo>
                <a:lnTo>
                  <a:pt x="0" y="41767"/>
                </a:lnTo>
                <a:lnTo>
                  <a:pt x="5246" y="41767"/>
                </a:lnTo>
                <a:lnTo>
                  <a:pt x="5246" y="5223"/>
                </a:lnTo>
                <a:lnTo>
                  <a:pt x="32745" y="5223"/>
                </a:lnTo>
                <a:lnTo>
                  <a:pt x="32745" y="2374"/>
                </a:lnTo>
                <a:lnTo>
                  <a:pt x="30848" y="0"/>
                </a:lnTo>
                <a:close/>
              </a:path>
              <a:path w="33020" h="41910">
                <a:moveTo>
                  <a:pt x="32745" y="5223"/>
                </a:moveTo>
                <a:lnTo>
                  <a:pt x="28003" y="5223"/>
                </a:lnTo>
                <a:lnTo>
                  <a:pt x="28003" y="41767"/>
                </a:lnTo>
                <a:lnTo>
                  <a:pt x="32745" y="41767"/>
                </a:lnTo>
                <a:lnTo>
                  <a:pt x="32745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62910" y="266868"/>
            <a:ext cx="5080" cy="41910"/>
          </a:xfrm>
          <a:custGeom>
            <a:avLst/>
            <a:gdLst/>
            <a:ahLst/>
            <a:cxnLst/>
            <a:rect l="l" t="t" r="r" b="b"/>
            <a:pathLst>
              <a:path w="5079" h="41910">
                <a:moveTo>
                  <a:pt x="4740" y="41767"/>
                </a:moveTo>
                <a:lnTo>
                  <a:pt x="0" y="41767"/>
                </a:lnTo>
                <a:lnTo>
                  <a:pt x="0" y="0"/>
                </a:lnTo>
                <a:lnTo>
                  <a:pt x="4740" y="0"/>
                </a:lnTo>
                <a:lnTo>
                  <a:pt x="4740" y="41767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64255" y="252155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4">
                <a:moveTo>
                  <a:pt x="5222" y="56480"/>
                </a:moveTo>
                <a:lnTo>
                  <a:pt x="0" y="56480"/>
                </a:lnTo>
                <a:lnTo>
                  <a:pt x="0" y="0"/>
                </a:lnTo>
                <a:lnTo>
                  <a:pt x="5222" y="0"/>
                </a:lnTo>
                <a:lnTo>
                  <a:pt x="5222" y="5648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19363" y="252155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4">
                <a:moveTo>
                  <a:pt x="5246" y="56480"/>
                </a:moveTo>
                <a:lnTo>
                  <a:pt x="0" y="56480"/>
                </a:lnTo>
                <a:lnTo>
                  <a:pt x="0" y="0"/>
                </a:lnTo>
                <a:lnTo>
                  <a:pt x="5246" y="0"/>
                </a:lnTo>
                <a:lnTo>
                  <a:pt x="5246" y="5648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66331" y="252155"/>
            <a:ext cx="5080" cy="40640"/>
          </a:xfrm>
          <a:custGeom>
            <a:avLst/>
            <a:gdLst/>
            <a:ahLst/>
            <a:cxnLst/>
            <a:rect l="l" t="t" r="r" b="b"/>
            <a:pathLst>
              <a:path w="5079" h="40639">
                <a:moveTo>
                  <a:pt x="4742" y="40340"/>
                </a:moveTo>
                <a:lnTo>
                  <a:pt x="0" y="40340"/>
                </a:lnTo>
                <a:lnTo>
                  <a:pt x="0" y="0"/>
                </a:lnTo>
                <a:lnTo>
                  <a:pt x="4742" y="0"/>
                </a:lnTo>
                <a:lnTo>
                  <a:pt x="4742" y="4034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23372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363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9866"/>
                </a:lnTo>
                <a:lnTo>
                  <a:pt x="1897" y="41767"/>
                </a:lnTo>
                <a:lnTo>
                  <a:pt x="31785" y="41767"/>
                </a:lnTo>
                <a:lnTo>
                  <a:pt x="31785" y="37016"/>
                </a:lnTo>
                <a:lnTo>
                  <a:pt x="4748" y="37016"/>
                </a:lnTo>
                <a:lnTo>
                  <a:pt x="4748" y="24679"/>
                </a:lnTo>
                <a:lnTo>
                  <a:pt x="30363" y="24679"/>
                </a:lnTo>
                <a:lnTo>
                  <a:pt x="32734" y="22778"/>
                </a:lnTo>
                <a:lnTo>
                  <a:pt x="32734" y="19936"/>
                </a:lnTo>
                <a:lnTo>
                  <a:pt x="4748" y="19936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2374"/>
                </a:lnTo>
                <a:lnTo>
                  <a:pt x="30363" y="0"/>
                </a:lnTo>
                <a:close/>
              </a:path>
              <a:path w="33020" h="41910">
                <a:moveTo>
                  <a:pt x="32734" y="5223"/>
                </a:moveTo>
                <a:lnTo>
                  <a:pt x="27512" y="5223"/>
                </a:lnTo>
                <a:lnTo>
                  <a:pt x="27512" y="19936"/>
                </a:lnTo>
                <a:lnTo>
                  <a:pt x="32734" y="19936"/>
                </a:lnTo>
                <a:lnTo>
                  <a:pt x="32734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6274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948" y="0"/>
                </a:lnTo>
                <a:lnTo>
                  <a:pt x="948" y="5223"/>
                </a:lnTo>
                <a:lnTo>
                  <a:pt x="27985" y="5223"/>
                </a:lnTo>
                <a:lnTo>
                  <a:pt x="27985" y="17560"/>
                </a:lnTo>
                <a:lnTo>
                  <a:pt x="2377" y="17560"/>
                </a:lnTo>
                <a:lnTo>
                  <a:pt x="0" y="19462"/>
                </a:lnTo>
                <a:lnTo>
                  <a:pt x="0" y="39866"/>
                </a:lnTo>
                <a:lnTo>
                  <a:pt x="2377" y="41767"/>
                </a:lnTo>
                <a:lnTo>
                  <a:pt x="30836" y="41767"/>
                </a:lnTo>
                <a:lnTo>
                  <a:pt x="32732" y="39866"/>
                </a:lnTo>
                <a:lnTo>
                  <a:pt x="32732" y="37016"/>
                </a:lnTo>
                <a:lnTo>
                  <a:pt x="4747" y="37016"/>
                </a:lnTo>
                <a:lnTo>
                  <a:pt x="4747" y="22305"/>
                </a:lnTo>
                <a:lnTo>
                  <a:pt x="32732" y="22305"/>
                </a:lnTo>
                <a:lnTo>
                  <a:pt x="32732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2" y="22305"/>
                </a:moveTo>
                <a:lnTo>
                  <a:pt x="27985" y="22305"/>
                </a:lnTo>
                <a:lnTo>
                  <a:pt x="27985" y="37016"/>
                </a:lnTo>
                <a:lnTo>
                  <a:pt x="32732" y="37016"/>
                </a:lnTo>
                <a:lnTo>
                  <a:pt x="32732" y="22305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76691" y="266868"/>
            <a:ext cx="33020" cy="51435"/>
          </a:xfrm>
          <a:custGeom>
            <a:avLst/>
            <a:gdLst/>
            <a:ahLst/>
            <a:cxnLst/>
            <a:rect l="l" t="t" r="r" b="b"/>
            <a:pathLst>
              <a:path w="33020" h="51435">
                <a:moveTo>
                  <a:pt x="30849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2273"/>
                </a:lnTo>
                <a:lnTo>
                  <a:pt x="1897" y="34174"/>
                </a:lnTo>
                <a:lnTo>
                  <a:pt x="27942" y="34174"/>
                </a:lnTo>
                <a:lnTo>
                  <a:pt x="27942" y="46511"/>
                </a:lnTo>
                <a:lnTo>
                  <a:pt x="948" y="46511"/>
                </a:lnTo>
                <a:lnTo>
                  <a:pt x="948" y="51255"/>
                </a:lnTo>
                <a:lnTo>
                  <a:pt x="30849" y="51255"/>
                </a:lnTo>
                <a:lnTo>
                  <a:pt x="32746" y="49361"/>
                </a:lnTo>
                <a:lnTo>
                  <a:pt x="32746" y="29424"/>
                </a:lnTo>
                <a:lnTo>
                  <a:pt x="4742" y="29424"/>
                </a:lnTo>
                <a:lnTo>
                  <a:pt x="4742" y="5223"/>
                </a:lnTo>
                <a:lnTo>
                  <a:pt x="32746" y="5223"/>
                </a:lnTo>
                <a:lnTo>
                  <a:pt x="32746" y="2374"/>
                </a:lnTo>
                <a:lnTo>
                  <a:pt x="30849" y="0"/>
                </a:lnTo>
                <a:close/>
              </a:path>
              <a:path w="33020" h="51435">
                <a:moveTo>
                  <a:pt x="32746" y="5223"/>
                </a:moveTo>
                <a:lnTo>
                  <a:pt x="27942" y="5223"/>
                </a:lnTo>
                <a:lnTo>
                  <a:pt x="27942" y="29424"/>
                </a:lnTo>
                <a:lnTo>
                  <a:pt x="32746" y="29424"/>
                </a:lnTo>
                <a:lnTo>
                  <a:pt x="32746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2068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1796" y="0"/>
                </a:moveTo>
                <a:lnTo>
                  <a:pt x="2401" y="0"/>
                </a:lnTo>
                <a:lnTo>
                  <a:pt x="0" y="2374"/>
                </a:lnTo>
                <a:lnTo>
                  <a:pt x="0" y="22305"/>
                </a:lnTo>
                <a:lnTo>
                  <a:pt x="28003" y="22305"/>
                </a:lnTo>
                <a:lnTo>
                  <a:pt x="28003" y="37016"/>
                </a:lnTo>
                <a:lnTo>
                  <a:pt x="0" y="37016"/>
                </a:lnTo>
                <a:lnTo>
                  <a:pt x="0" y="41767"/>
                </a:lnTo>
                <a:lnTo>
                  <a:pt x="30848" y="41767"/>
                </a:lnTo>
                <a:lnTo>
                  <a:pt x="32745" y="39866"/>
                </a:lnTo>
                <a:lnTo>
                  <a:pt x="32745" y="19462"/>
                </a:lnTo>
                <a:lnTo>
                  <a:pt x="30848" y="17560"/>
                </a:lnTo>
                <a:lnTo>
                  <a:pt x="5246" y="17560"/>
                </a:lnTo>
                <a:lnTo>
                  <a:pt x="5246" y="5223"/>
                </a:lnTo>
                <a:lnTo>
                  <a:pt x="31796" y="5223"/>
                </a:lnTo>
                <a:lnTo>
                  <a:pt x="31796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92882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1798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22305"/>
                </a:lnTo>
                <a:lnTo>
                  <a:pt x="28004" y="22305"/>
                </a:lnTo>
                <a:lnTo>
                  <a:pt x="28004" y="37016"/>
                </a:lnTo>
                <a:lnTo>
                  <a:pt x="0" y="37016"/>
                </a:lnTo>
                <a:lnTo>
                  <a:pt x="0" y="41767"/>
                </a:lnTo>
                <a:lnTo>
                  <a:pt x="30849" y="41767"/>
                </a:lnTo>
                <a:lnTo>
                  <a:pt x="32746" y="39866"/>
                </a:lnTo>
                <a:lnTo>
                  <a:pt x="32746" y="19462"/>
                </a:lnTo>
                <a:lnTo>
                  <a:pt x="30849" y="17560"/>
                </a:lnTo>
                <a:lnTo>
                  <a:pt x="4742" y="17560"/>
                </a:lnTo>
                <a:lnTo>
                  <a:pt x="4742" y="5223"/>
                </a:lnTo>
                <a:lnTo>
                  <a:pt x="31798" y="5223"/>
                </a:lnTo>
                <a:lnTo>
                  <a:pt x="3179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60137" y="266868"/>
            <a:ext cx="24765" cy="5080"/>
          </a:xfrm>
          <a:custGeom>
            <a:avLst/>
            <a:gdLst/>
            <a:ahLst/>
            <a:cxnLst/>
            <a:rect l="l" t="t" r="r" b="b"/>
            <a:pathLst>
              <a:path w="24765" h="5079">
                <a:moveTo>
                  <a:pt x="0" y="4743"/>
                </a:moveTo>
                <a:lnTo>
                  <a:pt x="24212" y="4743"/>
                </a:lnTo>
                <a:lnTo>
                  <a:pt x="24212" y="0"/>
                </a:lnTo>
                <a:lnTo>
                  <a:pt x="0" y="0"/>
                </a:lnTo>
                <a:lnTo>
                  <a:pt x="0" y="474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79170" y="794766"/>
            <a:ext cx="10390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美妆直播参与者不断升级，超七成达人开播，月度复播率超</a:t>
            </a:r>
            <a:r>
              <a:rPr spc="5" dirty="0"/>
              <a:t>过</a:t>
            </a:r>
            <a:r>
              <a:rPr spc="-5" dirty="0"/>
              <a:t>80%</a:t>
            </a:r>
          </a:p>
        </p:txBody>
      </p:sp>
      <p:sp>
        <p:nvSpPr>
          <p:cNvPr id="26" name="object 26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64207" y="1943100"/>
            <a:ext cx="1584960" cy="1583690"/>
          </a:xfrm>
          <a:custGeom>
            <a:avLst/>
            <a:gdLst/>
            <a:ahLst/>
            <a:cxnLst/>
            <a:rect l="l" t="t" r="r" b="b"/>
            <a:pathLst>
              <a:path w="1584960" h="1583689">
                <a:moveTo>
                  <a:pt x="792480" y="0"/>
                </a:moveTo>
                <a:lnTo>
                  <a:pt x="744207" y="1444"/>
                </a:lnTo>
                <a:lnTo>
                  <a:pt x="696699" y="5724"/>
                </a:lnTo>
                <a:lnTo>
                  <a:pt x="650039" y="12755"/>
                </a:lnTo>
                <a:lnTo>
                  <a:pt x="604309" y="22455"/>
                </a:lnTo>
                <a:lnTo>
                  <a:pt x="559592" y="34741"/>
                </a:lnTo>
                <a:lnTo>
                  <a:pt x="515971" y="49531"/>
                </a:lnTo>
                <a:lnTo>
                  <a:pt x="473529" y="66740"/>
                </a:lnTo>
                <a:lnTo>
                  <a:pt x="432349" y="86288"/>
                </a:lnTo>
                <a:lnTo>
                  <a:pt x="392514" y="108091"/>
                </a:lnTo>
                <a:lnTo>
                  <a:pt x="354107" y="132065"/>
                </a:lnTo>
                <a:lnTo>
                  <a:pt x="317211" y="158129"/>
                </a:lnTo>
                <a:lnTo>
                  <a:pt x="281908" y="186199"/>
                </a:lnTo>
                <a:lnTo>
                  <a:pt x="248282" y="216193"/>
                </a:lnTo>
                <a:lnTo>
                  <a:pt x="216416" y="248028"/>
                </a:lnTo>
                <a:lnTo>
                  <a:pt x="186392" y="281621"/>
                </a:lnTo>
                <a:lnTo>
                  <a:pt x="158293" y="316889"/>
                </a:lnTo>
                <a:lnTo>
                  <a:pt x="132203" y="353749"/>
                </a:lnTo>
                <a:lnTo>
                  <a:pt x="108203" y="392119"/>
                </a:lnTo>
                <a:lnTo>
                  <a:pt x="86379" y="431916"/>
                </a:lnTo>
                <a:lnTo>
                  <a:pt x="66811" y="473057"/>
                </a:lnTo>
                <a:lnTo>
                  <a:pt x="49583" y="515459"/>
                </a:lnTo>
                <a:lnTo>
                  <a:pt x="34778" y="559039"/>
                </a:lnTo>
                <a:lnTo>
                  <a:pt x="22479" y="603715"/>
                </a:lnTo>
                <a:lnTo>
                  <a:pt x="12768" y="649403"/>
                </a:lnTo>
                <a:lnTo>
                  <a:pt x="5730" y="696022"/>
                </a:lnTo>
                <a:lnTo>
                  <a:pt x="1446" y="743488"/>
                </a:lnTo>
                <a:lnTo>
                  <a:pt x="0" y="791717"/>
                </a:lnTo>
                <a:lnTo>
                  <a:pt x="1446" y="839947"/>
                </a:lnTo>
                <a:lnTo>
                  <a:pt x="5730" y="887413"/>
                </a:lnTo>
                <a:lnTo>
                  <a:pt x="12768" y="934032"/>
                </a:lnTo>
                <a:lnTo>
                  <a:pt x="22479" y="979720"/>
                </a:lnTo>
                <a:lnTo>
                  <a:pt x="34778" y="1024396"/>
                </a:lnTo>
                <a:lnTo>
                  <a:pt x="49583" y="1067976"/>
                </a:lnTo>
                <a:lnTo>
                  <a:pt x="66811" y="1110378"/>
                </a:lnTo>
                <a:lnTo>
                  <a:pt x="86379" y="1151519"/>
                </a:lnTo>
                <a:lnTo>
                  <a:pt x="108204" y="1191316"/>
                </a:lnTo>
                <a:lnTo>
                  <a:pt x="132203" y="1229686"/>
                </a:lnTo>
                <a:lnTo>
                  <a:pt x="158293" y="1266546"/>
                </a:lnTo>
                <a:lnTo>
                  <a:pt x="186392" y="1301814"/>
                </a:lnTo>
                <a:lnTo>
                  <a:pt x="216416" y="1335407"/>
                </a:lnTo>
                <a:lnTo>
                  <a:pt x="248282" y="1367242"/>
                </a:lnTo>
                <a:lnTo>
                  <a:pt x="281908" y="1397236"/>
                </a:lnTo>
                <a:lnTo>
                  <a:pt x="317211" y="1425306"/>
                </a:lnTo>
                <a:lnTo>
                  <a:pt x="354107" y="1451370"/>
                </a:lnTo>
                <a:lnTo>
                  <a:pt x="392514" y="1475344"/>
                </a:lnTo>
                <a:lnTo>
                  <a:pt x="432349" y="1497147"/>
                </a:lnTo>
                <a:lnTo>
                  <a:pt x="473529" y="1516695"/>
                </a:lnTo>
                <a:lnTo>
                  <a:pt x="515971" y="1533904"/>
                </a:lnTo>
                <a:lnTo>
                  <a:pt x="559592" y="1548694"/>
                </a:lnTo>
                <a:lnTo>
                  <a:pt x="604309" y="1560980"/>
                </a:lnTo>
                <a:lnTo>
                  <a:pt x="650039" y="1570680"/>
                </a:lnTo>
                <a:lnTo>
                  <a:pt x="696699" y="1577711"/>
                </a:lnTo>
                <a:lnTo>
                  <a:pt x="744207" y="1581991"/>
                </a:lnTo>
                <a:lnTo>
                  <a:pt x="792480" y="1583436"/>
                </a:lnTo>
                <a:lnTo>
                  <a:pt x="840752" y="1581991"/>
                </a:lnTo>
                <a:lnTo>
                  <a:pt x="888260" y="1577711"/>
                </a:lnTo>
                <a:lnTo>
                  <a:pt x="934920" y="1570680"/>
                </a:lnTo>
                <a:lnTo>
                  <a:pt x="980650" y="1560980"/>
                </a:lnTo>
                <a:lnTo>
                  <a:pt x="1025367" y="1548694"/>
                </a:lnTo>
                <a:lnTo>
                  <a:pt x="1068988" y="1533904"/>
                </a:lnTo>
                <a:lnTo>
                  <a:pt x="1111430" y="1516695"/>
                </a:lnTo>
                <a:lnTo>
                  <a:pt x="1152610" y="1497147"/>
                </a:lnTo>
                <a:lnTo>
                  <a:pt x="1192445" y="1475344"/>
                </a:lnTo>
                <a:lnTo>
                  <a:pt x="1230852" y="1451370"/>
                </a:lnTo>
                <a:lnTo>
                  <a:pt x="1267748" y="1425306"/>
                </a:lnTo>
                <a:lnTo>
                  <a:pt x="1303051" y="1397236"/>
                </a:lnTo>
                <a:lnTo>
                  <a:pt x="1336677" y="1367242"/>
                </a:lnTo>
                <a:lnTo>
                  <a:pt x="1368543" y="1335407"/>
                </a:lnTo>
                <a:lnTo>
                  <a:pt x="1398567" y="1301814"/>
                </a:lnTo>
                <a:lnTo>
                  <a:pt x="1426666" y="1266546"/>
                </a:lnTo>
                <a:lnTo>
                  <a:pt x="1452756" y="1229686"/>
                </a:lnTo>
                <a:lnTo>
                  <a:pt x="1476756" y="1191316"/>
                </a:lnTo>
                <a:lnTo>
                  <a:pt x="1498580" y="1151519"/>
                </a:lnTo>
                <a:lnTo>
                  <a:pt x="1518148" y="1110378"/>
                </a:lnTo>
                <a:lnTo>
                  <a:pt x="1535376" y="1067976"/>
                </a:lnTo>
                <a:lnTo>
                  <a:pt x="1550181" y="1024396"/>
                </a:lnTo>
                <a:lnTo>
                  <a:pt x="1562480" y="979720"/>
                </a:lnTo>
                <a:lnTo>
                  <a:pt x="1572191" y="934032"/>
                </a:lnTo>
                <a:lnTo>
                  <a:pt x="1579229" y="887413"/>
                </a:lnTo>
                <a:lnTo>
                  <a:pt x="1583513" y="839947"/>
                </a:lnTo>
                <a:lnTo>
                  <a:pt x="1584960" y="791717"/>
                </a:lnTo>
                <a:lnTo>
                  <a:pt x="1583513" y="743488"/>
                </a:lnTo>
                <a:lnTo>
                  <a:pt x="1579229" y="696022"/>
                </a:lnTo>
                <a:lnTo>
                  <a:pt x="1572191" y="649403"/>
                </a:lnTo>
                <a:lnTo>
                  <a:pt x="1562480" y="603715"/>
                </a:lnTo>
                <a:lnTo>
                  <a:pt x="1550181" y="559039"/>
                </a:lnTo>
                <a:lnTo>
                  <a:pt x="1535376" y="515459"/>
                </a:lnTo>
                <a:lnTo>
                  <a:pt x="1518148" y="473057"/>
                </a:lnTo>
                <a:lnTo>
                  <a:pt x="1498580" y="431916"/>
                </a:lnTo>
                <a:lnTo>
                  <a:pt x="1476755" y="392119"/>
                </a:lnTo>
                <a:lnTo>
                  <a:pt x="1452756" y="353749"/>
                </a:lnTo>
                <a:lnTo>
                  <a:pt x="1426666" y="316889"/>
                </a:lnTo>
                <a:lnTo>
                  <a:pt x="1398567" y="281621"/>
                </a:lnTo>
                <a:lnTo>
                  <a:pt x="1368543" y="248028"/>
                </a:lnTo>
                <a:lnTo>
                  <a:pt x="1336677" y="216193"/>
                </a:lnTo>
                <a:lnTo>
                  <a:pt x="1303051" y="186199"/>
                </a:lnTo>
                <a:lnTo>
                  <a:pt x="1267748" y="158129"/>
                </a:lnTo>
                <a:lnTo>
                  <a:pt x="1230852" y="132065"/>
                </a:lnTo>
                <a:lnTo>
                  <a:pt x="1192445" y="108091"/>
                </a:lnTo>
                <a:lnTo>
                  <a:pt x="1152610" y="86288"/>
                </a:lnTo>
                <a:lnTo>
                  <a:pt x="1111430" y="66740"/>
                </a:lnTo>
                <a:lnTo>
                  <a:pt x="1068988" y="49531"/>
                </a:lnTo>
                <a:lnTo>
                  <a:pt x="1025367" y="34741"/>
                </a:lnTo>
                <a:lnTo>
                  <a:pt x="980650" y="22455"/>
                </a:lnTo>
                <a:lnTo>
                  <a:pt x="934920" y="12755"/>
                </a:lnTo>
                <a:lnTo>
                  <a:pt x="888260" y="5724"/>
                </a:lnTo>
                <a:lnTo>
                  <a:pt x="840752" y="1444"/>
                </a:lnTo>
                <a:lnTo>
                  <a:pt x="792480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49551" y="2028444"/>
            <a:ext cx="1414780" cy="1412875"/>
          </a:xfrm>
          <a:custGeom>
            <a:avLst/>
            <a:gdLst/>
            <a:ahLst/>
            <a:cxnLst/>
            <a:rect l="l" t="t" r="r" b="b"/>
            <a:pathLst>
              <a:path w="1414780" h="1412875">
                <a:moveTo>
                  <a:pt x="707136" y="0"/>
                </a:moveTo>
                <a:lnTo>
                  <a:pt x="658722" y="1629"/>
                </a:lnTo>
                <a:lnTo>
                  <a:pt x="611185" y="6447"/>
                </a:lnTo>
                <a:lnTo>
                  <a:pt x="564627" y="14350"/>
                </a:lnTo>
                <a:lnTo>
                  <a:pt x="519156" y="25230"/>
                </a:lnTo>
                <a:lnTo>
                  <a:pt x="474876" y="38984"/>
                </a:lnTo>
                <a:lnTo>
                  <a:pt x="431893" y="55506"/>
                </a:lnTo>
                <a:lnTo>
                  <a:pt x="390311" y="74692"/>
                </a:lnTo>
                <a:lnTo>
                  <a:pt x="350237" y="96435"/>
                </a:lnTo>
                <a:lnTo>
                  <a:pt x="311776" y="120631"/>
                </a:lnTo>
                <a:lnTo>
                  <a:pt x="275032" y="147174"/>
                </a:lnTo>
                <a:lnTo>
                  <a:pt x="240112" y="175960"/>
                </a:lnTo>
                <a:lnTo>
                  <a:pt x="207121" y="206882"/>
                </a:lnTo>
                <a:lnTo>
                  <a:pt x="176163" y="239837"/>
                </a:lnTo>
                <a:lnTo>
                  <a:pt x="147345" y="274719"/>
                </a:lnTo>
                <a:lnTo>
                  <a:pt x="120771" y="311422"/>
                </a:lnTo>
                <a:lnTo>
                  <a:pt x="96548" y="349842"/>
                </a:lnTo>
                <a:lnTo>
                  <a:pt x="74779" y="389873"/>
                </a:lnTo>
                <a:lnTo>
                  <a:pt x="55572" y="431411"/>
                </a:lnTo>
                <a:lnTo>
                  <a:pt x="39030" y="474349"/>
                </a:lnTo>
                <a:lnTo>
                  <a:pt x="25260" y="518583"/>
                </a:lnTo>
                <a:lnTo>
                  <a:pt x="14367" y="564007"/>
                </a:lnTo>
                <a:lnTo>
                  <a:pt x="6455" y="610518"/>
                </a:lnTo>
                <a:lnTo>
                  <a:pt x="1631" y="658008"/>
                </a:lnTo>
                <a:lnTo>
                  <a:pt x="0" y="706373"/>
                </a:lnTo>
                <a:lnTo>
                  <a:pt x="1631" y="754739"/>
                </a:lnTo>
                <a:lnTo>
                  <a:pt x="6455" y="802229"/>
                </a:lnTo>
                <a:lnTo>
                  <a:pt x="14367" y="848740"/>
                </a:lnTo>
                <a:lnTo>
                  <a:pt x="25260" y="894164"/>
                </a:lnTo>
                <a:lnTo>
                  <a:pt x="39030" y="938398"/>
                </a:lnTo>
                <a:lnTo>
                  <a:pt x="55572" y="981336"/>
                </a:lnTo>
                <a:lnTo>
                  <a:pt x="74779" y="1022874"/>
                </a:lnTo>
                <a:lnTo>
                  <a:pt x="96548" y="1062905"/>
                </a:lnTo>
                <a:lnTo>
                  <a:pt x="120771" y="1101325"/>
                </a:lnTo>
                <a:lnTo>
                  <a:pt x="147345" y="1138028"/>
                </a:lnTo>
                <a:lnTo>
                  <a:pt x="176163" y="1172910"/>
                </a:lnTo>
                <a:lnTo>
                  <a:pt x="207121" y="1205864"/>
                </a:lnTo>
                <a:lnTo>
                  <a:pt x="240112" y="1236787"/>
                </a:lnTo>
                <a:lnTo>
                  <a:pt x="275032" y="1265573"/>
                </a:lnTo>
                <a:lnTo>
                  <a:pt x="311776" y="1292116"/>
                </a:lnTo>
                <a:lnTo>
                  <a:pt x="350237" y="1316312"/>
                </a:lnTo>
                <a:lnTo>
                  <a:pt x="390311" y="1338055"/>
                </a:lnTo>
                <a:lnTo>
                  <a:pt x="431893" y="1357241"/>
                </a:lnTo>
                <a:lnTo>
                  <a:pt x="474876" y="1373763"/>
                </a:lnTo>
                <a:lnTo>
                  <a:pt x="519156" y="1387517"/>
                </a:lnTo>
                <a:lnTo>
                  <a:pt x="564627" y="1398397"/>
                </a:lnTo>
                <a:lnTo>
                  <a:pt x="611185" y="1406300"/>
                </a:lnTo>
                <a:lnTo>
                  <a:pt x="658722" y="1411118"/>
                </a:lnTo>
                <a:lnTo>
                  <a:pt x="707136" y="1412747"/>
                </a:lnTo>
                <a:lnTo>
                  <a:pt x="755549" y="1411118"/>
                </a:lnTo>
                <a:lnTo>
                  <a:pt x="803086" y="1406300"/>
                </a:lnTo>
                <a:lnTo>
                  <a:pt x="849644" y="1398397"/>
                </a:lnTo>
                <a:lnTo>
                  <a:pt x="895115" y="1387517"/>
                </a:lnTo>
                <a:lnTo>
                  <a:pt x="939395" y="1373763"/>
                </a:lnTo>
                <a:lnTo>
                  <a:pt x="982378" y="1357241"/>
                </a:lnTo>
                <a:lnTo>
                  <a:pt x="1023960" y="1338055"/>
                </a:lnTo>
                <a:lnTo>
                  <a:pt x="1064034" y="1316312"/>
                </a:lnTo>
                <a:lnTo>
                  <a:pt x="1102495" y="1292116"/>
                </a:lnTo>
                <a:lnTo>
                  <a:pt x="1139239" y="1265573"/>
                </a:lnTo>
                <a:lnTo>
                  <a:pt x="1174159" y="1236787"/>
                </a:lnTo>
                <a:lnTo>
                  <a:pt x="1207150" y="1205864"/>
                </a:lnTo>
                <a:lnTo>
                  <a:pt x="1238108" y="1172910"/>
                </a:lnTo>
                <a:lnTo>
                  <a:pt x="1266926" y="1138028"/>
                </a:lnTo>
                <a:lnTo>
                  <a:pt x="1293500" y="1101325"/>
                </a:lnTo>
                <a:lnTo>
                  <a:pt x="1317723" y="1062905"/>
                </a:lnTo>
                <a:lnTo>
                  <a:pt x="1339492" y="1022874"/>
                </a:lnTo>
                <a:lnTo>
                  <a:pt x="1358699" y="981336"/>
                </a:lnTo>
                <a:lnTo>
                  <a:pt x="1375241" y="938398"/>
                </a:lnTo>
                <a:lnTo>
                  <a:pt x="1389011" y="894164"/>
                </a:lnTo>
                <a:lnTo>
                  <a:pt x="1399904" y="848740"/>
                </a:lnTo>
                <a:lnTo>
                  <a:pt x="1407816" y="802229"/>
                </a:lnTo>
                <a:lnTo>
                  <a:pt x="1412640" y="754739"/>
                </a:lnTo>
                <a:lnTo>
                  <a:pt x="1414272" y="706373"/>
                </a:lnTo>
                <a:lnTo>
                  <a:pt x="1412640" y="658008"/>
                </a:lnTo>
                <a:lnTo>
                  <a:pt x="1407816" y="610518"/>
                </a:lnTo>
                <a:lnTo>
                  <a:pt x="1399904" y="564007"/>
                </a:lnTo>
                <a:lnTo>
                  <a:pt x="1389011" y="518583"/>
                </a:lnTo>
                <a:lnTo>
                  <a:pt x="1375241" y="474349"/>
                </a:lnTo>
                <a:lnTo>
                  <a:pt x="1358699" y="431411"/>
                </a:lnTo>
                <a:lnTo>
                  <a:pt x="1339492" y="389873"/>
                </a:lnTo>
                <a:lnTo>
                  <a:pt x="1317723" y="349842"/>
                </a:lnTo>
                <a:lnTo>
                  <a:pt x="1293500" y="311422"/>
                </a:lnTo>
                <a:lnTo>
                  <a:pt x="1266926" y="274719"/>
                </a:lnTo>
                <a:lnTo>
                  <a:pt x="1238108" y="239837"/>
                </a:lnTo>
                <a:lnTo>
                  <a:pt x="1207150" y="206882"/>
                </a:lnTo>
                <a:lnTo>
                  <a:pt x="1174159" y="175960"/>
                </a:lnTo>
                <a:lnTo>
                  <a:pt x="1139239" y="147174"/>
                </a:lnTo>
                <a:lnTo>
                  <a:pt x="1102495" y="120631"/>
                </a:lnTo>
                <a:lnTo>
                  <a:pt x="1064034" y="96435"/>
                </a:lnTo>
                <a:lnTo>
                  <a:pt x="1023960" y="74692"/>
                </a:lnTo>
                <a:lnTo>
                  <a:pt x="982378" y="55506"/>
                </a:lnTo>
                <a:lnTo>
                  <a:pt x="939395" y="38984"/>
                </a:lnTo>
                <a:lnTo>
                  <a:pt x="895115" y="25230"/>
                </a:lnTo>
                <a:lnTo>
                  <a:pt x="849644" y="14350"/>
                </a:lnTo>
                <a:lnTo>
                  <a:pt x="803086" y="6447"/>
                </a:lnTo>
                <a:lnTo>
                  <a:pt x="755549" y="1629"/>
                </a:lnTo>
                <a:lnTo>
                  <a:pt x="707136" y="0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913001" y="2355595"/>
            <a:ext cx="11537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solidFill>
                  <a:srgbClr val="FFFFFF"/>
                </a:solidFill>
                <a:latin typeface="Segoe UI"/>
                <a:cs typeface="Segoe UI"/>
              </a:rPr>
              <a:t>72</a:t>
            </a:r>
            <a:r>
              <a:rPr sz="4400" b="1" dirty="0">
                <a:solidFill>
                  <a:srgbClr val="FFFFFF"/>
                </a:solidFill>
                <a:latin typeface="Segoe UI"/>
                <a:cs typeface="Segoe UI"/>
              </a:rPr>
              <a:t>%</a:t>
            </a:r>
            <a:endParaRPr sz="4400">
              <a:latin typeface="Segoe UI"/>
              <a:cs typeface="Segoe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446275" y="3156204"/>
            <a:ext cx="2021205" cy="516890"/>
          </a:xfrm>
          <a:custGeom>
            <a:avLst/>
            <a:gdLst/>
            <a:ahLst/>
            <a:cxnLst/>
            <a:rect l="l" t="t" r="r" b="b"/>
            <a:pathLst>
              <a:path w="2021204" h="516889">
                <a:moveTo>
                  <a:pt x="1934718" y="0"/>
                </a:moveTo>
                <a:lnTo>
                  <a:pt x="86106" y="0"/>
                </a:lnTo>
                <a:lnTo>
                  <a:pt x="52613" y="6774"/>
                </a:lnTo>
                <a:lnTo>
                  <a:pt x="25241" y="25241"/>
                </a:lnTo>
                <a:lnTo>
                  <a:pt x="6774" y="52613"/>
                </a:lnTo>
                <a:lnTo>
                  <a:pt x="0" y="86106"/>
                </a:lnTo>
                <a:lnTo>
                  <a:pt x="0" y="430530"/>
                </a:lnTo>
                <a:lnTo>
                  <a:pt x="6774" y="464022"/>
                </a:lnTo>
                <a:lnTo>
                  <a:pt x="25241" y="491394"/>
                </a:lnTo>
                <a:lnTo>
                  <a:pt x="52613" y="509861"/>
                </a:lnTo>
                <a:lnTo>
                  <a:pt x="86106" y="516636"/>
                </a:lnTo>
                <a:lnTo>
                  <a:pt x="1934718" y="516636"/>
                </a:lnTo>
                <a:lnTo>
                  <a:pt x="1968210" y="509861"/>
                </a:lnTo>
                <a:lnTo>
                  <a:pt x="1995582" y="491394"/>
                </a:lnTo>
                <a:lnTo>
                  <a:pt x="2014049" y="464022"/>
                </a:lnTo>
                <a:lnTo>
                  <a:pt x="2020824" y="430530"/>
                </a:lnTo>
                <a:lnTo>
                  <a:pt x="2020824" y="86106"/>
                </a:lnTo>
                <a:lnTo>
                  <a:pt x="2014049" y="52613"/>
                </a:lnTo>
                <a:lnTo>
                  <a:pt x="1995582" y="25241"/>
                </a:lnTo>
                <a:lnTo>
                  <a:pt x="1968210" y="6774"/>
                </a:lnTo>
                <a:lnTo>
                  <a:pt x="1934718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45030" y="3276600"/>
            <a:ext cx="1829181" cy="2636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998969" y="1957831"/>
            <a:ext cx="205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52525"/>
                </a:solidFill>
                <a:latin typeface="微软雅黑"/>
                <a:cs typeface="微软雅黑"/>
              </a:rPr>
              <a:t>美妆达人开播频次分布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54167" y="2426207"/>
            <a:ext cx="5943600" cy="3671570"/>
          </a:xfrm>
          <a:custGeom>
            <a:avLst/>
            <a:gdLst/>
            <a:ahLst/>
            <a:cxnLst/>
            <a:rect l="l" t="t" r="r" b="b"/>
            <a:pathLst>
              <a:path w="5943600" h="3671570">
                <a:moveTo>
                  <a:pt x="0" y="3671316"/>
                </a:moveTo>
                <a:lnTo>
                  <a:pt x="5943599" y="3671316"/>
                </a:lnTo>
                <a:lnTo>
                  <a:pt x="5943599" y="0"/>
                </a:lnTo>
                <a:lnTo>
                  <a:pt x="0" y="0"/>
                </a:lnTo>
                <a:lnTo>
                  <a:pt x="0" y="367131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12756" y="3798442"/>
            <a:ext cx="914400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154167" y="3343782"/>
            <a:ext cx="5943600" cy="149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47065" algn="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1A4"/>
                </a:solidFill>
                <a:latin typeface="Segoe UI"/>
                <a:cs typeface="Segoe UI"/>
              </a:rPr>
              <a:t>80%+</a:t>
            </a:r>
            <a:endParaRPr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R="862330" algn="r">
              <a:lnSpc>
                <a:spcPct val="100000"/>
              </a:lnSpc>
              <a:spcBef>
                <a:spcPts val="2110"/>
              </a:spcBef>
            </a:pPr>
            <a:r>
              <a:rPr sz="2400" b="1" spc="-5" dirty="0">
                <a:solidFill>
                  <a:srgbClr val="00A1A4"/>
                </a:solidFill>
                <a:latin typeface="Segoe UI"/>
                <a:cs typeface="Segoe UI"/>
              </a:rPr>
              <a:t>58%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612756" y="4872482"/>
            <a:ext cx="762000" cy="175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222356" y="4872482"/>
            <a:ext cx="155448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00081" y="4872482"/>
            <a:ext cx="304800" cy="175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63625" y="6409740"/>
            <a:ext cx="17348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，2020.1-2020.5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82385" y="5626912"/>
            <a:ext cx="457200" cy="1752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87185" y="5626912"/>
            <a:ext cx="304800" cy="175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39585" y="5626912"/>
            <a:ext cx="161544" cy="1752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20358" y="5626912"/>
            <a:ext cx="747013" cy="1752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14971" y="5626912"/>
            <a:ext cx="161544" cy="1752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95743" y="5626912"/>
            <a:ext cx="158496" cy="1752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74992" y="5626912"/>
            <a:ext cx="237744" cy="1752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33488" y="5626912"/>
            <a:ext cx="304800" cy="1752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60309" y="5626912"/>
            <a:ext cx="457200" cy="1752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65109" y="5626912"/>
            <a:ext cx="237744" cy="1752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23606" y="5626912"/>
            <a:ext cx="158496" cy="1752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02854" y="5626912"/>
            <a:ext cx="242316" cy="17525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64397" y="5626912"/>
            <a:ext cx="305409" cy="1752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35340" y="5626912"/>
            <a:ext cx="762380" cy="1752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45193" y="5626912"/>
            <a:ext cx="155448" cy="1752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122918" y="5626912"/>
            <a:ext cx="304800" cy="1752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47003" y="3343655"/>
            <a:ext cx="3552444" cy="21534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817" y="780034"/>
            <a:ext cx="78397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美妆短视频领域的优秀达人逐步成功迁移到直播间</a:t>
            </a:r>
          </a:p>
        </p:txBody>
      </p:sp>
      <p:sp>
        <p:nvSpPr>
          <p:cNvPr id="3" name="object 3"/>
          <p:cNvSpPr/>
          <p:nvPr/>
        </p:nvSpPr>
        <p:spPr>
          <a:xfrm>
            <a:off x="3787521" y="1984286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62270" y="1984286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6892" y="1984286"/>
            <a:ext cx="1513840" cy="364490"/>
          </a:xfrm>
          <a:custGeom>
            <a:avLst/>
            <a:gdLst/>
            <a:ahLst/>
            <a:cxnLst/>
            <a:rect l="l" t="t" r="r" b="b"/>
            <a:pathLst>
              <a:path w="1513840" h="364489">
                <a:moveTo>
                  <a:pt x="0" y="364197"/>
                </a:moveTo>
                <a:lnTo>
                  <a:pt x="1513586" y="364197"/>
                </a:lnTo>
                <a:lnTo>
                  <a:pt x="1513586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50478" y="1984286"/>
            <a:ext cx="1437005" cy="364490"/>
          </a:xfrm>
          <a:custGeom>
            <a:avLst/>
            <a:gdLst/>
            <a:ahLst/>
            <a:cxnLst/>
            <a:rect l="l" t="t" r="r" b="b"/>
            <a:pathLst>
              <a:path w="1437004" h="364489">
                <a:moveTo>
                  <a:pt x="0" y="364197"/>
                </a:moveTo>
                <a:lnTo>
                  <a:pt x="1436624" y="364197"/>
                </a:lnTo>
                <a:lnTo>
                  <a:pt x="1436624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87102" y="1984286"/>
            <a:ext cx="1462405" cy="364490"/>
          </a:xfrm>
          <a:custGeom>
            <a:avLst/>
            <a:gdLst/>
            <a:ahLst/>
            <a:cxnLst/>
            <a:rect l="l" t="t" r="r" b="b"/>
            <a:pathLst>
              <a:path w="1462404" h="364489">
                <a:moveTo>
                  <a:pt x="0" y="364197"/>
                </a:moveTo>
                <a:lnTo>
                  <a:pt x="1462024" y="364197"/>
                </a:lnTo>
                <a:lnTo>
                  <a:pt x="1462024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62270" y="2348395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3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62270" y="2712631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2270" y="3076867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3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62270" y="3440976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62270" y="3805211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3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2270" y="4169448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62270" y="4533556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3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2270" y="4897793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2270" y="5262003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D3F4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62270" y="5626201"/>
            <a:ext cx="1675130" cy="364490"/>
          </a:xfrm>
          <a:custGeom>
            <a:avLst/>
            <a:gdLst/>
            <a:ahLst/>
            <a:cxnLst/>
            <a:rect l="l" t="t" r="r" b="b"/>
            <a:pathLst>
              <a:path w="1675129" h="364489">
                <a:moveTo>
                  <a:pt x="0" y="364197"/>
                </a:moveTo>
                <a:lnTo>
                  <a:pt x="1674622" y="364197"/>
                </a:lnTo>
                <a:lnTo>
                  <a:pt x="1674622" y="0"/>
                </a:lnTo>
                <a:lnTo>
                  <a:pt x="0" y="0"/>
                </a:lnTo>
                <a:lnTo>
                  <a:pt x="0" y="36419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781171" y="1606296"/>
          <a:ext cx="7780655" cy="4391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6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1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825">
                <a:tc gridSpan="5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最受关注的美妆主播排名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</a:txBody>
                  <a:tcPr marL="0" marR="0" marT="46990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4AF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2287w+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R="49974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25w+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1637w+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b="1" spc="-5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1848w+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49974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14</a:t>
                      </a:r>
                      <a:r>
                        <a:rPr sz="1200" b="1" spc="-5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b="1" spc="-5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93w+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1586w+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R="47815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1.4w+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71w+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1515w+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49974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37w+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142w+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1400w+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R="49974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87w+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380w+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1009w+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47815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7.2w+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95w+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7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1005w+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R="54356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2w+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26w+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8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759w+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47815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5.5w+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5.8w+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9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559w+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R="478155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3.1w+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27w+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3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385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10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553w+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478155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5.9w+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200" b="1" dirty="0">
                          <a:solidFill>
                            <a:srgbClr val="00777D"/>
                          </a:solidFill>
                          <a:latin typeface="Segoe UI"/>
                          <a:cs typeface="Segoe UI"/>
                        </a:rPr>
                        <a:t>35w+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4447032" y="2066289"/>
            <a:ext cx="534924" cy="205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3600" y="2066289"/>
            <a:ext cx="891540" cy="205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59142" y="2066289"/>
            <a:ext cx="1248155" cy="205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35263" y="2066289"/>
            <a:ext cx="1248155" cy="20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84206" y="2066289"/>
            <a:ext cx="1248155" cy="2057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45175" y="2452116"/>
            <a:ext cx="457200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49975" y="2452116"/>
            <a:ext cx="691464" cy="175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94527" y="2816351"/>
            <a:ext cx="762000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0727" y="3180588"/>
            <a:ext cx="609600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18327" y="3544773"/>
            <a:ext cx="914400" cy="1755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79871" y="3909314"/>
            <a:ext cx="201167" cy="175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13983" y="3909314"/>
            <a:ext cx="457199" cy="1752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70727" y="4273550"/>
            <a:ext cx="609600" cy="1752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94527" y="4637785"/>
            <a:ext cx="762000" cy="1752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42127" y="5002021"/>
            <a:ext cx="1066800" cy="1752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70727" y="5366258"/>
            <a:ext cx="609600" cy="1752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94527" y="5730544"/>
            <a:ext cx="762000" cy="1752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66368" y="6409740"/>
            <a:ext cx="185356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，2019.12-2020.05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131" y="1434083"/>
            <a:ext cx="2977896" cy="45491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865" y="787730"/>
            <a:ext cx="8914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美妆品牌直播参与度加强，近六成品牌每周至少开播一次</a:t>
            </a:r>
          </a:p>
        </p:txBody>
      </p:sp>
      <p:sp>
        <p:nvSpPr>
          <p:cNvPr id="3" name="object 3"/>
          <p:cNvSpPr/>
          <p:nvPr/>
        </p:nvSpPr>
        <p:spPr>
          <a:xfrm>
            <a:off x="4733544" y="5288279"/>
            <a:ext cx="341630" cy="528955"/>
          </a:xfrm>
          <a:custGeom>
            <a:avLst/>
            <a:gdLst/>
            <a:ahLst/>
            <a:cxnLst/>
            <a:rect l="l" t="t" r="r" b="b"/>
            <a:pathLst>
              <a:path w="341629" h="528954">
                <a:moveTo>
                  <a:pt x="341375" y="0"/>
                </a:moveTo>
                <a:lnTo>
                  <a:pt x="0" y="0"/>
                </a:lnTo>
                <a:lnTo>
                  <a:pt x="0" y="528828"/>
                </a:lnTo>
                <a:lnTo>
                  <a:pt x="341375" y="528828"/>
                </a:lnTo>
                <a:lnTo>
                  <a:pt x="341375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0388" y="4820411"/>
            <a:ext cx="341630" cy="996950"/>
          </a:xfrm>
          <a:custGeom>
            <a:avLst/>
            <a:gdLst/>
            <a:ahLst/>
            <a:cxnLst/>
            <a:rect l="l" t="t" r="r" b="b"/>
            <a:pathLst>
              <a:path w="341629" h="996950">
                <a:moveTo>
                  <a:pt x="341375" y="0"/>
                </a:moveTo>
                <a:lnTo>
                  <a:pt x="0" y="0"/>
                </a:lnTo>
                <a:lnTo>
                  <a:pt x="0" y="996696"/>
                </a:lnTo>
                <a:lnTo>
                  <a:pt x="341375" y="996696"/>
                </a:lnTo>
                <a:lnTo>
                  <a:pt x="341375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7232" y="4006596"/>
            <a:ext cx="341630" cy="1811020"/>
          </a:xfrm>
          <a:custGeom>
            <a:avLst/>
            <a:gdLst/>
            <a:ahLst/>
            <a:cxnLst/>
            <a:rect l="l" t="t" r="r" b="b"/>
            <a:pathLst>
              <a:path w="341629" h="1811020">
                <a:moveTo>
                  <a:pt x="341375" y="0"/>
                </a:moveTo>
                <a:lnTo>
                  <a:pt x="0" y="0"/>
                </a:lnTo>
                <a:lnTo>
                  <a:pt x="0" y="1810512"/>
                </a:lnTo>
                <a:lnTo>
                  <a:pt x="341375" y="1810511"/>
                </a:lnTo>
                <a:lnTo>
                  <a:pt x="341375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4076" y="3677411"/>
            <a:ext cx="341630" cy="2139950"/>
          </a:xfrm>
          <a:custGeom>
            <a:avLst/>
            <a:gdLst/>
            <a:ahLst/>
            <a:cxnLst/>
            <a:rect l="l" t="t" r="r" b="b"/>
            <a:pathLst>
              <a:path w="341629" h="2139950">
                <a:moveTo>
                  <a:pt x="341375" y="0"/>
                </a:moveTo>
                <a:lnTo>
                  <a:pt x="0" y="0"/>
                </a:lnTo>
                <a:lnTo>
                  <a:pt x="0" y="2139696"/>
                </a:lnTo>
                <a:lnTo>
                  <a:pt x="341375" y="2139696"/>
                </a:lnTo>
                <a:lnTo>
                  <a:pt x="341375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0919" y="4143755"/>
            <a:ext cx="341630" cy="1673860"/>
          </a:xfrm>
          <a:custGeom>
            <a:avLst/>
            <a:gdLst/>
            <a:ahLst/>
            <a:cxnLst/>
            <a:rect l="l" t="t" r="r" b="b"/>
            <a:pathLst>
              <a:path w="341629" h="1673860">
                <a:moveTo>
                  <a:pt x="341375" y="0"/>
                </a:moveTo>
                <a:lnTo>
                  <a:pt x="0" y="0"/>
                </a:lnTo>
                <a:lnTo>
                  <a:pt x="0" y="1673352"/>
                </a:lnTo>
                <a:lnTo>
                  <a:pt x="341375" y="1673352"/>
                </a:lnTo>
                <a:lnTo>
                  <a:pt x="341375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5047" y="5817108"/>
            <a:ext cx="3286125" cy="0"/>
          </a:xfrm>
          <a:custGeom>
            <a:avLst/>
            <a:gdLst/>
            <a:ahLst/>
            <a:cxnLst/>
            <a:rect l="l" t="t" r="r" b="b"/>
            <a:pathLst>
              <a:path w="3286125">
                <a:moveTo>
                  <a:pt x="0" y="0"/>
                </a:moveTo>
                <a:lnTo>
                  <a:pt x="3285744" y="0"/>
                </a:lnTo>
              </a:path>
            </a:pathLst>
          </a:custGeom>
          <a:ln w="952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65979" y="5916574"/>
            <a:ext cx="31045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9290" algn="l"/>
                <a:tab pos="1326515" algn="l"/>
                <a:tab pos="1983739" algn="l"/>
                <a:tab pos="2640330" algn="l"/>
              </a:tabLst>
            </a:pP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1	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2	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3	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4	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2</a:t>
            </a:r>
            <a:r>
              <a:rPr sz="1100" dirty="0">
                <a:solidFill>
                  <a:srgbClr val="252525"/>
                </a:solidFill>
                <a:latin typeface="Segoe UI"/>
                <a:cs typeface="Segoe UI"/>
              </a:rPr>
              <a:t>0</a:t>
            </a:r>
            <a:r>
              <a:rPr sz="1100" spc="-10" dirty="0">
                <a:solidFill>
                  <a:srgbClr val="252525"/>
                </a:solidFill>
                <a:latin typeface="Segoe UI"/>
                <a:cs typeface="Segoe UI"/>
              </a:rPr>
              <a:t>05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30995" y="3555491"/>
            <a:ext cx="353695" cy="2209800"/>
          </a:xfrm>
          <a:custGeom>
            <a:avLst/>
            <a:gdLst/>
            <a:ahLst/>
            <a:cxnLst/>
            <a:rect l="l" t="t" r="r" b="b"/>
            <a:pathLst>
              <a:path w="353695" h="2209800">
                <a:moveTo>
                  <a:pt x="353568" y="0"/>
                </a:moveTo>
                <a:lnTo>
                  <a:pt x="0" y="0"/>
                </a:lnTo>
                <a:lnTo>
                  <a:pt x="0" y="2209800"/>
                </a:lnTo>
                <a:lnTo>
                  <a:pt x="353568" y="2209800"/>
                </a:lnTo>
                <a:lnTo>
                  <a:pt x="353568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0907" y="4581144"/>
            <a:ext cx="355600" cy="1184275"/>
          </a:xfrm>
          <a:custGeom>
            <a:avLst/>
            <a:gdLst/>
            <a:ahLst/>
            <a:cxnLst/>
            <a:rect l="l" t="t" r="r" b="b"/>
            <a:pathLst>
              <a:path w="355600" h="1184275">
                <a:moveTo>
                  <a:pt x="355092" y="0"/>
                </a:moveTo>
                <a:lnTo>
                  <a:pt x="0" y="0"/>
                </a:lnTo>
                <a:lnTo>
                  <a:pt x="0" y="1184147"/>
                </a:lnTo>
                <a:lnTo>
                  <a:pt x="355092" y="1184147"/>
                </a:lnTo>
                <a:lnTo>
                  <a:pt x="355092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72343" y="5120640"/>
            <a:ext cx="353695" cy="645160"/>
          </a:xfrm>
          <a:custGeom>
            <a:avLst/>
            <a:gdLst/>
            <a:ahLst/>
            <a:cxnLst/>
            <a:rect l="l" t="t" r="r" b="b"/>
            <a:pathLst>
              <a:path w="353695" h="645160">
                <a:moveTo>
                  <a:pt x="353567" y="0"/>
                </a:moveTo>
                <a:lnTo>
                  <a:pt x="0" y="0"/>
                </a:lnTo>
                <a:lnTo>
                  <a:pt x="0" y="644652"/>
                </a:lnTo>
                <a:lnTo>
                  <a:pt x="353567" y="644652"/>
                </a:lnTo>
                <a:lnTo>
                  <a:pt x="353567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3780" y="5103876"/>
            <a:ext cx="353695" cy="661670"/>
          </a:xfrm>
          <a:custGeom>
            <a:avLst/>
            <a:gdLst/>
            <a:ahLst/>
            <a:cxnLst/>
            <a:rect l="l" t="t" r="r" b="b"/>
            <a:pathLst>
              <a:path w="353695" h="661670">
                <a:moveTo>
                  <a:pt x="353568" y="0"/>
                </a:moveTo>
                <a:lnTo>
                  <a:pt x="0" y="0"/>
                </a:lnTo>
                <a:lnTo>
                  <a:pt x="0" y="661416"/>
                </a:lnTo>
                <a:lnTo>
                  <a:pt x="353568" y="661416"/>
                </a:lnTo>
                <a:lnTo>
                  <a:pt x="353568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96300" y="5765291"/>
            <a:ext cx="3286125" cy="0"/>
          </a:xfrm>
          <a:custGeom>
            <a:avLst/>
            <a:gdLst/>
            <a:ahLst/>
            <a:cxnLst/>
            <a:rect l="l" t="t" r="r" b="b"/>
            <a:pathLst>
              <a:path w="3286125">
                <a:moveTo>
                  <a:pt x="0" y="0"/>
                </a:moveTo>
                <a:lnTo>
                  <a:pt x="3285744" y="0"/>
                </a:lnTo>
              </a:path>
            </a:pathLst>
          </a:custGeom>
          <a:ln w="952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591804" y="5887313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52525"/>
                </a:solidFill>
                <a:latin typeface="微软雅黑"/>
                <a:cs typeface="微软雅黑"/>
              </a:rPr>
              <a:t>每月</a:t>
            </a:r>
            <a:r>
              <a:rPr sz="1100" spc="-5" dirty="0">
                <a:solidFill>
                  <a:srgbClr val="252525"/>
                </a:solidFill>
                <a:latin typeface="微软雅黑"/>
                <a:cs typeface="微软雅黑"/>
              </a:rPr>
              <a:t>≤</a:t>
            </a:r>
            <a:r>
              <a:rPr sz="1100" dirty="0">
                <a:solidFill>
                  <a:srgbClr val="252525"/>
                </a:solidFill>
                <a:latin typeface="微软雅黑"/>
                <a:cs typeface="微软雅黑"/>
              </a:rPr>
              <a:t>5次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52026" y="5887313"/>
            <a:ext cx="24244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52525"/>
                </a:solidFill>
                <a:latin typeface="微软雅黑"/>
                <a:cs typeface="微软雅黑"/>
              </a:rPr>
              <a:t>每月6-15次</a:t>
            </a:r>
            <a:r>
              <a:rPr sz="1100" spc="50" dirty="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sz="1100" dirty="0">
                <a:solidFill>
                  <a:srgbClr val="252525"/>
                </a:solidFill>
                <a:latin typeface="微软雅黑"/>
                <a:cs typeface="微软雅黑"/>
              </a:rPr>
              <a:t>每月16-30</a:t>
            </a:r>
            <a:r>
              <a:rPr sz="1100" spc="175" dirty="0">
                <a:solidFill>
                  <a:srgbClr val="252525"/>
                </a:solidFill>
                <a:latin typeface="微软雅黑"/>
                <a:cs typeface="微软雅黑"/>
              </a:rPr>
              <a:t>次</a:t>
            </a:r>
            <a:r>
              <a:rPr sz="1100" dirty="0">
                <a:solidFill>
                  <a:srgbClr val="252525"/>
                </a:solidFill>
                <a:latin typeface="微软雅黑"/>
                <a:cs typeface="微软雅黑"/>
              </a:rPr>
              <a:t>每天至少1次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368" y="6409435"/>
            <a:ext cx="17348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，2020.1-2020.5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01852" y="3954779"/>
            <a:ext cx="2709672" cy="213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914003" y="2494152"/>
            <a:ext cx="867410" cy="61912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335"/>
              </a:spcBef>
            </a:pPr>
            <a:r>
              <a:rPr sz="2400" b="1" spc="-5" dirty="0">
                <a:solidFill>
                  <a:srgbClr val="14AFB3"/>
                </a:solidFill>
                <a:latin typeface="Segoe UI"/>
                <a:cs typeface="Segoe UI"/>
              </a:rPr>
              <a:t>80%+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latin typeface="微软雅黑"/>
                <a:cs typeface="微软雅黑"/>
              </a:rPr>
              <a:t>月度复播率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73639" y="2404345"/>
            <a:ext cx="877569" cy="70929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5"/>
              </a:spcBef>
            </a:pPr>
            <a:r>
              <a:rPr sz="2400" b="1" spc="-5" dirty="0">
                <a:solidFill>
                  <a:srgbClr val="14AFB3"/>
                </a:solidFill>
                <a:latin typeface="Segoe UI"/>
                <a:cs typeface="Segoe UI"/>
              </a:rPr>
              <a:t>58%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200" dirty="0">
                <a:latin typeface="微软雅黑"/>
                <a:cs typeface="微软雅黑"/>
              </a:rPr>
              <a:t>每周至少1次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01183" y="1900554"/>
            <a:ext cx="1589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B3838"/>
                </a:solidFill>
                <a:latin typeface="微软雅黑"/>
                <a:cs typeface="微软雅黑"/>
              </a:rPr>
              <a:t>美妆蓝</a:t>
            </a:r>
            <a:r>
              <a:rPr sz="1600" b="1" spc="-10" dirty="0">
                <a:solidFill>
                  <a:srgbClr val="3B3838"/>
                </a:solidFill>
                <a:latin typeface="微软雅黑"/>
                <a:cs typeface="微软雅黑"/>
              </a:rPr>
              <a:t>V</a:t>
            </a:r>
            <a:r>
              <a:rPr sz="1600" b="1" spc="-5" dirty="0">
                <a:solidFill>
                  <a:srgbClr val="3B3838"/>
                </a:solidFill>
                <a:latin typeface="微软雅黑"/>
                <a:cs typeface="微软雅黑"/>
              </a:rPr>
              <a:t>主播数量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29776" y="1900554"/>
            <a:ext cx="1994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B3838"/>
                </a:solidFill>
                <a:latin typeface="微软雅黑"/>
                <a:cs typeface="微软雅黑"/>
              </a:rPr>
              <a:t>美妆蓝</a:t>
            </a:r>
            <a:r>
              <a:rPr sz="1600" b="1" spc="-10" dirty="0">
                <a:solidFill>
                  <a:srgbClr val="3B3838"/>
                </a:solidFill>
                <a:latin typeface="微软雅黑"/>
                <a:cs typeface="微软雅黑"/>
              </a:rPr>
              <a:t>V</a:t>
            </a:r>
            <a:r>
              <a:rPr sz="1600" b="1" spc="-5" dirty="0">
                <a:solidFill>
                  <a:srgbClr val="3B3838"/>
                </a:solidFill>
                <a:latin typeface="微软雅黑"/>
                <a:cs typeface="微软雅黑"/>
              </a:rPr>
              <a:t>开播频次分布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64207" y="1943100"/>
            <a:ext cx="1584960" cy="1583690"/>
          </a:xfrm>
          <a:custGeom>
            <a:avLst/>
            <a:gdLst/>
            <a:ahLst/>
            <a:cxnLst/>
            <a:rect l="l" t="t" r="r" b="b"/>
            <a:pathLst>
              <a:path w="1584960" h="1583689">
                <a:moveTo>
                  <a:pt x="792480" y="0"/>
                </a:moveTo>
                <a:lnTo>
                  <a:pt x="744207" y="1444"/>
                </a:lnTo>
                <a:lnTo>
                  <a:pt x="696699" y="5724"/>
                </a:lnTo>
                <a:lnTo>
                  <a:pt x="650039" y="12755"/>
                </a:lnTo>
                <a:lnTo>
                  <a:pt x="604309" y="22455"/>
                </a:lnTo>
                <a:lnTo>
                  <a:pt x="559592" y="34741"/>
                </a:lnTo>
                <a:lnTo>
                  <a:pt x="515971" y="49531"/>
                </a:lnTo>
                <a:lnTo>
                  <a:pt x="473529" y="66740"/>
                </a:lnTo>
                <a:lnTo>
                  <a:pt x="432349" y="86288"/>
                </a:lnTo>
                <a:lnTo>
                  <a:pt x="392514" y="108091"/>
                </a:lnTo>
                <a:lnTo>
                  <a:pt x="354107" y="132065"/>
                </a:lnTo>
                <a:lnTo>
                  <a:pt x="317211" y="158129"/>
                </a:lnTo>
                <a:lnTo>
                  <a:pt x="281908" y="186199"/>
                </a:lnTo>
                <a:lnTo>
                  <a:pt x="248282" y="216193"/>
                </a:lnTo>
                <a:lnTo>
                  <a:pt x="216416" y="248028"/>
                </a:lnTo>
                <a:lnTo>
                  <a:pt x="186392" y="281621"/>
                </a:lnTo>
                <a:lnTo>
                  <a:pt x="158293" y="316889"/>
                </a:lnTo>
                <a:lnTo>
                  <a:pt x="132203" y="353749"/>
                </a:lnTo>
                <a:lnTo>
                  <a:pt x="108203" y="392119"/>
                </a:lnTo>
                <a:lnTo>
                  <a:pt x="86379" y="431916"/>
                </a:lnTo>
                <a:lnTo>
                  <a:pt x="66811" y="473057"/>
                </a:lnTo>
                <a:lnTo>
                  <a:pt x="49583" y="515459"/>
                </a:lnTo>
                <a:lnTo>
                  <a:pt x="34778" y="559039"/>
                </a:lnTo>
                <a:lnTo>
                  <a:pt x="22479" y="603715"/>
                </a:lnTo>
                <a:lnTo>
                  <a:pt x="12768" y="649403"/>
                </a:lnTo>
                <a:lnTo>
                  <a:pt x="5730" y="696022"/>
                </a:lnTo>
                <a:lnTo>
                  <a:pt x="1446" y="743488"/>
                </a:lnTo>
                <a:lnTo>
                  <a:pt x="0" y="791717"/>
                </a:lnTo>
                <a:lnTo>
                  <a:pt x="1446" y="839947"/>
                </a:lnTo>
                <a:lnTo>
                  <a:pt x="5730" y="887413"/>
                </a:lnTo>
                <a:lnTo>
                  <a:pt x="12768" y="934032"/>
                </a:lnTo>
                <a:lnTo>
                  <a:pt x="22479" y="979720"/>
                </a:lnTo>
                <a:lnTo>
                  <a:pt x="34778" y="1024396"/>
                </a:lnTo>
                <a:lnTo>
                  <a:pt x="49583" y="1067976"/>
                </a:lnTo>
                <a:lnTo>
                  <a:pt x="66811" y="1110378"/>
                </a:lnTo>
                <a:lnTo>
                  <a:pt x="86379" y="1151519"/>
                </a:lnTo>
                <a:lnTo>
                  <a:pt x="108204" y="1191316"/>
                </a:lnTo>
                <a:lnTo>
                  <a:pt x="132203" y="1229686"/>
                </a:lnTo>
                <a:lnTo>
                  <a:pt x="158293" y="1266546"/>
                </a:lnTo>
                <a:lnTo>
                  <a:pt x="186392" y="1301814"/>
                </a:lnTo>
                <a:lnTo>
                  <a:pt x="216416" y="1335407"/>
                </a:lnTo>
                <a:lnTo>
                  <a:pt x="248282" y="1367242"/>
                </a:lnTo>
                <a:lnTo>
                  <a:pt x="281908" y="1397236"/>
                </a:lnTo>
                <a:lnTo>
                  <a:pt x="317211" y="1425306"/>
                </a:lnTo>
                <a:lnTo>
                  <a:pt x="354107" y="1451370"/>
                </a:lnTo>
                <a:lnTo>
                  <a:pt x="392514" y="1475344"/>
                </a:lnTo>
                <a:lnTo>
                  <a:pt x="432349" y="1497147"/>
                </a:lnTo>
                <a:lnTo>
                  <a:pt x="473529" y="1516695"/>
                </a:lnTo>
                <a:lnTo>
                  <a:pt x="515971" y="1533904"/>
                </a:lnTo>
                <a:lnTo>
                  <a:pt x="559592" y="1548694"/>
                </a:lnTo>
                <a:lnTo>
                  <a:pt x="604309" y="1560980"/>
                </a:lnTo>
                <a:lnTo>
                  <a:pt x="650039" y="1570680"/>
                </a:lnTo>
                <a:lnTo>
                  <a:pt x="696699" y="1577711"/>
                </a:lnTo>
                <a:lnTo>
                  <a:pt x="744207" y="1581991"/>
                </a:lnTo>
                <a:lnTo>
                  <a:pt x="792480" y="1583436"/>
                </a:lnTo>
                <a:lnTo>
                  <a:pt x="840752" y="1581991"/>
                </a:lnTo>
                <a:lnTo>
                  <a:pt x="888260" y="1577711"/>
                </a:lnTo>
                <a:lnTo>
                  <a:pt x="934920" y="1570680"/>
                </a:lnTo>
                <a:lnTo>
                  <a:pt x="980650" y="1560980"/>
                </a:lnTo>
                <a:lnTo>
                  <a:pt x="1025367" y="1548694"/>
                </a:lnTo>
                <a:lnTo>
                  <a:pt x="1068988" y="1533904"/>
                </a:lnTo>
                <a:lnTo>
                  <a:pt x="1111430" y="1516695"/>
                </a:lnTo>
                <a:lnTo>
                  <a:pt x="1152610" y="1497147"/>
                </a:lnTo>
                <a:lnTo>
                  <a:pt x="1192445" y="1475344"/>
                </a:lnTo>
                <a:lnTo>
                  <a:pt x="1230852" y="1451370"/>
                </a:lnTo>
                <a:lnTo>
                  <a:pt x="1267748" y="1425306"/>
                </a:lnTo>
                <a:lnTo>
                  <a:pt x="1303051" y="1397236"/>
                </a:lnTo>
                <a:lnTo>
                  <a:pt x="1336677" y="1367242"/>
                </a:lnTo>
                <a:lnTo>
                  <a:pt x="1368543" y="1335407"/>
                </a:lnTo>
                <a:lnTo>
                  <a:pt x="1398567" y="1301814"/>
                </a:lnTo>
                <a:lnTo>
                  <a:pt x="1426666" y="1266546"/>
                </a:lnTo>
                <a:lnTo>
                  <a:pt x="1452756" y="1229686"/>
                </a:lnTo>
                <a:lnTo>
                  <a:pt x="1476756" y="1191316"/>
                </a:lnTo>
                <a:lnTo>
                  <a:pt x="1498580" y="1151519"/>
                </a:lnTo>
                <a:lnTo>
                  <a:pt x="1518148" y="1110378"/>
                </a:lnTo>
                <a:lnTo>
                  <a:pt x="1535376" y="1067976"/>
                </a:lnTo>
                <a:lnTo>
                  <a:pt x="1550181" y="1024396"/>
                </a:lnTo>
                <a:lnTo>
                  <a:pt x="1562480" y="979720"/>
                </a:lnTo>
                <a:lnTo>
                  <a:pt x="1572191" y="934032"/>
                </a:lnTo>
                <a:lnTo>
                  <a:pt x="1579229" y="887413"/>
                </a:lnTo>
                <a:lnTo>
                  <a:pt x="1583513" y="839947"/>
                </a:lnTo>
                <a:lnTo>
                  <a:pt x="1584960" y="791717"/>
                </a:lnTo>
                <a:lnTo>
                  <a:pt x="1583513" y="743488"/>
                </a:lnTo>
                <a:lnTo>
                  <a:pt x="1579229" y="696022"/>
                </a:lnTo>
                <a:lnTo>
                  <a:pt x="1572191" y="649403"/>
                </a:lnTo>
                <a:lnTo>
                  <a:pt x="1562480" y="603715"/>
                </a:lnTo>
                <a:lnTo>
                  <a:pt x="1550181" y="559039"/>
                </a:lnTo>
                <a:lnTo>
                  <a:pt x="1535376" y="515459"/>
                </a:lnTo>
                <a:lnTo>
                  <a:pt x="1518148" y="473057"/>
                </a:lnTo>
                <a:lnTo>
                  <a:pt x="1498580" y="431916"/>
                </a:lnTo>
                <a:lnTo>
                  <a:pt x="1476755" y="392119"/>
                </a:lnTo>
                <a:lnTo>
                  <a:pt x="1452756" y="353749"/>
                </a:lnTo>
                <a:lnTo>
                  <a:pt x="1426666" y="316889"/>
                </a:lnTo>
                <a:lnTo>
                  <a:pt x="1398567" y="281621"/>
                </a:lnTo>
                <a:lnTo>
                  <a:pt x="1368543" y="248028"/>
                </a:lnTo>
                <a:lnTo>
                  <a:pt x="1336677" y="216193"/>
                </a:lnTo>
                <a:lnTo>
                  <a:pt x="1303051" y="186199"/>
                </a:lnTo>
                <a:lnTo>
                  <a:pt x="1267748" y="158129"/>
                </a:lnTo>
                <a:lnTo>
                  <a:pt x="1230852" y="132065"/>
                </a:lnTo>
                <a:lnTo>
                  <a:pt x="1192445" y="108091"/>
                </a:lnTo>
                <a:lnTo>
                  <a:pt x="1152610" y="86288"/>
                </a:lnTo>
                <a:lnTo>
                  <a:pt x="1111430" y="66740"/>
                </a:lnTo>
                <a:lnTo>
                  <a:pt x="1068988" y="49531"/>
                </a:lnTo>
                <a:lnTo>
                  <a:pt x="1025367" y="34741"/>
                </a:lnTo>
                <a:lnTo>
                  <a:pt x="980650" y="22455"/>
                </a:lnTo>
                <a:lnTo>
                  <a:pt x="934920" y="12755"/>
                </a:lnTo>
                <a:lnTo>
                  <a:pt x="888260" y="5724"/>
                </a:lnTo>
                <a:lnTo>
                  <a:pt x="840752" y="1444"/>
                </a:lnTo>
                <a:lnTo>
                  <a:pt x="792480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49551" y="2028444"/>
            <a:ext cx="1414780" cy="1412875"/>
          </a:xfrm>
          <a:custGeom>
            <a:avLst/>
            <a:gdLst/>
            <a:ahLst/>
            <a:cxnLst/>
            <a:rect l="l" t="t" r="r" b="b"/>
            <a:pathLst>
              <a:path w="1414780" h="1412875">
                <a:moveTo>
                  <a:pt x="707136" y="0"/>
                </a:moveTo>
                <a:lnTo>
                  <a:pt x="658722" y="1629"/>
                </a:lnTo>
                <a:lnTo>
                  <a:pt x="611185" y="6447"/>
                </a:lnTo>
                <a:lnTo>
                  <a:pt x="564627" y="14350"/>
                </a:lnTo>
                <a:lnTo>
                  <a:pt x="519156" y="25230"/>
                </a:lnTo>
                <a:lnTo>
                  <a:pt x="474876" y="38984"/>
                </a:lnTo>
                <a:lnTo>
                  <a:pt x="431893" y="55506"/>
                </a:lnTo>
                <a:lnTo>
                  <a:pt x="390311" y="74692"/>
                </a:lnTo>
                <a:lnTo>
                  <a:pt x="350237" y="96435"/>
                </a:lnTo>
                <a:lnTo>
                  <a:pt x="311776" y="120631"/>
                </a:lnTo>
                <a:lnTo>
                  <a:pt x="275032" y="147174"/>
                </a:lnTo>
                <a:lnTo>
                  <a:pt x="240112" y="175960"/>
                </a:lnTo>
                <a:lnTo>
                  <a:pt x="207121" y="206882"/>
                </a:lnTo>
                <a:lnTo>
                  <a:pt x="176163" y="239837"/>
                </a:lnTo>
                <a:lnTo>
                  <a:pt x="147345" y="274719"/>
                </a:lnTo>
                <a:lnTo>
                  <a:pt x="120771" y="311422"/>
                </a:lnTo>
                <a:lnTo>
                  <a:pt x="96548" y="349842"/>
                </a:lnTo>
                <a:lnTo>
                  <a:pt x="74779" y="389873"/>
                </a:lnTo>
                <a:lnTo>
                  <a:pt x="55572" y="431411"/>
                </a:lnTo>
                <a:lnTo>
                  <a:pt x="39030" y="474349"/>
                </a:lnTo>
                <a:lnTo>
                  <a:pt x="25260" y="518583"/>
                </a:lnTo>
                <a:lnTo>
                  <a:pt x="14367" y="564007"/>
                </a:lnTo>
                <a:lnTo>
                  <a:pt x="6455" y="610518"/>
                </a:lnTo>
                <a:lnTo>
                  <a:pt x="1631" y="658008"/>
                </a:lnTo>
                <a:lnTo>
                  <a:pt x="0" y="706373"/>
                </a:lnTo>
                <a:lnTo>
                  <a:pt x="1631" y="754739"/>
                </a:lnTo>
                <a:lnTo>
                  <a:pt x="6455" y="802229"/>
                </a:lnTo>
                <a:lnTo>
                  <a:pt x="14367" y="848740"/>
                </a:lnTo>
                <a:lnTo>
                  <a:pt x="25260" y="894164"/>
                </a:lnTo>
                <a:lnTo>
                  <a:pt x="39030" y="938398"/>
                </a:lnTo>
                <a:lnTo>
                  <a:pt x="55572" y="981336"/>
                </a:lnTo>
                <a:lnTo>
                  <a:pt x="74779" y="1022874"/>
                </a:lnTo>
                <a:lnTo>
                  <a:pt x="96548" y="1062905"/>
                </a:lnTo>
                <a:lnTo>
                  <a:pt x="120771" y="1101325"/>
                </a:lnTo>
                <a:lnTo>
                  <a:pt x="147345" y="1138028"/>
                </a:lnTo>
                <a:lnTo>
                  <a:pt x="176163" y="1172910"/>
                </a:lnTo>
                <a:lnTo>
                  <a:pt x="207121" y="1205864"/>
                </a:lnTo>
                <a:lnTo>
                  <a:pt x="240112" y="1236787"/>
                </a:lnTo>
                <a:lnTo>
                  <a:pt x="275032" y="1265573"/>
                </a:lnTo>
                <a:lnTo>
                  <a:pt x="311776" y="1292116"/>
                </a:lnTo>
                <a:lnTo>
                  <a:pt x="350237" y="1316312"/>
                </a:lnTo>
                <a:lnTo>
                  <a:pt x="390311" y="1338055"/>
                </a:lnTo>
                <a:lnTo>
                  <a:pt x="431893" y="1357241"/>
                </a:lnTo>
                <a:lnTo>
                  <a:pt x="474876" y="1373763"/>
                </a:lnTo>
                <a:lnTo>
                  <a:pt x="519156" y="1387517"/>
                </a:lnTo>
                <a:lnTo>
                  <a:pt x="564627" y="1398397"/>
                </a:lnTo>
                <a:lnTo>
                  <a:pt x="611185" y="1406300"/>
                </a:lnTo>
                <a:lnTo>
                  <a:pt x="658722" y="1411118"/>
                </a:lnTo>
                <a:lnTo>
                  <a:pt x="707136" y="1412747"/>
                </a:lnTo>
                <a:lnTo>
                  <a:pt x="755549" y="1411118"/>
                </a:lnTo>
                <a:lnTo>
                  <a:pt x="803086" y="1406300"/>
                </a:lnTo>
                <a:lnTo>
                  <a:pt x="849644" y="1398397"/>
                </a:lnTo>
                <a:lnTo>
                  <a:pt x="895115" y="1387517"/>
                </a:lnTo>
                <a:lnTo>
                  <a:pt x="939395" y="1373763"/>
                </a:lnTo>
                <a:lnTo>
                  <a:pt x="982378" y="1357241"/>
                </a:lnTo>
                <a:lnTo>
                  <a:pt x="1023960" y="1338055"/>
                </a:lnTo>
                <a:lnTo>
                  <a:pt x="1064034" y="1316312"/>
                </a:lnTo>
                <a:lnTo>
                  <a:pt x="1102495" y="1292116"/>
                </a:lnTo>
                <a:lnTo>
                  <a:pt x="1139239" y="1265573"/>
                </a:lnTo>
                <a:lnTo>
                  <a:pt x="1174159" y="1236787"/>
                </a:lnTo>
                <a:lnTo>
                  <a:pt x="1207150" y="1205864"/>
                </a:lnTo>
                <a:lnTo>
                  <a:pt x="1238108" y="1172910"/>
                </a:lnTo>
                <a:lnTo>
                  <a:pt x="1266926" y="1138028"/>
                </a:lnTo>
                <a:lnTo>
                  <a:pt x="1293500" y="1101325"/>
                </a:lnTo>
                <a:lnTo>
                  <a:pt x="1317723" y="1062905"/>
                </a:lnTo>
                <a:lnTo>
                  <a:pt x="1339492" y="1022874"/>
                </a:lnTo>
                <a:lnTo>
                  <a:pt x="1358699" y="981336"/>
                </a:lnTo>
                <a:lnTo>
                  <a:pt x="1375241" y="938398"/>
                </a:lnTo>
                <a:lnTo>
                  <a:pt x="1389011" y="894164"/>
                </a:lnTo>
                <a:lnTo>
                  <a:pt x="1399904" y="848740"/>
                </a:lnTo>
                <a:lnTo>
                  <a:pt x="1407816" y="802229"/>
                </a:lnTo>
                <a:lnTo>
                  <a:pt x="1412640" y="754739"/>
                </a:lnTo>
                <a:lnTo>
                  <a:pt x="1414272" y="706373"/>
                </a:lnTo>
                <a:lnTo>
                  <a:pt x="1412640" y="658008"/>
                </a:lnTo>
                <a:lnTo>
                  <a:pt x="1407816" y="610518"/>
                </a:lnTo>
                <a:lnTo>
                  <a:pt x="1399904" y="564007"/>
                </a:lnTo>
                <a:lnTo>
                  <a:pt x="1389011" y="518583"/>
                </a:lnTo>
                <a:lnTo>
                  <a:pt x="1375241" y="474349"/>
                </a:lnTo>
                <a:lnTo>
                  <a:pt x="1358699" y="431411"/>
                </a:lnTo>
                <a:lnTo>
                  <a:pt x="1339492" y="389873"/>
                </a:lnTo>
                <a:lnTo>
                  <a:pt x="1317723" y="349842"/>
                </a:lnTo>
                <a:lnTo>
                  <a:pt x="1293500" y="311422"/>
                </a:lnTo>
                <a:lnTo>
                  <a:pt x="1266926" y="274719"/>
                </a:lnTo>
                <a:lnTo>
                  <a:pt x="1238108" y="239837"/>
                </a:lnTo>
                <a:lnTo>
                  <a:pt x="1207150" y="206882"/>
                </a:lnTo>
                <a:lnTo>
                  <a:pt x="1174159" y="175960"/>
                </a:lnTo>
                <a:lnTo>
                  <a:pt x="1139239" y="147174"/>
                </a:lnTo>
                <a:lnTo>
                  <a:pt x="1102495" y="120631"/>
                </a:lnTo>
                <a:lnTo>
                  <a:pt x="1064034" y="96435"/>
                </a:lnTo>
                <a:lnTo>
                  <a:pt x="1023960" y="74692"/>
                </a:lnTo>
                <a:lnTo>
                  <a:pt x="982378" y="55506"/>
                </a:lnTo>
                <a:lnTo>
                  <a:pt x="939395" y="38984"/>
                </a:lnTo>
                <a:lnTo>
                  <a:pt x="895115" y="25230"/>
                </a:lnTo>
                <a:lnTo>
                  <a:pt x="849644" y="14350"/>
                </a:lnTo>
                <a:lnTo>
                  <a:pt x="803086" y="6447"/>
                </a:lnTo>
                <a:lnTo>
                  <a:pt x="755549" y="1629"/>
                </a:lnTo>
                <a:lnTo>
                  <a:pt x="707136" y="0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913001" y="2355595"/>
            <a:ext cx="11537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solidFill>
                  <a:srgbClr val="FFFFFF"/>
                </a:solidFill>
                <a:latin typeface="Segoe UI"/>
                <a:cs typeface="Segoe UI"/>
              </a:rPr>
              <a:t>50</a:t>
            </a:r>
            <a:r>
              <a:rPr sz="4400" b="1" dirty="0">
                <a:solidFill>
                  <a:srgbClr val="FFFFFF"/>
                </a:solidFill>
                <a:latin typeface="Segoe UI"/>
                <a:cs typeface="Segoe UI"/>
              </a:rPr>
              <a:t>%</a:t>
            </a:r>
            <a:endParaRPr sz="4400">
              <a:latin typeface="Segoe UI"/>
              <a:cs typeface="Segoe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46275" y="3156204"/>
            <a:ext cx="2021205" cy="516890"/>
          </a:xfrm>
          <a:custGeom>
            <a:avLst/>
            <a:gdLst/>
            <a:ahLst/>
            <a:cxnLst/>
            <a:rect l="l" t="t" r="r" b="b"/>
            <a:pathLst>
              <a:path w="2021204" h="516889">
                <a:moveTo>
                  <a:pt x="1934718" y="0"/>
                </a:moveTo>
                <a:lnTo>
                  <a:pt x="86106" y="0"/>
                </a:lnTo>
                <a:lnTo>
                  <a:pt x="52613" y="6774"/>
                </a:lnTo>
                <a:lnTo>
                  <a:pt x="25241" y="25241"/>
                </a:lnTo>
                <a:lnTo>
                  <a:pt x="6774" y="52613"/>
                </a:lnTo>
                <a:lnTo>
                  <a:pt x="0" y="86106"/>
                </a:lnTo>
                <a:lnTo>
                  <a:pt x="0" y="430530"/>
                </a:lnTo>
                <a:lnTo>
                  <a:pt x="6774" y="464022"/>
                </a:lnTo>
                <a:lnTo>
                  <a:pt x="25241" y="491394"/>
                </a:lnTo>
                <a:lnTo>
                  <a:pt x="52613" y="509861"/>
                </a:lnTo>
                <a:lnTo>
                  <a:pt x="86106" y="516636"/>
                </a:lnTo>
                <a:lnTo>
                  <a:pt x="1934718" y="516636"/>
                </a:lnTo>
                <a:lnTo>
                  <a:pt x="1968210" y="509861"/>
                </a:lnTo>
                <a:lnTo>
                  <a:pt x="1995582" y="491394"/>
                </a:lnTo>
                <a:lnTo>
                  <a:pt x="2014049" y="464022"/>
                </a:lnTo>
                <a:lnTo>
                  <a:pt x="2020824" y="430530"/>
                </a:lnTo>
                <a:lnTo>
                  <a:pt x="2020824" y="86106"/>
                </a:lnTo>
                <a:lnTo>
                  <a:pt x="2014049" y="52613"/>
                </a:lnTo>
                <a:lnTo>
                  <a:pt x="1995582" y="25241"/>
                </a:lnTo>
                <a:lnTo>
                  <a:pt x="1968210" y="6774"/>
                </a:lnTo>
                <a:lnTo>
                  <a:pt x="1934718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90751" y="3276600"/>
            <a:ext cx="914400" cy="263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76551" y="3276600"/>
            <a:ext cx="271272" cy="263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12186" y="3276600"/>
            <a:ext cx="914400" cy="2636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658739" y="2553716"/>
            <a:ext cx="1123315" cy="556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305"/>
              </a:lnSpc>
              <a:spcBef>
                <a:spcPts val="105"/>
              </a:spcBef>
            </a:pPr>
            <a:r>
              <a:rPr sz="1100" b="1" spc="-5" dirty="0">
                <a:latin typeface="Segoe UI"/>
                <a:cs typeface="Segoe UI"/>
              </a:rPr>
              <a:t>2020.5 </a:t>
            </a:r>
            <a:r>
              <a:rPr sz="1100" b="1" dirty="0">
                <a:latin typeface="Segoe UI"/>
                <a:cs typeface="Segoe UI"/>
              </a:rPr>
              <a:t>vs</a:t>
            </a:r>
            <a:r>
              <a:rPr sz="1100" b="1" spc="-40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2020.1</a:t>
            </a:r>
            <a:endParaRPr sz="1100">
              <a:latin typeface="Segoe UI"/>
              <a:cs typeface="Segoe UI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14AFB3"/>
                </a:solidFill>
                <a:latin typeface="Segoe UI"/>
                <a:cs typeface="Segoe UI"/>
              </a:rPr>
              <a:t>+216%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99347" y="2895600"/>
            <a:ext cx="2234565" cy="848994"/>
          </a:xfrm>
          <a:custGeom>
            <a:avLst/>
            <a:gdLst/>
            <a:ahLst/>
            <a:cxnLst/>
            <a:rect l="l" t="t" r="r" b="b"/>
            <a:pathLst>
              <a:path w="2234565" h="848995">
                <a:moveTo>
                  <a:pt x="0" y="848868"/>
                </a:moveTo>
                <a:lnTo>
                  <a:pt x="2234183" y="848868"/>
                </a:lnTo>
                <a:lnTo>
                  <a:pt x="2234183" y="0"/>
                </a:lnTo>
                <a:lnTo>
                  <a:pt x="0" y="0"/>
                </a:lnTo>
                <a:lnTo>
                  <a:pt x="0" y="84886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97952" y="2895600"/>
            <a:ext cx="2735580" cy="848994"/>
          </a:xfrm>
          <a:custGeom>
            <a:avLst/>
            <a:gdLst/>
            <a:ahLst/>
            <a:cxnLst/>
            <a:rect l="l" t="t" r="r" b="b"/>
            <a:pathLst>
              <a:path w="2735579" h="848995">
                <a:moveTo>
                  <a:pt x="0" y="848868"/>
                </a:moveTo>
                <a:lnTo>
                  <a:pt x="2735579" y="848868"/>
                </a:lnTo>
                <a:lnTo>
                  <a:pt x="2735579" y="0"/>
                </a:lnTo>
                <a:lnTo>
                  <a:pt x="0" y="0"/>
                </a:lnTo>
                <a:lnTo>
                  <a:pt x="0" y="848868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7024" y="2536508"/>
            <a:ext cx="381378" cy="381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3211" y="3851147"/>
            <a:ext cx="2341245" cy="2341245"/>
          </a:xfrm>
          <a:custGeom>
            <a:avLst/>
            <a:gdLst/>
            <a:ahLst/>
            <a:cxnLst/>
            <a:rect l="l" t="t" r="r" b="b"/>
            <a:pathLst>
              <a:path w="2341245" h="2341245">
                <a:moveTo>
                  <a:pt x="1170432" y="0"/>
                </a:moveTo>
                <a:lnTo>
                  <a:pt x="1122185" y="976"/>
                </a:lnTo>
                <a:lnTo>
                  <a:pt x="1074435" y="3879"/>
                </a:lnTo>
                <a:lnTo>
                  <a:pt x="1027220" y="8673"/>
                </a:lnTo>
                <a:lnTo>
                  <a:pt x="980577" y="15318"/>
                </a:lnTo>
                <a:lnTo>
                  <a:pt x="934543" y="23778"/>
                </a:lnTo>
                <a:lnTo>
                  <a:pt x="889157" y="34014"/>
                </a:lnTo>
                <a:lnTo>
                  <a:pt x="844456" y="45990"/>
                </a:lnTo>
                <a:lnTo>
                  <a:pt x="800477" y="59667"/>
                </a:lnTo>
                <a:lnTo>
                  <a:pt x="757259" y="75008"/>
                </a:lnTo>
                <a:lnTo>
                  <a:pt x="714839" y="91975"/>
                </a:lnTo>
                <a:lnTo>
                  <a:pt x="673254" y="110531"/>
                </a:lnTo>
                <a:lnTo>
                  <a:pt x="632543" y="130638"/>
                </a:lnTo>
                <a:lnTo>
                  <a:pt x="592742" y="152257"/>
                </a:lnTo>
                <a:lnTo>
                  <a:pt x="553890" y="175353"/>
                </a:lnTo>
                <a:lnTo>
                  <a:pt x="516024" y="199886"/>
                </a:lnTo>
                <a:lnTo>
                  <a:pt x="479182" y="225820"/>
                </a:lnTo>
                <a:lnTo>
                  <a:pt x="443401" y="253116"/>
                </a:lnTo>
                <a:lnTo>
                  <a:pt x="408719" y="281737"/>
                </a:lnTo>
                <a:lnTo>
                  <a:pt x="375175" y="311646"/>
                </a:lnTo>
                <a:lnTo>
                  <a:pt x="342804" y="342804"/>
                </a:lnTo>
                <a:lnTo>
                  <a:pt x="311646" y="375175"/>
                </a:lnTo>
                <a:lnTo>
                  <a:pt x="281737" y="408719"/>
                </a:lnTo>
                <a:lnTo>
                  <a:pt x="253116" y="443401"/>
                </a:lnTo>
                <a:lnTo>
                  <a:pt x="225820" y="479182"/>
                </a:lnTo>
                <a:lnTo>
                  <a:pt x="199886" y="516024"/>
                </a:lnTo>
                <a:lnTo>
                  <a:pt x="175353" y="553890"/>
                </a:lnTo>
                <a:lnTo>
                  <a:pt x="152257" y="592742"/>
                </a:lnTo>
                <a:lnTo>
                  <a:pt x="130638" y="632543"/>
                </a:lnTo>
                <a:lnTo>
                  <a:pt x="110531" y="673254"/>
                </a:lnTo>
                <a:lnTo>
                  <a:pt x="91975" y="714839"/>
                </a:lnTo>
                <a:lnTo>
                  <a:pt x="75008" y="757259"/>
                </a:lnTo>
                <a:lnTo>
                  <a:pt x="59667" y="800477"/>
                </a:lnTo>
                <a:lnTo>
                  <a:pt x="45990" y="844456"/>
                </a:lnTo>
                <a:lnTo>
                  <a:pt x="34014" y="889157"/>
                </a:lnTo>
                <a:lnTo>
                  <a:pt x="23778" y="934543"/>
                </a:lnTo>
                <a:lnTo>
                  <a:pt x="15318" y="980577"/>
                </a:lnTo>
                <a:lnTo>
                  <a:pt x="8673" y="1027220"/>
                </a:lnTo>
                <a:lnTo>
                  <a:pt x="3879" y="1074435"/>
                </a:lnTo>
                <a:lnTo>
                  <a:pt x="976" y="1122185"/>
                </a:lnTo>
                <a:lnTo>
                  <a:pt x="0" y="1170432"/>
                </a:lnTo>
                <a:lnTo>
                  <a:pt x="976" y="1218677"/>
                </a:lnTo>
                <a:lnTo>
                  <a:pt x="3879" y="1266426"/>
                </a:lnTo>
                <a:lnTo>
                  <a:pt x="8673" y="1313640"/>
                </a:lnTo>
                <a:lnTo>
                  <a:pt x="15318" y="1360283"/>
                </a:lnTo>
                <a:lnTo>
                  <a:pt x="23778" y="1406316"/>
                </a:lnTo>
                <a:lnTo>
                  <a:pt x="34014" y="1451702"/>
                </a:lnTo>
                <a:lnTo>
                  <a:pt x="45990" y="1496402"/>
                </a:lnTo>
                <a:lnTo>
                  <a:pt x="59667" y="1540381"/>
                </a:lnTo>
                <a:lnTo>
                  <a:pt x="75008" y="1583599"/>
                </a:lnTo>
                <a:lnTo>
                  <a:pt x="91975" y="1626019"/>
                </a:lnTo>
                <a:lnTo>
                  <a:pt x="110531" y="1667603"/>
                </a:lnTo>
                <a:lnTo>
                  <a:pt x="130638" y="1708315"/>
                </a:lnTo>
                <a:lnTo>
                  <a:pt x="152257" y="1748115"/>
                </a:lnTo>
                <a:lnTo>
                  <a:pt x="175353" y="1786968"/>
                </a:lnTo>
                <a:lnTo>
                  <a:pt x="199886" y="1824834"/>
                </a:lnTo>
                <a:lnTo>
                  <a:pt x="225820" y="1861676"/>
                </a:lnTo>
                <a:lnTo>
                  <a:pt x="253116" y="1897457"/>
                </a:lnTo>
                <a:lnTo>
                  <a:pt x="281737" y="1932138"/>
                </a:lnTo>
                <a:lnTo>
                  <a:pt x="311646" y="1965683"/>
                </a:lnTo>
                <a:lnTo>
                  <a:pt x="342804" y="1998054"/>
                </a:lnTo>
                <a:lnTo>
                  <a:pt x="375175" y="2029213"/>
                </a:lnTo>
                <a:lnTo>
                  <a:pt x="408719" y="2059121"/>
                </a:lnTo>
                <a:lnTo>
                  <a:pt x="443401" y="2087743"/>
                </a:lnTo>
                <a:lnTo>
                  <a:pt x="479182" y="2115040"/>
                </a:lnTo>
                <a:lnTo>
                  <a:pt x="516024" y="2140974"/>
                </a:lnTo>
                <a:lnTo>
                  <a:pt x="553890" y="2165507"/>
                </a:lnTo>
                <a:lnTo>
                  <a:pt x="592742" y="2188603"/>
                </a:lnTo>
                <a:lnTo>
                  <a:pt x="632543" y="2210223"/>
                </a:lnTo>
                <a:lnTo>
                  <a:pt x="673254" y="2230330"/>
                </a:lnTo>
                <a:lnTo>
                  <a:pt x="714839" y="2248886"/>
                </a:lnTo>
                <a:lnTo>
                  <a:pt x="757259" y="2265853"/>
                </a:lnTo>
                <a:lnTo>
                  <a:pt x="800477" y="2281195"/>
                </a:lnTo>
                <a:lnTo>
                  <a:pt x="844456" y="2294872"/>
                </a:lnTo>
                <a:lnTo>
                  <a:pt x="889157" y="2306848"/>
                </a:lnTo>
                <a:lnTo>
                  <a:pt x="934543" y="2317085"/>
                </a:lnTo>
                <a:lnTo>
                  <a:pt x="980577" y="2325545"/>
                </a:lnTo>
                <a:lnTo>
                  <a:pt x="1027220" y="2332190"/>
                </a:lnTo>
                <a:lnTo>
                  <a:pt x="1074435" y="2336984"/>
                </a:lnTo>
                <a:lnTo>
                  <a:pt x="1122185" y="2339887"/>
                </a:lnTo>
                <a:lnTo>
                  <a:pt x="1170432" y="2340864"/>
                </a:lnTo>
                <a:lnTo>
                  <a:pt x="1218678" y="2339887"/>
                </a:lnTo>
                <a:lnTo>
                  <a:pt x="1266428" y="2336984"/>
                </a:lnTo>
                <a:lnTo>
                  <a:pt x="1313643" y="2332190"/>
                </a:lnTo>
                <a:lnTo>
                  <a:pt x="1360286" y="2325545"/>
                </a:lnTo>
                <a:lnTo>
                  <a:pt x="1406320" y="2317085"/>
                </a:lnTo>
                <a:lnTo>
                  <a:pt x="1451706" y="2306848"/>
                </a:lnTo>
                <a:lnTo>
                  <a:pt x="1496407" y="2294872"/>
                </a:lnTo>
                <a:lnTo>
                  <a:pt x="1540386" y="2281195"/>
                </a:lnTo>
                <a:lnTo>
                  <a:pt x="1583604" y="2265853"/>
                </a:lnTo>
                <a:lnTo>
                  <a:pt x="1626024" y="2248886"/>
                </a:lnTo>
                <a:lnTo>
                  <a:pt x="1667609" y="2230330"/>
                </a:lnTo>
                <a:lnTo>
                  <a:pt x="1708320" y="2210223"/>
                </a:lnTo>
                <a:lnTo>
                  <a:pt x="1748121" y="2188603"/>
                </a:lnTo>
                <a:lnTo>
                  <a:pt x="1786973" y="2165507"/>
                </a:lnTo>
                <a:lnTo>
                  <a:pt x="1824839" y="2140974"/>
                </a:lnTo>
                <a:lnTo>
                  <a:pt x="1861681" y="2115040"/>
                </a:lnTo>
                <a:lnTo>
                  <a:pt x="1897462" y="2087743"/>
                </a:lnTo>
                <a:lnTo>
                  <a:pt x="1932144" y="2059121"/>
                </a:lnTo>
                <a:lnTo>
                  <a:pt x="1965688" y="2029213"/>
                </a:lnTo>
                <a:lnTo>
                  <a:pt x="1998059" y="1998054"/>
                </a:lnTo>
                <a:lnTo>
                  <a:pt x="2029217" y="1965683"/>
                </a:lnTo>
                <a:lnTo>
                  <a:pt x="2059126" y="1932138"/>
                </a:lnTo>
                <a:lnTo>
                  <a:pt x="2087747" y="1897457"/>
                </a:lnTo>
                <a:lnTo>
                  <a:pt x="2115043" y="1861676"/>
                </a:lnTo>
                <a:lnTo>
                  <a:pt x="2140977" y="1824834"/>
                </a:lnTo>
                <a:lnTo>
                  <a:pt x="2165510" y="1786968"/>
                </a:lnTo>
                <a:lnTo>
                  <a:pt x="2188606" y="1748115"/>
                </a:lnTo>
                <a:lnTo>
                  <a:pt x="2210225" y="1708315"/>
                </a:lnTo>
                <a:lnTo>
                  <a:pt x="2230332" y="1667603"/>
                </a:lnTo>
                <a:lnTo>
                  <a:pt x="2248888" y="1626019"/>
                </a:lnTo>
                <a:lnTo>
                  <a:pt x="2265855" y="1583599"/>
                </a:lnTo>
                <a:lnTo>
                  <a:pt x="2281196" y="1540381"/>
                </a:lnTo>
                <a:lnTo>
                  <a:pt x="2294873" y="1496402"/>
                </a:lnTo>
                <a:lnTo>
                  <a:pt x="2306849" y="1451702"/>
                </a:lnTo>
                <a:lnTo>
                  <a:pt x="2317085" y="1406316"/>
                </a:lnTo>
                <a:lnTo>
                  <a:pt x="2325545" y="1360283"/>
                </a:lnTo>
                <a:lnTo>
                  <a:pt x="2332190" y="1313640"/>
                </a:lnTo>
                <a:lnTo>
                  <a:pt x="2336984" y="1266426"/>
                </a:lnTo>
                <a:lnTo>
                  <a:pt x="2339887" y="1218677"/>
                </a:lnTo>
                <a:lnTo>
                  <a:pt x="2340864" y="1170432"/>
                </a:lnTo>
                <a:lnTo>
                  <a:pt x="2339887" y="1122185"/>
                </a:lnTo>
                <a:lnTo>
                  <a:pt x="2336984" y="1074435"/>
                </a:lnTo>
                <a:lnTo>
                  <a:pt x="2332190" y="1027220"/>
                </a:lnTo>
                <a:lnTo>
                  <a:pt x="2325545" y="980577"/>
                </a:lnTo>
                <a:lnTo>
                  <a:pt x="2317085" y="934543"/>
                </a:lnTo>
                <a:lnTo>
                  <a:pt x="2306849" y="889157"/>
                </a:lnTo>
                <a:lnTo>
                  <a:pt x="2294873" y="844456"/>
                </a:lnTo>
                <a:lnTo>
                  <a:pt x="2281196" y="800477"/>
                </a:lnTo>
                <a:lnTo>
                  <a:pt x="2265855" y="757259"/>
                </a:lnTo>
                <a:lnTo>
                  <a:pt x="2248888" y="714839"/>
                </a:lnTo>
                <a:lnTo>
                  <a:pt x="2230332" y="673254"/>
                </a:lnTo>
                <a:lnTo>
                  <a:pt x="2210225" y="632543"/>
                </a:lnTo>
                <a:lnTo>
                  <a:pt x="2188606" y="592742"/>
                </a:lnTo>
                <a:lnTo>
                  <a:pt x="2165510" y="553890"/>
                </a:lnTo>
                <a:lnTo>
                  <a:pt x="2140977" y="516024"/>
                </a:lnTo>
                <a:lnTo>
                  <a:pt x="2115043" y="479182"/>
                </a:lnTo>
                <a:lnTo>
                  <a:pt x="2087747" y="443401"/>
                </a:lnTo>
                <a:lnTo>
                  <a:pt x="2059126" y="408719"/>
                </a:lnTo>
                <a:lnTo>
                  <a:pt x="2029217" y="375175"/>
                </a:lnTo>
                <a:lnTo>
                  <a:pt x="1998059" y="342804"/>
                </a:lnTo>
                <a:lnTo>
                  <a:pt x="1965688" y="311646"/>
                </a:lnTo>
                <a:lnTo>
                  <a:pt x="1932144" y="281737"/>
                </a:lnTo>
                <a:lnTo>
                  <a:pt x="1897462" y="253116"/>
                </a:lnTo>
                <a:lnTo>
                  <a:pt x="1861681" y="225820"/>
                </a:lnTo>
                <a:lnTo>
                  <a:pt x="1824839" y="199886"/>
                </a:lnTo>
                <a:lnTo>
                  <a:pt x="1786973" y="175353"/>
                </a:lnTo>
                <a:lnTo>
                  <a:pt x="1748121" y="152257"/>
                </a:lnTo>
                <a:lnTo>
                  <a:pt x="1708320" y="130638"/>
                </a:lnTo>
                <a:lnTo>
                  <a:pt x="1667609" y="110531"/>
                </a:lnTo>
                <a:lnTo>
                  <a:pt x="1626024" y="91975"/>
                </a:lnTo>
                <a:lnTo>
                  <a:pt x="1583604" y="75008"/>
                </a:lnTo>
                <a:lnTo>
                  <a:pt x="1540386" y="59667"/>
                </a:lnTo>
                <a:lnTo>
                  <a:pt x="1496407" y="45990"/>
                </a:lnTo>
                <a:lnTo>
                  <a:pt x="1451706" y="34014"/>
                </a:lnTo>
                <a:lnTo>
                  <a:pt x="1406320" y="23778"/>
                </a:lnTo>
                <a:lnTo>
                  <a:pt x="1360286" y="15318"/>
                </a:lnTo>
                <a:lnTo>
                  <a:pt x="1313643" y="8673"/>
                </a:lnTo>
                <a:lnTo>
                  <a:pt x="1266428" y="3879"/>
                </a:lnTo>
                <a:lnTo>
                  <a:pt x="1218678" y="976"/>
                </a:lnTo>
                <a:lnTo>
                  <a:pt x="1170432" y="0"/>
                </a:lnTo>
                <a:close/>
              </a:path>
            </a:pathLst>
          </a:custGeom>
          <a:solidFill>
            <a:srgbClr val="00A1A4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64880" y="4242815"/>
            <a:ext cx="1557655" cy="1556385"/>
          </a:xfrm>
          <a:custGeom>
            <a:avLst/>
            <a:gdLst/>
            <a:ahLst/>
            <a:cxnLst/>
            <a:rect l="l" t="t" r="r" b="b"/>
            <a:pathLst>
              <a:path w="1557654" h="1556385">
                <a:moveTo>
                  <a:pt x="778764" y="0"/>
                </a:moveTo>
                <a:lnTo>
                  <a:pt x="731318" y="1420"/>
                </a:lnTo>
                <a:lnTo>
                  <a:pt x="684626" y="5625"/>
                </a:lnTo>
                <a:lnTo>
                  <a:pt x="638767" y="12535"/>
                </a:lnTo>
                <a:lnTo>
                  <a:pt x="593823" y="22068"/>
                </a:lnTo>
                <a:lnTo>
                  <a:pt x="549876" y="34143"/>
                </a:lnTo>
                <a:lnTo>
                  <a:pt x="507008" y="48678"/>
                </a:lnTo>
                <a:lnTo>
                  <a:pt x="465298" y="65591"/>
                </a:lnTo>
                <a:lnTo>
                  <a:pt x="424830" y="84802"/>
                </a:lnTo>
                <a:lnTo>
                  <a:pt x="385684" y="106228"/>
                </a:lnTo>
                <a:lnTo>
                  <a:pt x="347942" y="129789"/>
                </a:lnTo>
                <a:lnTo>
                  <a:pt x="311686" y="155403"/>
                </a:lnTo>
                <a:lnTo>
                  <a:pt x="276995" y="182988"/>
                </a:lnTo>
                <a:lnTo>
                  <a:pt x="243953" y="212464"/>
                </a:lnTo>
                <a:lnTo>
                  <a:pt x="212641" y="243748"/>
                </a:lnTo>
                <a:lnTo>
                  <a:pt x="183139" y="276760"/>
                </a:lnTo>
                <a:lnTo>
                  <a:pt x="155529" y="311418"/>
                </a:lnTo>
                <a:lnTo>
                  <a:pt x="129893" y="347640"/>
                </a:lnTo>
                <a:lnTo>
                  <a:pt x="106313" y="385346"/>
                </a:lnTo>
                <a:lnTo>
                  <a:pt x="84868" y="424453"/>
                </a:lnTo>
                <a:lnTo>
                  <a:pt x="65642" y="464880"/>
                </a:lnTo>
                <a:lnTo>
                  <a:pt x="48715" y="506547"/>
                </a:lnTo>
                <a:lnTo>
                  <a:pt x="34169" y="549370"/>
                </a:lnTo>
                <a:lnTo>
                  <a:pt x="22085" y="593270"/>
                </a:lnTo>
                <a:lnTo>
                  <a:pt x="12545" y="638165"/>
                </a:lnTo>
                <a:lnTo>
                  <a:pt x="5629" y="683972"/>
                </a:lnTo>
                <a:lnTo>
                  <a:pt x="1421" y="730612"/>
                </a:lnTo>
                <a:lnTo>
                  <a:pt x="0" y="778001"/>
                </a:lnTo>
                <a:lnTo>
                  <a:pt x="1421" y="825391"/>
                </a:lnTo>
                <a:lnTo>
                  <a:pt x="5629" y="872031"/>
                </a:lnTo>
                <a:lnTo>
                  <a:pt x="12545" y="917838"/>
                </a:lnTo>
                <a:lnTo>
                  <a:pt x="22085" y="962733"/>
                </a:lnTo>
                <a:lnTo>
                  <a:pt x="34169" y="1006633"/>
                </a:lnTo>
                <a:lnTo>
                  <a:pt x="48715" y="1049456"/>
                </a:lnTo>
                <a:lnTo>
                  <a:pt x="65642" y="1091123"/>
                </a:lnTo>
                <a:lnTo>
                  <a:pt x="84868" y="1131550"/>
                </a:lnTo>
                <a:lnTo>
                  <a:pt x="106313" y="1170657"/>
                </a:lnTo>
                <a:lnTo>
                  <a:pt x="129893" y="1208363"/>
                </a:lnTo>
                <a:lnTo>
                  <a:pt x="155529" y="1244585"/>
                </a:lnTo>
                <a:lnTo>
                  <a:pt x="183139" y="1279243"/>
                </a:lnTo>
                <a:lnTo>
                  <a:pt x="212641" y="1312255"/>
                </a:lnTo>
                <a:lnTo>
                  <a:pt x="243953" y="1343539"/>
                </a:lnTo>
                <a:lnTo>
                  <a:pt x="276995" y="1373015"/>
                </a:lnTo>
                <a:lnTo>
                  <a:pt x="311686" y="1400600"/>
                </a:lnTo>
                <a:lnTo>
                  <a:pt x="347942" y="1426214"/>
                </a:lnTo>
                <a:lnTo>
                  <a:pt x="385684" y="1449775"/>
                </a:lnTo>
                <a:lnTo>
                  <a:pt x="424830" y="1471201"/>
                </a:lnTo>
                <a:lnTo>
                  <a:pt x="465298" y="1490412"/>
                </a:lnTo>
                <a:lnTo>
                  <a:pt x="507008" y="1507325"/>
                </a:lnTo>
                <a:lnTo>
                  <a:pt x="549876" y="1521860"/>
                </a:lnTo>
                <a:lnTo>
                  <a:pt x="593823" y="1533935"/>
                </a:lnTo>
                <a:lnTo>
                  <a:pt x="638767" y="1543468"/>
                </a:lnTo>
                <a:lnTo>
                  <a:pt x="684626" y="1550378"/>
                </a:lnTo>
                <a:lnTo>
                  <a:pt x="731318" y="1554583"/>
                </a:lnTo>
                <a:lnTo>
                  <a:pt x="778764" y="1556003"/>
                </a:lnTo>
                <a:lnTo>
                  <a:pt x="826209" y="1554583"/>
                </a:lnTo>
                <a:lnTo>
                  <a:pt x="872901" y="1550378"/>
                </a:lnTo>
                <a:lnTo>
                  <a:pt x="918760" y="1543468"/>
                </a:lnTo>
                <a:lnTo>
                  <a:pt x="963704" y="1533935"/>
                </a:lnTo>
                <a:lnTo>
                  <a:pt x="1007651" y="1521860"/>
                </a:lnTo>
                <a:lnTo>
                  <a:pt x="1050519" y="1507325"/>
                </a:lnTo>
                <a:lnTo>
                  <a:pt x="1092229" y="1490412"/>
                </a:lnTo>
                <a:lnTo>
                  <a:pt x="1132697" y="1471201"/>
                </a:lnTo>
                <a:lnTo>
                  <a:pt x="1171843" y="1449775"/>
                </a:lnTo>
                <a:lnTo>
                  <a:pt x="1209585" y="1426214"/>
                </a:lnTo>
                <a:lnTo>
                  <a:pt x="1245841" y="1400600"/>
                </a:lnTo>
                <a:lnTo>
                  <a:pt x="1280532" y="1373015"/>
                </a:lnTo>
                <a:lnTo>
                  <a:pt x="1313574" y="1343539"/>
                </a:lnTo>
                <a:lnTo>
                  <a:pt x="1344886" y="1312255"/>
                </a:lnTo>
                <a:lnTo>
                  <a:pt x="1374388" y="1279243"/>
                </a:lnTo>
                <a:lnTo>
                  <a:pt x="1401998" y="1244585"/>
                </a:lnTo>
                <a:lnTo>
                  <a:pt x="1427634" y="1208363"/>
                </a:lnTo>
                <a:lnTo>
                  <a:pt x="1451214" y="1170657"/>
                </a:lnTo>
                <a:lnTo>
                  <a:pt x="1472659" y="1131550"/>
                </a:lnTo>
                <a:lnTo>
                  <a:pt x="1491885" y="1091123"/>
                </a:lnTo>
                <a:lnTo>
                  <a:pt x="1508812" y="1049456"/>
                </a:lnTo>
                <a:lnTo>
                  <a:pt x="1523358" y="1006633"/>
                </a:lnTo>
                <a:lnTo>
                  <a:pt x="1535442" y="962733"/>
                </a:lnTo>
                <a:lnTo>
                  <a:pt x="1544982" y="917838"/>
                </a:lnTo>
                <a:lnTo>
                  <a:pt x="1551898" y="872031"/>
                </a:lnTo>
                <a:lnTo>
                  <a:pt x="1556106" y="825391"/>
                </a:lnTo>
                <a:lnTo>
                  <a:pt x="1557527" y="778001"/>
                </a:lnTo>
                <a:lnTo>
                  <a:pt x="1556106" y="730612"/>
                </a:lnTo>
                <a:lnTo>
                  <a:pt x="1551898" y="683972"/>
                </a:lnTo>
                <a:lnTo>
                  <a:pt x="1544982" y="638165"/>
                </a:lnTo>
                <a:lnTo>
                  <a:pt x="1535442" y="593270"/>
                </a:lnTo>
                <a:lnTo>
                  <a:pt x="1523358" y="549370"/>
                </a:lnTo>
                <a:lnTo>
                  <a:pt x="1508812" y="506547"/>
                </a:lnTo>
                <a:lnTo>
                  <a:pt x="1491885" y="464880"/>
                </a:lnTo>
                <a:lnTo>
                  <a:pt x="1472659" y="424453"/>
                </a:lnTo>
                <a:lnTo>
                  <a:pt x="1451214" y="385346"/>
                </a:lnTo>
                <a:lnTo>
                  <a:pt x="1427634" y="347640"/>
                </a:lnTo>
                <a:lnTo>
                  <a:pt x="1401998" y="311418"/>
                </a:lnTo>
                <a:lnTo>
                  <a:pt x="1374388" y="276760"/>
                </a:lnTo>
                <a:lnTo>
                  <a:pt x="1344886" y="243748"/>
                </a:lnTo>
                <a:lnTo>
                  <a:pt x="1313574" y="212464"/>
                </a:lnTo>
                <a:lnTo>
                  <a:pt x="1280532" y="182988"/>
                </a:lnTo>
                <a:lnTo>
                  <a:pt x="1245841" y="155403"/>
                </a:lnTo>
                <a:lnTo>
                  <a:pt x="1209585" y="129789"/>
                </a:lnTo>
                <a:lnTo>
                  <a:pt x="1171843" y="106228"/>
                </a:lnTo>
                <a:lnTo>
                  <a:pt x="1132697" y="84802"/>
                </a:lnTo>
                <a:lnTo>
                  <a:pt x="1092229" y="65591"/>
                </a:lnTo>
                <a:lnTo>
                  <a:pt x="1050519" y="48678"/>
                </a:lnTo>
                <a:lnTo>
                  <a:pt x="1007651" y="34143"/>
                </a:lnTo>
                <a:lnTo>
                  <a:pt x="963704" y="22068"/>
                </a:lnTo>
                <a:lnTo>
                  <a:pt x="918760" y="12535"/>
                </a:lnTo>
                <a:lnTo>
                  <a:pt x="872901" y="5625"/>
                </a:lnTo>
                <a:lnTo>
                  <a:pt x="826209" y="1420"/>
                </a:lnTo>
                <a:lnTo>
                  <a:pt x="778764" y="0"/>
                </a:lnTo>
                <a:close/>
              </a:path>
            </a:pathLst>
          </a:custGeom>
          <a:solidFill>
            <a:srgbClr val="00A1A4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32519" y="4408932"/>
            <a:ext cx="1224280" cy="1224280"/>
          </a:xfrm>
          <a:custGeom>
            <a:avLst/>
            <a:gdLst/>
            <a:ahLst/>
            <a:cxnLst/>
            <a:rect l="l" t="t" r="r" b="b"/>
            <a:pathLst>
              <a:path w="1224279" h="1224279">
                <a:moveTo>
                  <a:pt x="611885" y="0"/>
                </a:moveTo>
                <a:lnTo>
                  <a:pt x="564065" y="1840"/>
                </a:lnTo>
                <a:lnTo>
                  <a:pt x="517252" y="7272"/>
                </a:lnTo>
                <a:lnTo>
                  <a:pt x="471582" y="16159"/>
                </a:lnTo>
                <a:lnTo>
                  <a:pt x="427191" y="28365"/>
                </a:lnTo>
                <a:lnTo>
                  <a:pt x="384214" y="43754"/>
                </a:lnTo>
                <a:lnTo>
                  <a:pt x="342788" y="62190"/>
                </a:lnTo>
                <a:lnTo>
                  <a:pt x="303050" y="83537"/>
                </a:lnTo>
                <a:lnTo>
                  <a:pt x="265134" y="107659"/>
                </a:lnTo>
                <a:lnTo>
                  <a:pt x="229177" y="134420"/>
                </a:lnTo>
                <a:lnTo>
                  <a:pt x="195315" y="163684"/>
                </a:lnTo>
                <a:lnTo>
                  <a:pt x="163684" y="195315"/>
                </a:lnTo>
                <a:lnTo>
                  <a:pt x="134420" y="229177"/>
                </a:lnTo>
                <a:lnTo>
                  <a:pt x="107659" y="265134"/>
                </a:lnTo>
                <a:lnTo>
                  <a:pt x="83537" y="303050"/>
                </a:lnTo>
                <a:lnTo>
                  <a:pt x="62190" y="342788"/>
                </a:lnTo>
                <a:lnTo>
                  <a:pt x="43754" y="384214"/>
                </a:lnTo>
                <a:lnTo>
                  <a:pt x="28365" y="427191"/>
                </a:lnTo>
                <a:lnTo>
                  <a:pt x="16159" y="471582"/>
                </a:lnTo>
                <a:lnTo>
                  <a:pt x="7272" y="517252"/>
                </a:lnTo>
                <a:lnTo>
                  <a:pt x="1840" y="564065"/>
                </a:lnTo>
                <a:lnTo>
                  <a:pt x="0" y="611886"/>
                </a:lnTo>
                <a:lnTo>
                  <a:pt x="1840" y="659706"/>
                </a:lnTo>
                <a:lnTo>
                  <a:pt x="7272" y="706519"/>
                </a:lnTo>
                <a:lnTo>
                  <a:pt x="16159" y="752189"/>
                </a:lnTo>
                <a:lnTo>
                  <a:pt x="28365" y="796580"/>
                </a:lnTo>
                <a:lnTo>
                  <a:pt x="43754" y="839557"/>
                </a:lnTo>
                <a:lnTo>
                  <a:pt x="62190" y="880983"/>
                </a:lnTo>
                <a:lnTo>
                  <a:pt x="83537" y="920721"/>
                </a:lnTo>
                <a:lnTo>
                  <a:pt x="107659" y="958637"/>
                </a:lnTo>
                <a:lnTo>
                  <a:pt x="134420" y="994594"/>
                </a:lnTo>
                <a:lnTo>
                  <a:pt x="163684" y="1028456"/>
                </a:lnTo>
                <a:lnTo>
                  <a:pt x="195315" y="1060087"/>
                </a:lnTo>
                <a:lnTo>
                  <a:pt x="229177" y="1089351"/>
                </a:lnTo>
                <a:lnTo>
                  <a:pt x="265134" y="1116112"/>
                </a:lnTo>
                <a:lnTo>
                  <a:pt x="303050" y="1140234"/>
                </a:lnTo>
                <a:lnTo>
                  <a:pt x="342788" y="1161581"/>
                </a:lnTo>
                <a:lnTo>
                  <a:pt x="384214" y="1180017"/>
                </a:lnTo>
                <a:lnTo>
                  <a:pt x="427191" y="1195406"/>
                </a:lnTo>
                <a:lnTo>
                  <a:pt x="471582" y="1207612"/>
                </a:lnTo>
                <a:lnTo>
                  <a:pt x="517252" y="1216499"/>
                </a:lnTo>
                <a:lnTo>
                  <a:pt x="564065" y="1221931"/>
                </a:lnTo>
                <a:lnTo>
                  <a:pt x="611885" y="1223772"/>
                </a:lnTo>
                <a:lnTo>
                  <a:pt x="659706" y="1221931"/>
                </a:lnTo>
                <a:lnTo>
                  <a:pt x="706519" y="1216499"/>
                </a:lnTo>
                <a:lnTo>
                  <a:pt x="752189" y="1207612"/>
                </a:lnTo>
                <a:lnTo>
                  <a:pt x="796580" y="1195406"/>
                </a:lnTo>
                <a:lnTo>
                  <a:pt x="839557" y="1180017"/>
                </a:lnTo>
                <a:lnTo>
                  <a:pt x="880983" y="1161581"/>
                </a:lnTo>
                <a:lnTo>
                  <a:pt x="920721" y="1140234"/>
                </a:lnTo>
                <a:lnTo>
                  <a:pt x="958637" y="1116112"/>
                </a:lnTo>
                <a:lnTo>
                  <a:pt x="994594" y="1089351"/>
                </a:lnTo>
                <a:lnTo>
                  <a:pt x="1028456" y="1060087"/>
                </a:lnTo>
                <a:lnTo>
                  <a:pt x="1060087" y="1028456"/>
                </a:lnTo>
                <a:lnTo>
                  <a:pt x="1089351" y="994594"/>
                </a:lnTo>
                <a:lnTo>
                  <a:pt x="1116112" y="958637"/>
                </a:lnTo>
                <a:lnTo>
                  <a:pt x="1140234" y="920721"/>
                </a:lnTo>
                <a:lnTo>
                  <a:pt x="1161581" y="880983"/>
                </a:lnTo>
                <a:lnTo>
                  <a:pt x="1180017" y="839557"/>
                </a:lnTo>
                <a:lnTo>
                  <a:pt x="1195406" y="796580"/>
                </a:lnTo>
                <a:lnTo>
                  <a:pt x="1207612" y="752189"/>
                </a:lnTo>
                <a:lnTo>
                  <a:pt x="1216499" y="706519"/>
                </a:lnTo>
                <a:lnTo>
                  <a:pt x="1221931" y="659706"/>
                </a:lnTo>
                <a:lnTo>
                  <a:pt x="1223772" y="611886"/>
                </a:lnTo>
                <a:lnTo>
                  <a:pt x="1221931" y="564065"/>
                </a:lnTo>
                <a:lnTo>
                  <a:pt x="1216499" y="517252"/>
                </a:lnTo>
                <a:lnTo>
                  <a:pt x="1207612" y="471582"/>
                </a:lnTo>
                <a:lnTo>
                  <a:pt x="1195406" y="427191"/>
                </a:lnTo>
                <a:lnTo>
                  <a:pt x="1180017" y="384214"/>
                </a:lnTo>
                <a:lnTo>
                  <a:pt x="1161581" y="342788"/>
                </a:lnTo>
                <a:lnTo>
                  <a:pt x="1140234" y="303050"/>
                </a:lnTo>
                <a:lnTo>
                  <a:pt x="1116112" y="265134"/>
                </a:lnTo>
                <a:lnTo>
                  <a:pt x="1089351" y="229177"/>
                </a:lnTo>
                <a:lnTo>
                  <a:pt x="1060087" y="195315"/>
                </a:lnTo>
                <a:lnTo>
                  <a:pt x="1028456" y="163684"/>
                </a:lnTo>
                <a:lnTo>
                  <a:pt x="994594" y="134420"/>
                </a:lnTo>
                <a:lnTo>
                  <a:pt x="958637" y="107659"/>
                </a:lnTo>
                <a:lnTo>
                  <a:pt x="920721" y="83537"/>
                </a:lnTo>
                <a:lnTo>
                  <a:pt x="880983" y="62190"/>
                </a:lnTo>
                <a:lnTo>
                  <a:pt x="839557" y="43754"/>
                </a:lnTo>
                <a:lnTo>
                  <a:pt x="796580" y="28365"/>
                </a:lnTo>
                <a:lnTo>
                  <a:pt x="752189" y="16159"/>
                </a:lnTo>
                <a:lnTo>
                  <a:pt x="706519" y="7272"/>
                </a:lnTo>
                <a:lnTo>
                  <a:pt x="659706" y="1840"/>
                </a:lnTo>
                <a:lnTo>
                  <a:pt x="611885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5659" y="3513224"/>
            <a:ext cx="410541" cy="265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71855" y="779144"/>
            <a:ext cx="8906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主流品牌陆续开播，直播助力品牌从深度沟通到长效运营</a:t>
            </a:r>
          </a:p>
        </p:txBody>
      </p:sp>
      <p:sp>
        <p:nvSpPr>
          <p:cNvPr id="10" name="object 10"/>
          <p:cNvSpPr/>
          <p:nvPr/>
        </p:nvSpPr>
        <p:spPr>
          <a:xfrm>
            <a:off x="1911095" y="2456688"/>
            <a:ext cx="522731" cy="521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2823" y="5167884"/>
            <a:ext cx="513561" cy="52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0975" y="3352800"/>
            <a:ext cx="522731" cy="522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2456688"/>
            <a:ext cx="521207" cy="521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82823" y="3352800"/>
            <a:ext cx="522731" cy="5227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1095" y="4244340"/>
            <a:ext cx="522731" cy="522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2149" y="5283584"/>
            <a:ext cx="807238" cy="3675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2342" y="4426131"/>
            <a:ext cx="449534" cy="1697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2823" y="4244340"/>
            <a:ext cx="522731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16351" y="2456688"/>
            <a:ext cx="467868" cy="4678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63111" y="3352800"/>
            <a:ext cx="521208" cy="5227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28216" y="5015484"/>
            <a:ext cx="984503" cy="5815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3111" y="4244340"/>
            <a:ext cx="521208" cy="5227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63111" y="5135879"/>
            <a:ext cx="521208" cy="5227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11921" y="2190876"/>
            <a:ext cx="1371600" cy="1752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1921" y="2373757"/>
            <a:ext cx="762000" cy="1752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21521" y="2373757"/>
            <a:ext cx="523036" cy="1752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1921" y="2556636"/>
            <a:ext cx="762000" cy="1752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21521" y="2556636"/>
            <a:ext cx="602742" cy="1752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65759" y="6410959"/>
            <a:ext cx="17348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，2020.4-2020.5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1338" y="1589912"/>
            <a:ext cx="1842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A1A4"/>
                </a:solidFill>
                <a:latin typeface="微软雅黑"/>
                <a:cs typeface="微软雅黑"/>
              </a:rPr>
              <a:t>主流品牌陆续开</a:t>
            </a:r>
            <a:r>
              <a:rPr sz="1600" b="1" spc="-20" dirty="0">
                <a:solidFill>
                  <a:srgbClr val="00A1A4"/>
                </a:solidFill>
                <a:latin typeface="微软雅黑"/>
                <a:cs typeface="微软雅黑"/>
              </a:rPr>
              <a:t>播</a:t>
            </a:r>
            <a:r>
              <a:rPr sz="1600" b="1" spc="-5" dirty="0">
                <a:solidFill>
                  <a:srgbClr val="00A1A4"/>
                </a:solidFill>
                <a:latin typeface="微软雅黑"/>
                <a:cs typeface="微软雅黑"/>
              </a:rPr>
              <a:t>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4897" y="5874511"/>
            <a:ext cx="3949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A1A4"/>
                </a:solidFill>
                <a:latin typeface="Segoe UI"/>
                <a:cs typeface="Segoe UI"/>
              </a:rPr>
              <a:t>……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23408" y="1561846"/>
            <a:ext cx="5301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A1A4"/>
                </a:solidFill>
                <a:latin typeface="微软雅黑"/>
                <a:cs typeface="微软雅黑"/>
              </a:rPr>
              <a:t>明星组团开播，助力品牌增粉霸榜</a:t>
            </a:r>
            <a:r>
              <a:rPr sz="1600" b="1" dirty="0">
                <a:solidFill>
                  <a:srgbClr val="00A1A4"/>
                </a:solidFill>
                <a:latin typeface="微软雅黑"/>
                <a:cs typeface="微软雅黑"/>
              </a:rPr>
              <a:t>，</a:t>
            </a:r>
            <a:r>
              <a:rPr sz="1600" b="1" spc="-5" dirty="0">
                <a:solidFill>
                  <a:srgbClr val="00A1A4"/>
                </a:solidFill>
                <a:latin typeface="微软雅黑"/>
                <a:cs typeface="微软雅黑"/>
              </a:rPr>
              <a:t>开启</a:t>
            </a:r>
            <a:r>
              <a:rPr sz="1600" b="1" dirty="0">
                <a:solidFill>
                  <a:srgbClr val="00A1A4"/>
                </a:solidFill>
                <a:latin typeface="微软雅黑"/>
                <a:cs typeface="微软雅黑"/>
              </a:rPr>
              <a:t>长</a:t>
            </a:r>
            <a:r>
              <a:rPr sz="1600" b="1" spc="-5" dirty="0">
                <a:solidFill>
                  <a:srgbClr val="00A1A4"/>
                </a:solidFill>
                <a:latin typeface="微软雅黑"/>
                <a:cs typeface="微软雅黑"/>
              </a:rPr>
              <a:t>效运</a:t>
            </a:r>
            <a:r>
              <a:rPr sz="1600" b="1" dirty="0">
                <a:solidFill>
                  <a:srgbClr val="00A1A4"/>
                </a:solidFill>
                <a:latin typeface="微软雅黑"/>
                <a:cs typeface="微软雅黑"/>
              </a:rPr>
              <a:t>营</a:t>
            </a:r>
            <a:r>
              <a:rPr sz="1600" b="1" spc="-5" dirty="0">
                <a:solidFill>
                  <a:srgbClr val="00A1A4"/>
                </a:solidFill>
                <a:latin typeface="微软雅黑"/>
                <a:cs typeface="微软雅黑"/>
              </a:rPr>
              <a:t>探索</a:t>
            </a:r>
            <a:r>
              <a:rPr sz="1600" b="1" dirty="0">
                <a:solidFill>
                  <a:srgbClr val="00A1A4"/>
                </a:solidFill>
                <a:latin typeface="微软雅黑"/>
                <a:cs typeface="微软雅黑"/>
              </a:rPr>
              <a:t>之</a:t>
            </a:r>
            <a:r>
              <a:rPr sz="1600" b="1" spc="-5" dirty="0">
                <a:solidFill>
                  <a:srgbClr val="00A1A4"/>
                </a:solidFill>
                <a:latin typeface="微软雅黑"/>
                <a:cs typeface="微软雅黑"/>
              </a:rPr>
              <a:t>道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75597" y="4893945"/>
            <a:ext cx="740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微软雅黑"/>
                <a:cs typeface="微软雅黑"/>
              </a:rPr>
              <a:t>直播要素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27803" y="2628900"/>
            <a:ext cx="553720" cy="264160"/>
          </a:xfrm>
          <a:custGeom>
            <a:avLst/>
            <a:gdLst/>
            <a:ahLst/>
            <a:cxnLst/>
            <a:rect l="l" t="t" r="r" b="b"/>
            <a:pathLst>
              <a:path w="553720" h="264160">
                <a:moveTo>
                  <a:pt x="407670" y="0"/>
                </a:moveTo>
                <a:lnTo>
                  <a:pt x="407670" y="72771"/>
                </a:lnTo>
                <a:lnTo>
                  <a:pt x="0" y="72771"/>
                </a:lnTo>
                <a:lnTo>
                  <a:pt x="0" y="190880"/>
                </a:lnTo>
                <a:lnTo>
                  <a:pt x="407670" y="190880"/>
                </a:lnTo>
                <a:lnTo>
                  <a:pt x="407670" y="263651"/>
                </a:lnTo>
                <a:lnTo>
                  <a:pt x="553212" y="131825"/>
                </a:lnTo>
                <a:lnTo>
                  <a:pt x="407670" y="0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82823" y="2456688"/>
            <a:ext cx="523240" cy="521334"/>
          </a:xfrm>
          <a:custGeom>
            <a:avLst/>
            <a:gdLst/>
            <a:ahLst/>
            <a:cxnLst/>
            <a:rect l="l" t="t" r="r" b="b"/>
            <a:pathLst>
              <a:path w="523239" h="521335">
                <a:moveTo>
                  <a:pt x="0" y="260603"/>
                </a:moveTo>
                <a:lnTo>
                  <a:pt x="4209" y="213769"/>
                </a:lnTo>
                <a:lnTo>
                  <a:pt x="16345" y="169685"/>
                </a:lnTo>
                <a:lnTo>
                  <a:pt x="35672" y="129088"/>
                </a:lnTo>
                <a:lnTo>
                  <a:pt x="61453" y="92715"/>
                </a:lnTo>
                <a:lnTo>
                  <a:pt x="92950" y="61302"/>
                </a:lnTo>
                <a:lnTo>
                  <a:pt x="129427" y="35588"/>
                </a:lnTo>
                <a:lnTo>
                  <a:pt x="170146" y="16308"/>
                </a:lnTo>
                <a:lnTo>
                  <a:pt x="214371" y="4199"/>
                </a:lnTo>
                <a:lnTo>
                  <a:pt x="261365" y="0"/>
                </a:lnTo>
                <a:lnTo>
                  <a:pt x="308360" y="4199"/>
                </a:lnTo>
                <a:lnTo>
                  <a:pt x="352585" y="16308"/>
                </a:lnTo>
                <a:lnTo>
                  <a:pt x="393304" y="35588"/>
                </a:lnTo>
                <a:lnTo>
                  <a:pt x="429781" y="61302"/>
                </a:lnTo>
                <a:lnTo>
                  <a:pt x="461278" y="92715"/>
                </a:lnTo>
                <a:lnTo>
                  <a:pt x="487059" y="129088"/>
                </a:lnTo>
                <a:lnTo>
                  <a:pt x="506386" y="169685"/>
                </a:lnTo>
                <a:lnTo>
                  <a:pt x="518522" y="213769"/>
                </a:lnTo>
                <a:lnTo>
                  <a:pt x="522731" y="260603"/>
                </a:lnTo>
                <a:lnTo>
                  <a:pt x="518522" y="307438"/>
                </a:lnTo>
                <a:lnTo>
                  <a:pt x="506386" y="351522"/>
                </a:lnTo>
                <a:lnTo>
                  <a:pt x="487059" y="392119"/>
                </a:lnTo>
                <a:lnTo>
                  <a:pt x="461278" y="428492"/>
                </a:lnTo>
                <a:lnTo>
                  <a:pt x="429781" y="459905"/>
                </a:lnTo>
                <a:lnTo>
                  <a:pt x="393304" y="485619"/>
                </a:lnTo>
                <a:lnTo>
                  <a:pt x="352585" y="504899"/>
                </a:lnTo>
                <a:lnTo>
                  <a:pt x="308360" y="517008"/>
                </a:lnTo>
                <a:lnTo>
                  <a:pt x="261365" y="521208"/>
                </a:lnTo>
                <a:lnTo>
                  <a:pt x="214371" y="517008"/>
                </a:lnTo>
                <a:lnTo>
                  <a:pt x="170146" y="504899"/>
                </a:lnTo>
                <a:lnTo>
                  <a:pt x="129427" y="485619"/>
                </a:lnTo>
                <a:lnTo>
                  <a:pt x="92950" y="459905"/>
                </a:lnTo>
                <a:lnTo>
                  <a:pt x="61453" y="428492"/>
                </a:lnTo>
                <a:lnTo>
                  <a:pt x="35672" y="392119"/>
                </a:lnTo>
                <a:lnTo>
                  <a:pt x="16345" y="351522"/>
                </a:lnTo>
                <a:lnTo>
                  <a:pt x="4209" y="307438"/>
                </a:lnTo>
                <a:lnTo>
                  <a:pt x="0" y="260603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11095" y="3352800"/>
            <a:ext cx="523240" cy="523240"/>
          </a:xfrm>
          <a:custGeom>
            <a:avLst/>
            <a:gdLst/>
            <a:ahLst/>
            <a:cxnLst/>
            <a:rect l="l" t="t" r="r" b="b"/>
            <a:pathLst>
              <a:path w="523239" h="523239">
                <a:moveTo>
                  <a:pt x="0" y="261366"/>
                </a:moveTo>
                <a:lnTo>
                  <a:pt x="4209" y="214371"/>
                </a:lnTo>
                <a:lnTo>
                  <a:pt x="16345" y="170146"/>
                </a:lnTo>
                <a:lnTo>
                  <a:pt x="35672" y="129427"/>
                </a:lnTo>
                <a:lnTo>
                  <a:pt x="61453" y="92950"/>
                </a:lnTo>
                <a:lnTo>
                  <a:pt x="92950" y="61453"/>
                </a:lnTo>
                <a:lnTo>
                  <a:pt x="129427" y="35672"/>
                </a:lnTo>
                <a:lnTo>
                  <a:pt x="170146" y="16345"/>
                </a:lnTo>
                <a:lnTo>
                  <a:pt x="214371" y="4209"/>
                </a:lnTo>
                <a:lnTo>
                  <a:pt x="261366" y="0"/>
                </a:lnTo>
                <a:lnTo>
                  <a:pt x="308360" y="4209"/>
                </a:lnTo>
                <a:lnTo>
                  <a:pt x="352585" y="16345"/>
                </a:lnTo>
                <a:lnTo>
                  <a:pt x="393304" y="35672"/>
                </a:lnTo>
                <a:lnTo>
                  <a:pt x="429781" y="61453"/>
                </a:lnTo>
                <a:lnTo>
                  <a:pt x="461278" y="92950"/>
                </a:lnTo>
                <a:lnTo>
                  <a:pt x="487059" y="129427"/>
                </a:lnTo>
                <a:lnTo>
                  <a:pt x="506386" y="170146"/>
                </a:lnTo>
                <a:lnTo>
                  <a:pt x="518522" y="214371"/>
                </a:lnTo>
                <a:lnTo>
                  <a:pt x="522731" y="261366"/>
                </a:lnTo>
                <a:lnTo>
                  <a:pt x="518522" y="308360"/>
                </a:lnTo>
                <a:lnTo>
                  <a:pt x="506386" y="352585"/>
                </a:lnTo>
                <a:lnTo>
                  <a:pt x="487059" y="393304"/>
                </a:lnTo>
                <a:lnTo>
                  <a:pt x="461278" y="429781"/>
                </a:lnTo>
                <a:lnTo>
                  <a:pt x="429781" y="461278"/>
                </a:lnTo>
                <a:lnTo>
                  <a:pt x="393304" y="487059"/>
                </a:lnTo>
                <a:lnTo>
                  <a:pt x="352585" y="506386"/>
                </a:lnTo>
                <a:lnTo>
                  <a:pt x="308360" y="518522"/>
                </a:lnTo>
                <a:lnTo>
                  <a:pt x="261366" y="522731"/>
                </a:lnTo>
                <a:lnTo>
                  <a:pt x="214371" y="518522"/>
                </a:lnTo>
                <a:lnTo>
                  <a:pt x="170146" y="506386"/>
                </a:lnTo>
                <a:lnTo>
                  <a:pt x="129427" y="487059"/>
                </a:lnTo>
                <a:lnTo>
                  <a:pt x="92950" y="461278"/>
                </a:lnTo>
                <a:lnTo>
                  <a:pt x="61453" y="429781"/>
                </a:lnTo>
                <a:lnTo>
                  <a:pt x="35672" y="393304"/>
                </a:lnTo>
                <a:lnTo>
                  <a:pt x="16345" y="352585"/>
                </a:lnTo>
                <a:lnTo>
                  <a:pt x="4209" y="308360"/>
                </a:lnTo>
                <a:lnTo>
                  <a:pt x="0" y="261366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9639" y="4244340"/>
            <a:ext cx="523240" cy="523240"/>
          </a:xfrm>
          <a:custGeom>
            <a:avLst/>
            <a:gdLst/>
            <a:ahLst/>
            <a:cxnLst/>
            <a:rect l="l" t="t" r="r" b="b"/>
            <a:pathLst>
              <a:path w="523240" h="523239">
                <a:moveTo>
                  <a:pt x="0" y="261366"/>
                </a:moveTo>
                <a:lnTo>
                  <a:pt x="4210" y="214371"/>
                </a:lnTo>
                <a:lnTo>
                  <a:pt x="16351" y="170146"/>
                </a:lnTo>
                <a:lnTo>
                  <a:pt x="35684" y="129427"/>
                </a:lnTo>
                <a:lnTo>
                  <a:pt x="61470" y="92950"/>
                </a:lnTo>
                <a:lnTo>
                  <a:pt x="92971" y="61453"/>
                </a:lnTo>
                <a:lnTo>
                  <a:pt x="129449" y="35672"/>
                </a:lnTo>
                <a:lnTo>
                  <a:pt x="170167" y="16345"/>
                </a:lnTo>
                <a:lnTo>
                  <a:pt x="214385" y="4209"/>
                </a:lnTo>
                <a:lnTo>
                  <a:pt x="261365" y="0"/>
                </a:lnTo>
                <a:lnTo>
                  <a:pt x="308360" y="4209"/>
                </a:lnTo>
                <a:lnTo>
                  <a:pt x="352585" y="16345"/>
                </a:lnTo>
                <a:lnTo>
                  <a:pt x="393304" y="35672"/>
                </a:lnTo>
                <a:lnTo>
                  <a:pt x="429781" y="61453"/>
                </a:lnTo>
                <a:lnTo>
                  <a:pt x="461278" y="92950"/>
                </a:lnTo>
                <a:lnTo>
                  <a:pt x="487059" y="129427"/>
                </a:lnTo>
                <a:lnTo>
                  <a:pt x="506386" y="170146"/>
                </a:lnTo>
                <a:lnTo>
                  <a:pt x="518522" y="214371"/>
                </a:lnTo>
                <a:lnTo>
                  <a:pt x="522731" y="261366"/>
                </a:lnTo>
                <a:lnTo>
                  <a:pt x="518522" y="308360"/>
                </a:lnTo>
                <a:lnTo>
                  <a:pt x="506386" y="352585"/>
                </a:lnTo>
                <a:lnTo>
                  <a:pt x="487059" y="393304"/>
                </a:lnTo>
                <a:lnTo>
                  <a:pt x="461278" y="429781"/>
                </a:lnTo>
                <a:lnTo>
                  <a:pt x="429781" y="461278"/>
                </a:lnTo>
                <a:lnTo>
                  <a:pt x="393304" y="487059"/>
                </a:lnTo>
                <a:lnTo>
                  <a:pt x="352585" y="506386"/>
                </a:lnTo>
                <a:lnTo>
                  <a:pt x="308360" y="518522"/>
                </a:lnTo>
                <a:lnTo>
                  <a:pt x="261365" y="522732"/>
                </a:lnTo>
                <a:lnTo>
                  <a:pt x="214385" y="518522"/>
                </a:lnTo>
                <a:lnTo>
                  <a:pt x="170167" y="506386"/>
                </a:lnTo>
                <a:lnTo>
                  <a:pt x="129449" y="487059"/>
                </a:lnTo>
                <a:lnTo>
                  <a:pt x="92971" y="461278"/>
                </a:lnTo>
                <a:lnTo>
                  <a:pt x="61470" y="429781"/>
                </a:lnTo>
                <a:lnTo>
                  <a:pt x="35684" y="393304"/>
                </a:lnTo>
                <a:lnTo>
                  <a:pt x="16351" y="352585"/>
                </a:lnTo>
                <a:lnTo>
                  <a:pt x="4210" y="308360"/>
                </a:lnTo>
                <a:lnTo>
                  <a:pt x="0" y="261366"/>
                </a:lnTo>
                <a:close/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63111" y="2461260"/>
            <a:ext cx="521334" cy="523240"/>
          </a:xfrm>
          <a:custGeom>
            <a:avLst/>
            <a:gdLst/>
            <a:ahLst/>
            <a:cxnLst/>
            <a:rect l="l" t="t" r="r" b="b"/>
            <a:pathLst>
              <a:path w="521335" h="523239">
                <a:moveTo>
                  <a:pt x="0" y="261365"/>
                </a:moveTo>
                <a:lnTo>
                  <a:pt x="4199" y="214371"/>
                </a:lnTo>
                <a:lnTo>
                  <a:pt x="16308" y="170146"/>
                </a:lnTo>
                <a:lnTo>
                  <a:pt x="35588" y="129427"/>
                </a:lnTo>
                <a:lnTo>
                  <a:pt x="61302" y="92950"/>
                </a:lnTo>
                <a:lnTo>
                  <a:pt x="92715" y="61453"/>
                </a:lnTo>
                <a:lnTo>
                  <a:pt x="129088" y="35672"/>
                </a:lnTo>
                <a:lnTo>
                  <a:pt x="169685" y="16345"/>
                </a:lnTo>
                <a:lnTo>
                  <a:pt x="213769" y="4209"/>
                </a:lnTo>
                <a:lnTo>
                  <a:pt x="260603" y="0"/>
                </a:lnTo>
                <a:lnTo>
                  <a:pt x="307438" y="4209"/>
                </a:lnTo>
                <a:lnTo>
                  <a:pt x="351522" y="16345"/>
                </a:lnTo>
                <a:lnTo>
                  <a:pt x="392119" y="35672"/>
                </a:lnTo>
                <a:lnTo>
                  <a:pt x="428492" y="61453"/>
                </a:lnTo>
                <a:lnTo>
                  <a:pt x="459905" y="92950"/>
                </a:lnTo>
                <a:lnTo>
                  <a:pt x="485619" y="129427"/>
                </a:lnTo>
                <a:lnTo>
                  <a:pt x="504899" y="170146"/>
                </a:lnTo>
                <a:lnTo>
                  <a:pt x="517008" y="214371"/>
                </a:lnTo>
                <a:lnTo>
                  <a:pt x="521208" y="261365"/>
                </a:lnTo>
                <a:lnTo>
                  <a:pt x="517008" y="308360"/>
                </a:lnTo>
                <a:lnTo>
                  <a:pt x="504899" y="352585"/>
                </a:lnTo>
                <a:lnTo>
                  <a:pt x="485619" y="393304"/>
                </a:lnTo>
                <a:lnTo>
                  <a:pt x="459905" y="429781"/>
                </a:lnTo>
                <a:lnTo>
                  <a:pt x="428492" y="461278"/>
                </a:lnTo>
                <a:lnTo>
                  <a:pt x="392119" y="487059"/>
                </a:lnTo>
                <a:lnTo>
                  <a:pt x="351522" y="506386"/>
                </a:lnTo>
                <a:lnTo>
                  <a:pt x="307438" y="518522"/>
                </a:lnTo>
                <a:lnTo>
                  <a:pt x="260603" y="522731"/>
                </a:lnTo>
                <a:lnTo>
                  <a:pt x="213769" y="518522"/>
                </a:lnTo>
                <a:lnTo>
                  <a:pt x="169685" y="506386"/>
                </a:lnTo>
                <a:lnTo>
                  <a:pt x="129088" y="487059"/>
                </a:lnTo>
                <a:lnTo>
                  <a:pt x="92715" y="461278"/>
                </a:lnTo>
                <a:lnTo>
                  <a:pt x="61302" y="429781"/>
                </a:lnTo>
                <a:lnTo>
                  <a:pt x="35588" y="393304"/>
                </a:lnTo>
                <a:lnTo>
                  <a:pt x="16308" y="352585"/>
                </a:lnTo>
                <a:lnTo>
                  <a:pt x="4199" y="308360"/>
                </a:lnTo>
                <a:lnTo>
                  <a:pt x="0" y="261365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33714" y="2993389"/>
            <a:ext cx="981455" cy="1615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74961" y="2993389"/>
            <a:ext cx="149351" cy="1615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49638" y="2993389"/>
            <a:ext cx="420624" cy="1615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30054" y="2993389"/>
            <a:ext cx="149351" cy="1615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904730" y="2993389"/>
            <a:ext cx="559206" cy="1615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24210" y="2993389"/>
            <a:ext cx="224027" cy="16154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73563" y="2993389"/>
            <a:ext cx="280416" cy="1615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33714" y="3244850"/>
            <a:ext cx="1261872" cy="1615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55378" y="3244850"/>
            <a:ext cx="149351" cy="1615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830054" y="3244850"/>
            <a:ext cx="559206" cy="1615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249534" y="3244850"/>
            <a:ext cx="224027" cy="16154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98886" y="3244850"/>
            <a:ext cx="280416" cy="1615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33714" y="3496309"/>
            <a:ext cx="1261872" cy="16154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755378" y="3496309"/>
            <a:ext cx="149351" cy="1615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830054" y="3496309"/>
            <a:ext cx="559206" cy="1615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49534" y="3496309"/>
            <a:ext cx="224027" cy="16154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98886" y="3496309"/>
            <a:ext cx="280416" cy="1615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4311" y="3101339"/>
            <a:ext cx="2071370" cy="2819400"/>
          </a:xfrm>
          <a:custGeom>
            <a:avLst/>
            <a:gdLst/>
            <a:ahLst/>
            <a:cxnLst/>
            <a:rect l="l" t="t" r="r" b="b"/>
            <a:pathLst>
              <a:path w="2071370" h="2819400">
                <a:moveTo>
                  <a:pt x="0" y="2819400"/>
                </a:moveTo>
                <a:lnTo>
                  <a:pt x="2071115" y="2819400"/>
                </a:lnTo>
                <a:lnTo>
                  <a:pt x="2071115" y="0"/>
                </a:lnTo>
                <a:lnTo>
                  <a:pt x="0" y="0"/>
                </a:lnTo>
                <a:lnTo>
                  <a:pt x="0" y="2819400"/>
                </a:lnTo>
                <a:close/>
              </a:path>
            </a:pathLst>
          </a:custGeom>
          <a:solidFill>
            <a:srgbClr val="1718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28488" y="1972055"/>
            <a:ext cx="2295525" cy="4104640"/>
          </a:xfrm>
          <a:custGeom>
            <a:avLst/>
            <a:gdLst/>
            <a:ahLst/>
            <a:cxnLst/>
            <a:rect l="l" t="t" r="r" b="b"/>
            <a:pathLst>
              <a:path w="2295525" h="4104640">
                <a:moveTo>
                  <a:pt x="0" y="203200"/>
                </a:moveTo>
                <a:lnTo>
                  <a:pt x="5364" y="156594"/>
                </a:lnTo>
                <a:lnTo>
                  <a:pt x="20645" y="113818"/>
                </a:lnTo>
                <a:lnTo>
                  <a:pt x="44626" y="76090"/>
                </a:lnTo>
                <a:lnTo>
                  <a:pt x="76090" y="44626"/>
                </a:lnTo>
                <a:lnTo>
                  <a:pt x="113818" y="20645"/>
                </a:lnTo>
                <a:lnTo>
                  <a:pt x="156594" y="5364"/>
                </a:lnTo>
                <a:lnTo>
                  <a:pt x="203200" y="0"/>
                </a:lnTo>
                <a:lnTo>
                  <a:pt x="2091943" y="0"/>
                </a:lnTo>
                <a:lnTo>
                  <a:pt x="2138549" y="5364"/>
                </a:lnTo>
                <a:lnTo>
                  <a:pt x="2181325" y="20645"/>
                </a:lnTo>
                <a:lnTo>
                  <a:pt x="2219053" y="44626"/>
                </a:lnTo>
                <a:lnTo>
                  <a:pt x="2250517" y="76090"/>
                </a:lnTo>
                <a:lnTo>
                  <a:pt x="2274498" y="113818"/>
                </a:lnTo>
                <a:lnTo>
                  <a:pt x="2289779" y="156594"/>
                </a:lnTo>
                <a:lnTo>
                  <a:pt x="2295143" y="203200"/>
                </a:lnTo>
                <a:lnTo>
                  <a:pt x="2295143" y="3900995"/>
                </a:lnTo>
                <a:lnTo>
                  <a:pt x="2289779" y="3947573"/>
                </a:lnTo>
                <a:lnTo>
                  <a:pt x="2274498" y="3990330"/>
                </a:lnTo>
                <a:lnTo>
                  <a:pt x="2250517" y="4028048"/>
                </a:lnTo>
                <a:lnTo>
                  <a:pt x="2219053" y="4059506"/>
                </a:lnTo>
                <a:lnTo>
                  <a:pt x="2181325" y="4083485"/>
                </a:lnTo>
                <a:lnTo>
                  <a:pt x="2138549" y="4098767"/>
                </a:lnTo>
                <a:lnTo>
                  <a:pt x="2091943" y="4104132"/>
                </a:lnTo>
                <a:lnTo>
                  <a:pt x="203200" y="4104132"/>
                </a:lnTo>
                <a:lnTo>
                  <a:pt x="156594" y="4098767"/>
                </a:lnTo>
                <a:lnTo>
                  <a:pt x="113818" y="4083485"/>
                </a:lnTo>
                <a:lnTo>
                  <a:pt x="76090" y="4059506"/>
                </a:lnTo>
                <a:lnTo>
                  <a:pt x="44626" y="4028048"/>
                </a:lnTo>
                <a:lnTo>
                  <a:pt x="20645" y="3990330"/>
                </a:lnTo>
                <a:lnTo>
                  <a:pt x="5364" y="3947573"/>
                </a:lnTo>
                <a:lnTo>
                  <a:pt x="0" y="3900995"/>
                </a:lnTo>
                <a:lnTo>
                  <a:pt x="0" y="203200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35167" y="2138172"/>
            <a:ext cx="2080260" cy="199186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28132" y="4223003"/>
            <a:ext cx="1903730" cy="1577340"/>
          </a:xfrm>
          <a:custGeom>
            <a:avLst/>
            <a:gdLst/>
            <a:ahLst/>
            <a:cxnLst/>
            <a:rect l="l" t="t" r="r" b="b"/>
            <a:pathLst>
              <a:path w="1903729" h="1577339">
                <a:moveTo>
                  <a:pt x="1850389" y="0"/>
                </a:moveTo>
                <a:lnTo>
                  <a:pt x="53085" y="0"/>
                </a:lnTo>
                <a:lnTo>
                  <a:pt x="32414" y="4169"/>
                </a:lnTo>
                <a:lnTo>
                  <a:pt x="15541" y="15541"/>
                </a:lnTo>
                <a:lnTo>
                  <a:pt x="4169" y="32414"/>
                </a:lnTo>
                <a:lnTo>
                  <a:pt x="0" y="53086"/>
                </a:lnTo>
                <a:lnTo>
                  <a:pt x="0" y="1524304"/>
                </a:lnTo>
                <a:lnTo>
                  <a:pt x="4169" y="1544946"/>
                </a:lnTo>
                <a:lnTo>
                  <a:pt x="15541" y="1561804"/>
                </a:lnTo>
                <a:lnTo>
                  <a:pt x="32414" y="1573171"/>
                </a:lnTo>
                <a:lnTo>
                  <a:pt x="53085" y="1577340"/>
                </a:lnTo>
                <a:lnTo>
                  <a:pt x="1850389" y="1577340"/>
                </a:lnTo>
                <a:lnTo>
                  <a:pt x="1871061" y="1573171"/>
                </a:lnTo>
                <a:lnTo>
                  <a:pt x="1887934" y="1561804"/>
                </a:lnTo>
                <a:lnTo>
                  <a:pt x="1899306" y="1544946"/>
                </a:lnTo>
                <a:lnTo>
                  <a:pt x="1903475" y="1524304"/>
                </a:lnTo>
                <a:lnTo>
                  <a:pt x="1903475" y="53086"/>
                </a:lnTo>
                <a:lnTo>
                  <a:pt x="1899306" y="32414"/>
                </a:lnTo>
                <a:lnTo>
                  <a:pt x="1887934" y="15541"/>
                </a:lnTo>
                <a:lnTo>
                  <a:pt x="1871061" y="4169"/>
                </a:lnTo>
                <a:lnTo>
                  <a:pt x="1850389" y="0"/>
                </a:lnTo>
                <a:close/>
              </a:path>
            </a:pathLst>
          </a:custGeom>
          <a:solidFill>
            <a:srgbClr val="3E3F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5820" y="4364990"/>
            <a:ext cx="881481" cy="2926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95820" y="4893817"/>
            <a:ext cx="617727" cy="29260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95820" y="5383377"/>
            <a:ext cx="609600" cy="29260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53353" y="4358640"/>
            <a:ext cx="758951" cy="1463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53353" y="4509515"/>
            <a:ext cx="885444" cy="1463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53353" y="4882260"/>
            <a:ext cx="758951" cy="1463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53353" y="5034660"/>
            <a:ext cx="885444" cy="1463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53353" y="5405882"/>
            <a:ext cx="758951" cy="1463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53353" y="5558637"/>
            <a:ext cx="632460" cy="1463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36335" y="4767071"/>
            <a:ext cx="1685925" cy="0"/>
          </a:xfrm>
          <a:custGeom>
            <a:avLst/>
            <a:gdLst/>
            <a:ahLst/>
            <a:cxnLst/>
            <a:rect l="l" t="t" r="r" b="b"/>
            <a:pathLst>
              <a:path w="1685925">
                <a:moveTo>
                  <a:pt x="0" y="0"/>
                </a:moveTo>
                <a:lnTo>
                  <a:pt x="168567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36335" y="5289803"/>
            <a:ext cx="1685925" cy="0"/>
          </a:xfrm>
          <a:custGeom>
            <a:avLst/>
            <a:gdLst/>
            <a:ahLst/>
            <a:cxnLst/>
            <a:rect l="l" t="t" r="r" b="b"/>
            <a:pathLst>
              <a:path w="1685925">
                <a:moveTo>
                  <a:pt x="0" y="0"/>
                </a:moveTo>
                <a:lnTo>
                  <a:pt x="168567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997952" y="2892551"/>
            <a:ext cx="501650" cy="862965"/>
          </a:xfrm>
          <a:custGeom>
            <a:avLst/>
            <a:gdLst/>
            <a:ahLst/>
            <a:cxnLst/>
            <a:rect l="l" t="t" r="r" b="b"/>
            <a:pathLst>
              <a:path w="501650" h="862964">
                <a:moveTo>
                  <a:pt x="0" y="862584"/>
                </a:moveTo>
                <a:lnTo>
                  <a:pt x="501396" y="862584"/>
                </a:lnTo>
                <a:lnTo>
                  <a:pt x="501396" y="0"/>
                </a:lnTo>
                <a:lnTo>
                  <a:pt x="0" y="0"/>
                </a:lnTo>
                <a:lnTo>
                  <a:pt x="0" y="862584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97266" y="3147390"/>
            <a:ext cx="457200" cy="17556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097266" y="3330828"/>
            <a:ext cx="457200" cy="17526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204070" y="4002659"/>
            <a:ext cx="420624" cy="16154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63711" y="4485385"/>
            <a:ext cx="420624" cy="16154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380730" y="5554065"/>
            <a:ext cx="701040" cy="16154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768205" y="5554065"/>
            <a:ext cx="701421" cy="16154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993756" y="4485385"/>
            <a:ext cx="560831" cy="16154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7116" y="2432304"/>
            <a:ext cx="4953000" cy="3621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1759" y="2383535"/>
            <a:ext cx="5256530" cy="5080"/>
          </a:xfrm>
          <a:custGeom>
            <a:avLst/>
            <a:gdLst/>
            <a:ahLst/>
            <a:cxnLst/>
            <a:rect l="l" t="t" r="r" b="b"/>
            <a:pathLst>
              <a:path w="5256530" h="5080">
                <a:moveTo>
                  <a:pt x="0" y="4572"/>
                </a:moveTo>
                <a:lnTo>
                  <a:pt x="5256276" y="4572"/>
                </a:lnTo>
                <a:lnTo>
                  <a:pt x="5256276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61759" y="2726435"/>
            <a:ext cx="5256530" cy="3371215"/>
          </a:xfrm>
          <a:custGeom>
            <a:avLst/>
            <a:gdLst/>
            <a:ahLst/>
            <a:cxnLst/>
            <a:rect l="l" t="t" r="r" b="b"/>
            <a:pathLst>
              <a:path w="5256530" h="3371215">
                <a:moveTo>
                  <a:pt x="0" y="3371088"/>
                </a:moveTo>
                <a:lnTo>
                  <a:pt x="5256276" y="3371088"/>
                </a:lnTo>
                <a:lnTo>
                  <a:pt x="5256276" y="0"/>
                </a:lnTo>
                <a:lnTo>
                  <a:pt x="0" y="0"/>
                </a:lnTo>
                <a:lnTo>
                  <a:pt x="0" y="337108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7587" y="779779"/>
            <a:ext cx="10328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东部经济带开播品牌商家最多、市场活力最强，产业集中态势明显</a:t>
            </a:r>
          </a:p>
        </p:txBody>
      </p:sp>
      <p:sp>
        <p:nvSpPr>
          <p:cNvPr id="6" name="object 6"/>
          <p:cNvSpPr/>
          <p:nvPr/>
        </p:nvSpPr>
        <p:spPr>
          <a:xfrm>
            <a:off x="588568" y="1819401"/>
            <a:ext cx="5072634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14067" y="2063242"/>
            <a:ext cx="1621917" cy="233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24871" y="3067811"/>
            <a:ext cx="1125220" cy="1123315"/>
          </a:xfrm>
          <a:custGeom>
            <a:avLst/>
            <a:gdLst/>
            <a:ahLst/>
            <a:cxnLst/>
            <a:rect l="l" t="t" r="r" b="b"/>
            <a:pathLst>
              <a:path w="1125220" h="1123314">
                <a:moveTo>
                  <a:pt x="562355" y="0"/>
                </a:moveTo>
                <a:lnTo>
                  <a:pt x="513825" y="2061"/>
                </a:lnTo>
                <a:lnTo>
                  <a:pt x="466442" y="8133"/>
                </a:lnTo>
                <a:lnTo>
                  <a:pt x="420376" y="18048"/>
                </a:lnTo>
                <a:lnTo>
                  <a:pt x="375795" y="31636"/>
                </a:lnTo>
                <a:lnTo>
                  <a:pt x="332868" y="48729"/>
                </a:lnTo>
                <a:lnTo>
                  <a:pt x="291764" y="69157"/>
                </a:lnTo>
                <a:lnTo>
                  <a:pt x="252651" y="92754"/>
                </a:lnTo>
                <a:lnTo>
                  <a:pt x="215698" y="119349"/>
                </a:lnTo>
                <a:lnTo>
                  <a:pt x="181073" y="148775"/>
                </a:lnTo>
                <a:lnTo>
                  <a:pt x="148946" y="180862"/>
                </a:lnTo>
                <a:lnTo>
                  <a:pt x="119484" y="215442"/>
                </a:lnTo>
                <a:lnTo>
                  <a:pt x="92857" y="252347"/>
                </a:lnTo>
                <a:lnTo>
                  <a:pt x="69233" y="291407"/>
                </a:lnTo>
                <a:lnTo>
                  <a:pt x="48781" y="332454"/>
                </a:lnTo>
                <a:lnTo>
                  <a:pt x="31670" y="375320"/>
                </a:lnTo>
                <a:lnTo>
                  <a:pt x="18067" y="419835"/>
                </a:lnTo>
                <a:lnTo>
                  <a:pt x="8142" y="465832"/>
                </a:lnTo>
                <a:lnTo>
                  <a:pt x="2063" y="513141"/>
                </a:lnTo>
                <a:lnTo>
                  <a:pt x="0" y="561594"/>
                </a:lnTo>
                <a:lnTo>
                  <a:pt x="2063" y="610046"/>
                </a:lnTo>
                <a:lnTo>
                  <a:pt x="8142" y="657355"/>
                </a:lnTo>
                <a:lnTo>
                  <a:pt x="18067" y="703352"/>
                </a:lnTo>
                <a:lnTo>
                  <a:pt x="31670" y="747867"/>
                </a:lnTo>
                <a:lnTo>
                  <a:pt x="48781" y="790733"/>
                </a:lnTo>
                <a:lnTo>
                  <a:pt x="69233" y="831780"/>
                </a:lnTo>
                <a:lnTo>
                  <a:pt x="92857" y="870840"/>
                </a:lnTo>
                <a:lnTo>
                  <a:pt x="119484" y="907745"/>
                </a:lnTo>
                <a:lnTo>
                  <a:pt x="148946" y="942325"/>
                </a:lnTo>
                <a:lnTo>
                  <a:pt x="181073" y="974412"/>
                </a:lnTo>
                <a:lnTo>
                  <a:pt x="215698" y="1003838"/>
                </a:lnTo>
                <a:lnTo>
                  <a:pt x="252651" y="1030433"/>
                </a:lnTo>
                <a:lnTo>
                  <a:pt x="291764" y="1054030"/>
                </a:lnTo>
                <a:lnTo>
                  <a:pt x="332868" y="1074458"/>
                </a:lnTo>
                <a:lnTo>
                  <a:pt x="375795" y="1091551"/>
                </a:lnTo>
                <a:lnTo>
                  <a:pt x="420376" y="1105139"/>
                </a:lnTo>
                <a:lnTo>
                  <a:pt x="466442" y="1115054"/>
                </a:lnTo>
                <a:lnTo>
                  <a:pt x="513825" y="1121126"/>
                </a:lnTo>
                <a:lnTo>
                  <a:pt x="562355" y="1123188"/>
                </a:lnTo>
                <a:lnTo>
                  <a:pt x="610886" y="1121126"/>
                </a:lnTo>
                <a:lnTo>
                  <a:pt x="658269" y="1115054"/>
                </a:lnTo>
                <a:lnTo>
                  <a:pt x="704335" y="1105139"/>
                </a:lnTo>
                <a:lnTo>
                  <a:pt x="748916" y="1091551"/>
                </a:lnTo>
                <a:lnTo>
                  <a:pt x="791843" y="1074458"/>
                </a:lnTo>
                <a:lnTo>
                  <a:pt x="832947" y="1054030"/>
                </a:lnTo>
                <a:lnTo>
                  <a:pt x="872060" y="1030433"/>
                </a:lnTo>
                <a:lnTo>
                  <a:pt x="909013" y="1003838"/>
                </a:lnTo>
                <a:lnTo>
                  <a:pt x="943638" y="974412"/>
                </a:lnTo>
                <a:lnTo>
                  <a:pt x="975765" y="942325"/>
                </a:lnTo>
                <a:lnTo>
                  <a:pt x="1005227" y="907745"/>
                </a:lnTo>
                <a:lnTo>
                  <a:pt x="1031854" y="870840"/>
                </a:lnTo>
                <a:lnTo>
                  <a:pt x="1055478" y="831780"/>
                </a:lnTo>
                <a:lnTo>
                  <a:pt x="1075930" y="790733"/>
                </a:lnTo>
                <a:lnTo>
                  <a:pt x="1093041" y="747867"/>
                </a:lnTo>
                <a:lnTo>
                  <a:pt x="1106644" y="703352"/>
                </a:lnTo>
                <a:lnTo>
                  <a:pt x="1116569" y="657355"/>
                </a:lnTo>
                <a:lnTo>
                  <a:pt x="1122648" y="610046"/>
                </a:lnTo>
                <a:lnTo>
                  <a:pt x="1124711" y="561594"/>
                </a:lnTo>
                <a:lnTo>
                  <a:pt x="1122648" y="513141"/>
                </a:lnTo>
                <a:lnTo>
                  <a:pt x="1116569" y="465832"/>
                </a:lnTo>
                <a:lnTo>
                  <a:pt x="1106644" y="419835"/>
                </a:lnTo>
                <a:lnTo>
                  <a:pt x="1093041" y="375320"/>
                </a:lnTo>
                <a:lnTo>
                  <a:pt x="1075930" y="332454"/>
                </a:lnTo>
                <a:lnTo>
                  <a:pt x="1055478" y="291407"/>
                </a:lnTo>
                <a:lnTo>
                  <a:pt x="1031854" y="252347"/>
                </a:lnTo>
                <a:lnTo>
                  <a:pt x="1005227" y="215442"/>
                </a:lnTo>
                <a:lnTo>
                  <a:pt x="975765" y="180862"/>
                </a:lnTo>
                <a:lnTo>
                  <a:pt x="943638" y="148775"/>
                </a:lnTo>
                <a:lnTo>
                  <a:pt x="909013" y="119349"/>
                </a:lnTo>
                <a:lnTo>
                  <a:pt x="872060" y="92754"/>
                </a:lnTo>
                <a:lnTo>
                  <a:pt x="832947" y="69157"/>
                </a:lnTo>
                <a:lnTo>
                  <a:pt x="791843" y="48729"/>
                </a:lnTo>
                <a:lnTo>
                  <a:pt x="748916" y="31636"/>
                </a:lnTo>
                <a:lnTo>
                  <a:pt x="704335" y="18048"/>
                </a:lnTo>
                <a:lnTo>
                  <a:pt x="658269" y="8133"/>
                </a:lnTo>
                <a:lnTo>
                  <a:pt x="610886" y="2061"/>
                </a:lnTo>
                <a:lnTo>
                  <a:pt x="562355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362945" y="3472053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广州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8188" y="5980176"/>
            <a:ext cx="4519295" cy="76200"/>
          </a:xfrm>
          <a:custGeom>
            <a:avLst/>
            <a:gdLst/>
            <a:ahLst/>
            <a:cxnLst/>
            <a:rect l="l" t="t" r="r" b="b"/>
            <a:pathLst>
              <a:path w="4519295" h="76200">
                <a:moveTo>
                  <a:pt x="4442713" y="0"/>
                </a:moveTo>
                <a:lnTo>
                  <a:pt x="4442713" y="76200"/>
                </a:lnTo>
                <a:lnTo>
                  <a:pt x="4506213" y="44450"/>
                </a:lnTo>
                <a:lnTo>
                  <a:pt x="4455413" y="44450"/>
                </a:lnTo>
                <a:lnTo>
                  <a:pt x="4455413" y="31750"/>
                </a:lnTo>
                <a:lnTo>
                  <a:pt x="4506213" y="31750"/>
                </a:lnTo>
                <a:lnTo>
                  <a:pt x="4442713" y="0"/>
                </a:lnTo>
                <a:close/>
              </a:path>
              <a:path w="4519295" h="76200">
                <a:moveTo>
                  <a:pt x="444271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442713" y="44450"/>
                </a:lnTo>
                <a:lnTo>
                  <a:pt x="4442713" y="31750"/>
                </a:lnTo>
                <a:close/>
              </a:path>
              <a:path w="4519295" h="76200">
                <a:moveTo>
                  <a:pt x="4506213" y="31750"/>
                </a:moveTo>
                <a:lnTo>
                  <a:pt x="4455413" y="31750"/>
                </a:lnTo>
                <a:lnTo>
                  <a:pt x="4455413" y="44450"/>
                </a:lnTo>
                <a:lnTo>
                  <a:pt x="4506213" y="44450"/>
                </a:lnTo>
                <a:lnTo>
                  <a:pt x="4518913" y="38100"/>
                </a:lnTo>
                <a:lnTo>
                  <a:pt x="4506213" y="3175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00088" y="3067811"/>
            <a:ext cx="76200" cy="2951480"/>
          </a:xfrm>
          <a:custGeom>
            <a:avLst/>
            <a:gdLst/>
            <a:ahLst/>
            <a:cxnLst/>
            <a:rect l="l" t="t" r="r" b="b"/>
            <a:pathLst>
              <a:path w="76200" h="2951479">
                <a:moveTo>
                  <a:pt x="44450" y="63500"/>
                </a:moveTo>
                <a:lnTo>
                  <a:pt x="31750" y="63500"/>
                </a:lnTo>
                <a:lnTo>
                  <a:pt x="31750" y="2951378"/>
                </a:lnTo>
                <a:lnTo>
                  <a:pt x="44450" y="2951378"/>
                </a:lnTo>
                <a:lnTo>
                  <a:pt x="44450" y="63500"/>
                </a:lnTo>
                <a:close/>
              </a:path>
              <a:path w="76200" h="29514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514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014836" y="5857443"/>
            <a:ext cx="2781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等线"/>
                <a:cs typeface="等线"/>
              </a:rPr>
              <a:t>主播数</a:t>
            </a:r>
            <a:endParaRPr sz="700">
              <a:latin typeface="等线"/>
              <a:cs typeface="等线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96734" y="3095370"/>
            <a:ext cx="101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等线"/>
                <a:cs typeface="等线"/>
              </a:rPr>
              <a:t>直 播 次 数</a:t>
            </a:r>
            <a:endParaRPr sz="700">
              <a:latin typeface="等线"/>
              <a:cs typeface="等线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70419" y="3121151"/>
            <a:ext cx="83820" cy="83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25232" y="3051175"/>
            <a:ext cx="1841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Unicode MS"/>
                <a:cs typeface="Arial Unicode MS"/>
              </a:rPr>
              <a:t>气泡大小代表直播观看人次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07123" y="3157727"/>
            <a:ext cx="183515" cy="163830"/>
          </a:xfrm>
          <a:custGeom>
            <a:avLst/>
            <a:gdLst/>
            <a:ahLst/>
            <a:cxnLst/>
            <a:rect l="l" t="t" r="r" b="b"/>
            <a:pathLst>
              <a:path w="183515" h="163829">
                <a:moveTo>
                  <a:pt x="0" y="163449"/>
                </a:moveTo>
                <a:lnTo>
                  <a:pt x="183133" y="0"/>
                </a:lnTo>
              </a:path>
            </a:pathLst>
          </a:custGeom>
          <a:ln w="635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99504" y="3227832"/>
            <a:ext cx="183515" cy="163830"/>
          </a:xfrm>
          <a:custGeom>
            <a:avLst/>
            <a:gdLst/>
            <a:ahLst/>
            <a:cxnLst/>
            <a:rect l="l" t="t" r="r" b="b"/>
            <a:pathLst>
              <a:path w="183515" h="163829">
                <a:moveTo>
                  <a:pt x="0" y="163448"/>
                </a:moveTo>
                <a:lnTo>
                  <a:pt x="183134" y="0"/>
                </a:lnTo>
              </a:path>
            </a:pathLst>
          </a:custGeom>
          <a:ln w="635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81716" y="5913120"/>
            <a:ext cx="183515" cy="163830"/>
          </a:xfrm>
          <a:custGeom>
            <a:avLst/>
            <a:gdLst/>
            <a:ahLst/>
            <a:cxnLst/>
            <a:rect l="l" t="t" r="r" b="b"/>
            <a:pathLst>
              <a:path w="183515" h="163829">
                <a:moveTo>
                  <a:pt x="0" y="163474"/>
                </a:moveTo>
                <a:lnTo>
                  <a:pt x="183133" y="0"/>
                </a:lnTo>
              </a:path>
            </a:pathLst>
          </a:custGeom>
          <a:ln w="635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60964" y="5903976"/>
            <a:ext cx="183515" cy="163830"/>
          </a:xfrm>
          <a:custGeom>
            <a:avLst/>
            <a:gdLst/>
            <a:ahLst/>
            <a:cxnLst/>
            <a:rect l="l" t="t" r="r" b="b"/>
            <a:pathLst>
              <a:path w="183515" h="163829">
                <a:moveTo>
                  <a:pt x="0" y="163474"/>
                </a:moveTo>
                <a:lnTo>
                  <a:pt x="183133" y="0"/>
                </a:lnTo>
              </a:path>
            </a:pathLst>
          </a:custGeom>
          <a:ln w="635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24955" y="6424066"/>
            <a:ext cx="24688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说明：广州的数据相比</a:t>
            </a:r>
            <a:r>
              <a:rPr sz="800" spc="-15" dirty="0">
                <a:latin typeface="微软雅黑"/>
                <a:cs typeface="微软雅黑"/>
              </a:rPr>
              <a:t>其</a:t>
            </a:r>
            <a:r>
              <a:rPr sz="800" dirty="0">
                <a:latin typeface="微软雅黑"/>
                <a:cs typeface="微软雅黑"/>
              </a:rPr>
              <a:t>他城</a:t>
            </a:r>
            <a:r>
              <a:rPr sz="800" spc="-15" dirty="0">
                <a:latin typeface="微软雅黑"/>
                <a:cs typeface="微软雅黑"/>
              </a:rPr>
              <a:t>市</a:t>
            </a:r>
            <a:r>
              <a:rPr sz="800" dirty="0">
                <a:latin typeface="微软雅黑"/>
                <a:cs typeface="微软雅黑"/>
              </a:rPr>
              <a:t>明显</a:t>
            </a:r>
            <a:r>
              <a:rPr sz="800" spc="-15" dirty="0">
                <a:latin typeface="微软雅黑"/>
                <a:cs typeface="微软雅黑"/>
              </a:rPr>
              <a:t>偏</a:t>
            </a:r>
            <a:r>
              <a:rPr sz="800" dirty="0">
                <a:latin typeface="微软雅黑"/>
                <a:cs typeface="微软雅黑"/>
              </a:rPr>
              <a:t>高，</a:t>
            </a:r>
            <a:r>
              <a:rPr sz="800" spc="-15" dirty="0">
                <a:latin typeface="微软雅黑"/>
                <a:cs typeface="微软雅黑"/>
              </a:rPr>
              <a:t>做</a:t>
            </a:r>
            <a:r>
              <a:rPr sz="800" dirty="0">
                <a:latin typeface="微软雅黑"/>
                <a:cs typeface="微软雅黑"/>
              </a:rPr>
              <a:t>缩放</a:t>
            </a:r>
            <a:r>
              <a:rPr sz="800" spc="-15" dirty="0">
                <a:latin typeface="微软雅黑"/>
                <a:cs typeface="微软雅黑"/>
              </a:rPr>
              <a:t>处</a:t>
            </a:r>
            <a:r>
              <a:rPr sz="800" dirty="0">
                <a:latin typeface="微软雅黑"/>
                <a:cs typeface="微软雅黑"/>
              </a:rPr>
              <a:t>理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2958" y="3590887"/>
            <a:ext cx="1016000" cy="313055"/>
          </a:xfrm>
          <a:custGeom>
            <a:avLst/>
            <a:gdLst/>
            <a:ahLst/>
            <a:cxnLst/>
            <a:rect l="l" t="t" r="r" b="b"/>
            <a:pathLst>
              <a:path w="1016000" h="313054">
                <a:moveTo>
                  <a:pt x="0" y="312585"/>
                </a:moveTo>
                <a:lnTo>
                  <a:pt x="1015682" y="312585"/>
                </a:lnTo>
                <a:lnTo>
                  <a:pt x="1015682" y="0"/>
                </a:lnTo>
                <a:lnTo>
                  <a:pt x="0" y="0"/>
                </a:lnTo>
                <a:lnTo>
                  <a:pt x="0" y="312585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2958" y="3903560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9035" y="3903560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958" y="4122763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9035" y="4122763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2958" y="4341964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9035" y="4341964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2958" y="4561294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9035" y="4561294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2958" y="4780495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035" y="4780495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2958" y="4999697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9035" y="4999697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2958" y="5218900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035" y="5218900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2958" y="5438203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9035" y="5438203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2958" y="5657443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9035" y="5657443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B8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2958" y="5876683"/>
            <a:ext cx="316230" cy="219710"/>
          </a:xfrm>
          <a:custGeom>
            <a:avLst/>
            <a:gdLst/>
            <a:ahLst/>
            <a:cxnLst/>
            <a:rect l="l" t="t" r="r" b="b"/>
            <a:pathLst>
              <a:path w="316230" h="219710">
                <a:moveTo>
                  <a:pt x="0" y="219240"/>
                </a:moveTo>
                <a:lnTo>
                  <a:pt x="316077" y="219240"/>
                </a:lnTo>
                <a:lnTo>
                  <a:pt x="316077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9035" y="5876683"/>
            <a:ext cx="699770" cy="219710"/>
          </a:xfrm>
          <a:custGeom>
            <a:avLst/>
            <a:gdLst/>
            <a:ahLst/>
            <a:cxnLst/>
            <a:rect l="l" t="t" r="r" b="b"/>
            <a:pathLst>
              <a:path w="699769" h="219710">
                <a:moveTo>
                  <a:pt x="0" y="219240"/>
                </a:moveTo>
                <a:lnTo>
                  <a:pt x="699592" y="219240"/>
                </a:lnTo>
                <a:lnTo>
                  <a:pt x="699592" y="0"/>
                </a:lnTo>
                <a:lnTo>
                  <a:pt x="0" y="0"/>
                </a:lnTo>
                <a:lnTo>
                  <a:pt x="0" y="21924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9035" y="3897121"/>
            <a:ext cx="0" cy="2205355"/>
          </a:xfrm>
          <a:custGeom>
            <a:avLst/>
            <a:gdLst/>
            <a:ahLst/>
            <a:cxnLst/>
            <a:rect l="l" t="t" r="r" b="b"/>
            <a:pathLst>
              <a:path h="2205354">
                <a:moveTo>
                  <a:pt x="0" y="0"/>
                </a:moveTo>
                <a:lnTo>
                  <a:pt x="0" y="220515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608" y="3903471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608" y="4122801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6608" y="4342003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6608" y="4561204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6608" y="4780534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6608" y="4999735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6608" y="5218938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6608" y="5438140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6608" y="5657443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6608" y="5876683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2958" y="3584575"/>
            <a:ext cx="0" cy="2517775"/>
          </a:xfrm>
          <a:custGeom>
            <a:avLst/>
            <a:gdLst/>
            <a:ahLst/>
            <a:cxnLst/>
            <a:rect l="l" t="t" r="r" b="b"/>
            <a:pathLst>
              <a:path h="2517775">
                <a:moveTo>
                  <a:pt x="0" y="0"/>
                </a:moveTo>
                <a:lnTo>
                  <a:pt x="0" y="251769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8589" y="3584575"/>
            <a:ext cx="0" cy="2517775"/>
          </a:xfrm>
          <a:custGeom>
            <a:avLst/>
            <a:gdLst/>
            <a:ahLst/>
            <a:cxnLst/>
            <a:rect l="l" t="t" r="r" b="b"/>
            <a:pathLst>
              <a:path h="2517775">
                <a:moveTo>
                  <a:pt x="0" y="0"/>
                </a:moveTo>
                <a:lnTo>
                  <a:pt x="0" y="251769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6608" y="3590925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6608" y="6095923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3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17347" y="3628770"/>
            <a:ext cx="786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solidFill>
                  <a:srgbClr val="FFFFFF"/>
                </a:solidFill>
                <a:latin typeface="Arial Unicode MS"/>
                <a:cs typeface="Arial Unicode MS"/>
              </a:rPr>
              <a:t>T</a:t>
            </a:r>
            <a:r>
              <a:rPr sz="1200" spc="55" dirty="0">
                <a:solidFill>
                  <a:srgbClr val="FFFFFF"/>
                </a:solidFill>
                <a:latin typeface="Arial Unicode MS"/>
                <a:cs typeface="Arial Unicode MS"/>
              </a:rPr>
              <a:t>o</a:t>
            </a:r>
            <a:r>
              <a:rPr sz="1200" spc="80" dirty="0">
                <a:solidFill>
                  <a:srgbClr val="FFFFFF"/>
                </a:solidFill>
                <a:latin typeface="Arial Unicode MS"/>
                <a:cs typeface="Arial Unicode MS"/>
              </a:rPr>
              <a:t>p</a:t>
            </a:r>
            <a:r>
              <a:rPr sz="1200" spc="-35" dirty="0">
                <a:solidFill>
                  <a:srgbClr val="FFFFFF"/>
                </a:solidFill>
                <a:latin typeface="Arial Unicode MS"/>
                <a:cs typeface="Arial Unicode MS"/>
              </a:rPr>
              <a:t>10</a:t>
            </a:r>
            <a:r>
              <a:rPr sz="1200" dirty="0">
                <a:solidFill>
                  <a:srgbClr val="FFFFFF"/>
                </a:solidFill>
                <a:latin typeface="Arial Unicode MS"/>
                <a:cs typeface="Arial Unicode MS"/>
              </a:rPr>
              <a:t>省份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14299" y="3900932"/>
            <a:ext cx="92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5" dirty="0">
                <a:solidFill>
                  <a:srgbClr val="128892"/>
                </a:solidFill>
                <a:latin typeface="Arial Unicode MS"/>
                <a:cs typeface="Arial Unicode MS"/>
              </a:rPr>
              <a:t>1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16330" y="3908552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28892"/>
                </a:solidFill>
                <a:latin typeface="Arial Unicode MS"/>
                <a:cs typeface="Arial Unicode MS"/>
              </a:rPr>
              <a:t>广东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02107" y="4120388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128892"/>
                </a:solidFill>
                <a:latin typeface="Arial Unicode MS"/>
                <a:cs typeface="Arial Unicode MS"/>
              </a:rPr>
              <a:t>2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16330" y="4128008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28892"/>
                </a:solidFill>
                <a:latin typeface="Arial Unicode MS"/>
                <a:cs typeface="Arial Unicode MS"/>
              </a:rPr>
              <a:t>浙江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0583" y="4339590"/>
            <a:ext cx="119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128892"/>
                </a:solidFill>
                <a:latin typeface="Arial Unicode MS"/>
                <a:cs typeface="Arial Unicode MS"/>
              </a:rPr>
              <a:t>3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16330" y="4347209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28892"/>
                </a:solidFill>
                <a:latin typeface="Arial Unicode MS"/>
                <a:cs typeface="Arial Unicode MS"/>
              </a:rPr>
              <a:t>山东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00583" y="4559045"/>
            <a:ext cx="121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0" dirty="0">
                <a:solidFill>
                  <a:srgbClr val="128892"/>
                </a:solidFill>
                <a:latin typeface="Arial Unicode MS"/>
                <a:cs typeface="Arial Unicode MS"/>
              </a:rPr>
              <a:t>4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16330" y="4566665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28892"/>
                </a:solidFill>
                <a:latin typeface="Arial Unicode MS"/>
                <a:cs typeface="Arial Unicode MS"/>
              </a:rPr>
              <a:t>江苏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2107" y="4778120"/>
            <a:ext cx="118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solidFill>
                  <a:srgbClr val="128892"/>
                </a:solidFill>
                <a:latin typeface="Arial Unicode MS"/>
                <a:cs typeface="Arial Unicode MS"/>
              </a:rPr>
              <a:t>5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16330" y="4785740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28892"/>
                </a:solidFill>
                <a:latin typeface="Arial Unicode MS"/>
                <a:cs typeface="Arial Unicode MS"/>
              </a:rPr>
              <a:t>河南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0583" y="4997577"/>
            <a:ext cx="120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solidFill>
                  <a:srgbClr val="128892"/>
                </a:solidFill>
                <a:latin typeface="Arial Unicode MS"/>
                <a:cs typeface="Arial Unicode MS"/>
              </a:rPr>
              <a:t>6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16330" y="5005196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28892"/>
                </a:solidFill>
                <a:latin typeface="Arial Unicode MS"/>
                <a:cs typeface="Arial Unicode MS"/>
              </a:rPr>
              <a:t>上海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05155" y="5216778"/>
            <a:ext cx="113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128892"/>
                </a:solidFill>
                <a:latin typeface="Arial Unicode MS"/>
                <a:cs typeface="Arial Unicode MS"/>
              </a:rPr>
              <a:t>7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16330" y="5224398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28892"/>
                </a:solidFill>
                <a:latin typeface="Arial Unicode MS"/>
                <a:cs typeface="Arial Unicode MS"/>
              </a:rPr>
              <a:t>北京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99059" y="5436209"/>
            <a:ext cx="1231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solidFill>
                  <a:srgbClr val="128892"/>
                </a:solidFill>
                <a:latin typeface="Arial Unicode MS"/>
                <a:cs typeface="Arial Unicode MS"/>
              </a:rPr>
              <a:t>8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16330" y="5443829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28892"/>
                </a:solidFill>
                <a:latin typeface="Arial Unicode MS"/>
                <a:cs typeface="Arial Unicode MS"/>
              </a:rPr>
              <a:t>河北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02107" y="5655361"/>
            <a:ext cx="118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128892"/>
                </a:solidFill>
                <a:latin typeface="Arial Unicode MS"/>
                <a:cs typeface="Arial Unicode MS"/>
              </a:rPr>
              <a:t>9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16330" y="5662980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28892"/>
                </a:solidFill>
                <a:latin typeface="Arial Unicode MS"/>
                <a:cs typeface="Arial Unicode MS"/>
              </a:rPr>
              <a:t>湖北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67055" y="5886399"/>
            <a:ext cx="755650" cy="19431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1645" algn="l"/>
              </a:tabLst>
            </a:pPr>
            <a:r>
              <a:rPr sz="1200" spc="-35" dirty="0">
                <a:solidFill>
                  <a:srgbClr val="128892"/>
                </a:solidFill>
                <a:latin typeface="Arial Unicode MS"/>
                <a:cs typeface="Arial Unicode MS"/>
              </a:rPr>
              <a:t>10	</a:t>
            </a:r>
            <a:r>
              <a:rPr sz="1650" baseline="2525" dirty="0">
                <a:solidFill>
                  <a:srgbClr val="128892"/>
                </a:solidFill>
                <a:latin typeface="Arial Unicode MS"/>
                <a:cs typeface="Arial Unicode MS"/>
              </a:rPr>
              <a:t>福建</a:t>
            </a:r>
            <a:endParaRPr sz="1650" baseline="2525">
              <a:latin typeface="Arial Unicode MS"/>
              <a:cs typeface="Arial Unicode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66978" y="6411264"/>
            <a:ext cx="13690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457820" y="1819401"/>
            <a:ext cx="3446145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02336" y="2388107"/>
            <a:ext cx="5256530" cy="338455"/>
          </a:xfrm>
          <a:custGeom>
            <a:avLst/>
            <a:gdLst/>
            <a:ahLst/>
            <a:cxnLst/>
            <a:rect l="l" t="t" r="r" b="b"/>
            <a:pathLst>
              <a:path w="5256530" h="338455">
                <a:moveTo>
                  <a:pt x="0" y="338327"/>
                </a:moveTo>
                <a:lnTo>
                  <a:pt x="5256276" y="338327"/>
                </a:lnTo>
                <a:lnTo>
                  <a:pt x="5256276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2005076" y="2414397"/>
            <a:ext cx="205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/>
                <a:cs typeface="微软雅黑"/>
              </a:rPr>
              <a:t>美妆直播商家省份分布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02336" y="2388107"/>
            <a:ext cx="5256530" cy="3714115"/>
          </a:xfrm>
          <a:custGeom>
            <a:avLst/>
            <a:gdLst/>
            <a:ahLst/>
            <a:cxnLst/>
            <a:rect l="l" t="t" r="r" b="b"/>
            <a:pathLst>
              <a:path w="5256530" h="3714115">
                <a:moveTo>
                  <a:pt x="0" y="3713988"/>
                </a:moveTo>
                <a:lnTo>
                  <a:pt x="5256276" y="3713988"/>
                </a:lnTo>
                <a:lnTo>
                  <a:pt x="5256276" y="0"/>
                </a:lnTo>
                <a:lnTo>
                  <a:pt x="0" y="0"/>
                </a:lnTo>
                <a:lnTo>
                  <a:pt x="0" y="3713988"/>
                </a:lnTo>
                <a:close/>
              </a:path>
            </a:pathLst>
          </a:custGeom>
          <a:ln w="9524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451091" y="2388107"/>
            <a:ext cx="5256530" cy="338455"/>
          </a:xfrm>
          <a:custGeom>
            <a:avLst/>
            <a:gdLst/>
            <a:ahLst/>
            <a:cxnLst/>
            <a:rect l="l" t="t" r="r" b="b"/>
            <a:pathLst>
              <a:path w="5256530" h="338455">
                <a:moveTo>
                  <a:pt x="0" y="338327"/>
                </a:moveTo>
                <a:lnTo>
                  <a:pt x="5256275" y="338327"/>
                </a:lnTo>
                <a:lnTo>
                  <a:pt x="5256275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6461759" y="2388107"/>
            <a:ext cx="5256530" cy="338455"/>
          </a:xfrm>
          <a:prstGeom prst="rect">
            <a:avLst/>
          </a:prstGeom>
          <a:solidFill>
            <a:srgbClr val="00A1A4"/>
          </a:solidFill>
        </p:spPr>
        <p:txBody>
          <a:bodyPr vert="horz" wrap="square" lIns="0" tIns="38100" rIns="0" bIns="0" rtlCol="0">
            <a:spAutoFit/>
          </a:bodyPr>
          <a:lstStyle/>
          <a:p>
            <a:pPr marL="1395730">
              <a:lnSpc>
                <a:spcPct val="100000"/>
              </a:lnSpc>
              <a:spcBef>
                <a:spcPts val="30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/>
                <a:cs typeface="微软雅黑"/>
              </a:rPr>
              <a:t>美妆直播商</a:t>
            </a:r>
            <a:r>
              <a:rPr sz="1600" b="1" spc="-15" dirty="0">
                <a:solidFill>
                  <a:srgbClr val="FFFFFF"/>
                </a:solidFill>
                <a:latin typeface="微软雅黑"/>
                <a:cs typeface="微软雅黑"/>
              </a:rPr>
              <a:t>家</a:t>
            </a:r>
            <a:r>
              <a:rPr sz="1600" b="1" spc="-30" dirty="0">
                <a:solidFill>
                  <a:srgbClr val="FFFFFF"/>
                </a:solidFill>
                <a:latin typeface="微软雅黑"/>
                <a:cs typeface="微软雅黑"/>
              </a:rPr>
              <a:t>TOP</a:t>
            </a:r>
            <a:r>
              <a:rPr sz="1600" b="1" spc="-5" dirty="0">
                <a:solidFill>
                  <a:srgbClr val="FFFFFF"/>
                </a:solidFill>
                <a:latin typeface="微软雅黑"/>
                <a:cs typeface="微软雅黑"/>
              </a:rPr>
              <a:t>城市分布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461759" y="2388107"/>
            <a:ext cx="5256530" cy="3714115"/>
          </a:xfrm>
          <a:custGeom>
            <a:avLst/>
            <a:gdLst/>
            <a:ahLst/>
            <a:cxnLst/>
            <a:rect l="l" t="t" r="r" b="b"/>
            <a:pathLst>
              <a:path w="5256530" h="3714115">
                <a:moveTo>
                  <a:pt x="0" y="3713988"/>
                </a:moveTo>
                <a:lnTo>
                  <a:pt x="5256276" y="3713988"/>
                </a:lnTo>
                <a:lnTo>
                  <a:pt x="5256276" y="0"/>
                </a:lnTo>
                <a:lnTo>
                  <a:pt x="0" y="0"/>
                </a:lnTo>
                <a:lnTo>
                  <a:pt x="0" y="3713988"/>
                </a:lnTo>
                <a:close/>
              </a:path>
            </a:pathLst>
          </a:custGeom>
          <a:ln w="952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802623" y="4131564"/>
            <a:ext cx="734695" cy="734695"/>
          </a:xfrm>
          <a:custGeom>
            <a:avLst/>
            <a:gdLst/>
            <a:ahLst/>
            <a:cxnLst/>
            <a:rect l="l" t="t" r="r" b="b"/>
            <a:pathLst>
              <a:path w="734695" h="734695">
                <a:moveTo>
                  <a:pt x="367283" y="0"/>
                </a:moveTo>
                <a:lnTo>
                  <a:pt x="321217" y="2862"/>
                </a:lnTo>
                <a:lnTo>
                  <a:pt x="276857" y="11218"/>
                </a:lnTo>
                <a:lnTo>
                  <a:pt x="234548" y="24725"/>
                </a:lnTo>
                <a:lnTo>
                  <a:pt x="194633" y="43038"/>
                </a:lnTo>
                <a:lnTo>
                  <a:pt x="157458" y="65812"/>
                </a:lnTo>
                <a:lnTo>
                  <a:pt x="123366" y="92703"/>
                </a:lnTo>
                <a:lnTo>
                  <a:pt x="92703" y="123366"/>
                </a:lnTo>
                <a:lnTo>
                  <a:pt x="65812" y="157458"/>
                </a:lnTo>
                <a:lnTo>
                  <a:pt x="43038" y="194633"/>
                </a:lnTo>
                <a:lnTo>
                  <a:pt x="24725" y="234548"/>
                </a:lnTo>
                <a:lnTo>
                  <a:pt x="11218" y="276857"/>
                </a:lnTo>
                <a:lnTo>
                  <a:pt x="2862" y="321217"/>
                </a:lnTo>
                <a:lnTo>
                  <a:pt x="0" y="367284"/>
                </a:lnTo>
                <a:lnTo>
                  <a:pt x="2862" y="413350"/>
                </a:lnTo>
                <a:lnTo>
                  <a:pt x="11218" y="457710"/>
                </a:lnTo>
                <a:lnTo>
                  <a:pt x="24725" y="500019"/>
                </a:lnTo>
                <a:lnTo>
                  <a:pt x="43038" y="539934"/>
                </a:lnTo>
                <a:lnTo>
                  <a:pt x="65812" y="577109"/>
                </a:lnTo>
                <a:lnTo>
                  <a:pt x="92703" y="611201"/>
                </a:lnTo>
                <a:lnTo>
                  <a:pt x="123366" y="641864"/>
                </a:lnTo>
                <a:lnTo>
                  <a:pt x="157458" y="668755"/>
                </a:lnTo>
                <a:lnTo>
                  <a:pt x="194633" y="691529"/>
                </a:lnTo>
                <a:lnTo>
                  <a:pt x="234548" y="709842"/>
                </a:lnTo>
                <a:lnTo>
                  <a:pt x="276857" y="723349"/>
                </a:lnTo>
                <a:lnTo>
                  <a:pt x="321217" y="731705"/>
                </a:lnTo>
                <a:lnTo>
                  <a:pt x="367283" y="734568"/>
                </a:lnTo>
                <a:lnTo>
                  <a:pt x="413350" y="731705"/>
                </a:lnTo>
                <a:lnTo>
                  <a:pt x="457710" y="723349"/>
                </a:lnTo>
                <a:lnTo>
                  <a:pt x="500019" y="709842"/>
                </a:lnTo>
                <a:lnTo>
                  <a:pt x="539934" y="691529"/>
                </a:lnTo>
                <a:lnTo>
                  <a:pt x="577109" y="668755"/>
                </a:lnTo>
                <a:lnTo>
                  <a:pt x="611201" y="641864"/>
                </a:lnTo>
                <a:lnTo>
                  <a:pt x="641864" y="611201"/>
                </a:lnTo>
                <a:lnTo>
                  <a:pt x="668755" y="577109"/>
                </a:lnTo>
                <a:lnTo>
                  <a:pt x="691529" y="539934"/>
                </a:lnTo>
                <a:lnTo>
                  <a:pt x="709842" y="500019"/>
                </a:lnTo>
                <a:lnTo>
                  <a:pt x="723349" y="457710"/>
                </a:lnTo>
                <a:lnTo>
                  <a:pt x="731705" y="413350"/>
                </a:lnTo>
                <a:lnTo>
                  <a:pt x="734568" y="367284"/>
                </a:lnTo>
                <a:lnTo>
                  <a:pt x="731705" y="321217"/>
                </a:lnTo>
                <a:lnTo>
                  <a:pt x="723349" y="276857"/>
                </a:lnTo>
                <a:lnTo>
                  <a:pt x="709842" y="234548"/>
                </a:lnTo>
                <a:lnTo>
                  <a:pt x="691529" y="194633"/>
                </a:lnTo>
                <a:lnTo>
                  <a:pt x="668755" y="157458"/>
                </a:lnTo>
                <a:lnTo>
                  <a:pt x="641864" y="123366"/>
                </a:lnTo>
                <a:lnTo>
                  <a:pt x="611201" y="92703"/>
                </a:lnTo>
                <a:lnTo>
                  <a:pt x="577109" y="65812"/>
                </a:lnTo>
                <a:lnTo>
                  <a:pt x="539934" y="43038"/>
                </a:lnTo>
                <a:lnTo>
                  <a:pt x="500019" y="24725"/>
                </a:lnTo>
                <a:lnTo>
                  <a:pt x="457710" y="11218"/>
                </a:lnTo>
                <a:lnTo>
                  <a:pt x="413350" y="2862"/>
                </a:lnTo>
                <a:lnTo>
                  <a:pt x="367283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057388" y="5013959"/>
            <a:ext cx="681355" cy="681355"/>
          </a:xfrm>
          <a:custGeom>
            <a:avLst/>
            <a:gdLst/>
            <a:ahLst/>
            <a:cxnLst/>
            <a:rect l="l" t="t" r="r" b="b"/>
            <a:pathLst>
              <a:path w="681354" h="681354">
                <a:moveTo>
                  <a:pt x="340613" y="0"/>
                </a:moveTo>
                <a:lnTo>
                  <a:pt x="294400" y="3109"/>
                </a:lnTo>
                <a:lnTo>
                  <a:pt x="250075" y="12169"/>
                </a:lnTo>
                <a:lnTo>
                  <a:pt x="208043" y="26771"/>
                </a:lnTo>
                <a:lnTo>
                  <a:pt x="168712" y="46510"/>
                </a:lnTo>
                <a:lnTo>
                  <a:pt x="132487" y="70979"/>
                </a:lnTo>
                <a:lnTo>
                  <a:pt x="99774" y="99774"/>
                </a:lnTo>
                <a:lnTo>
                  <a:pt x="70979" y="132487"/>
                </a:lnTo>
                <a:lnTo>
                  <a:pt x="46510" y="168712"/>
                </a:lnTo>
                <a:lnTo>
                  <a:pt x="26771" y="208043"/>
                </a:lnTo>
                <a:lnTo>
                  <a:pt x="12169" y="250075"/>
                </a:lnTo>
                <a:lnTo>
                  <a:pt x="3109" y="294400"/>
                </a:lnTo>
                <a:lnTo>
                  <a:pt x="0" y="340613"/>
                </a:lnTo>
                <a:lnTo>
                  <a:pt x="3109" y="386827"/>
                </a:lnTo>
                <a:lnTo>
                  <a:pt x="12169" y="431152"/>
                </a:lnTo>
                <a:lnTo>
                  <a:pt x="26771" y="473184"/>
                </a:lnTo>
                <a:lnTo>
                  <a:pt x="46510" y="512515"/>
                </a:lnTo>
                <a:lnTo>
                  <a:pt x="70979" y="548740"/>
                </a:lnTo>
                <a:lnTo>
                  <a:pt x="99774" y="581453"/>
                </a:lnTo>
                <a:lnTo>
                  <a:pt x="132487" y="610248"/>
                </a:lnTo>
                <a:lnTo>
                  <a:pt x="168712" y="634717"/>
                </a:lnTo>
                <a:lnTo>
                  <a:pt x="208043" y="654456"/>
                </a:lnTo>
                <a:lnTo>
                  <a:pt x="250075" y="669058"/>
                </a:lnTo>
                <a:lnTo>
                  <a:pt x="294400" y="678118"/>
                </a:lnTo>
                <a:lnTo>
                  <a:pt x="340613" y="681227"/>
                </a:lnTo>
                <a:lnTo>
                  <a:pt x="386827" y="678118"/>
                </a:lnTo>
                <a:lnTo>
                  <a:pt x="431152" y="669058"/>
                </a:lnTo>
                <a:lnTo>
                  <a:pt x="473184" y="654456"/>
                </a:lnTo>
                <a:lnTo>
                  <a:pt x="512515" y="634717"/>
                </a:lnTo>
                <a:lnTo>
                  <a:pt x="548740" y="610248"/>
                </a:lnTo>
                <a:lnTo>
                  <a:pt x="581453" y="581453"/>
                </a:lnTo>
                <a:lnTo>
                  <a:pt x="610248" y="548740"/>
                </a:lnTo>
                <a:lnTo>
                  <a:pt x="634717" y="512515"/>
                </a:lnTo>
                <a:lnTo>
                  <a:pt x="654456" y="473184"/>
                </a:lnTo>
                <a:lnTo>
                  <a:pt x="669058" y="431152"/>
                </a:lnTo>
                <a:lnTo>
                  <a:pt x="678118" y="386827"/>
                </a:lnTo>
                <a:lnTo>
                  <a:pt x="681227" y="340613"/>
                </a:lnTo>
                <a:lnTo>
                  <a:pt x="678118" y="294400"/>
                </a:lnTo>
                <a:lnTo>
                  <a:pt x="669058" y="250075"/>
                </a:lnTo>
                <a:lnTo>
                  <a:pt x="654456" y="208043"/>
                </a:lnTo>
                <a:lnTo>
                  <a:pt x="634717" y="168712"/>
                </a:lnTo>
                <a:lnTo>
                  <a:pt x="610248" y="132487"/>
                </a:lnTo>
                <a:lnTo>
                  <a:pt x="581453" y="99774"/>
                </a:lnTo>
                <a:lnTo>
                  <a:pt x="548740" y="70979"/>
                </a:lnTo>
                <a:lnTo>
                  <a:pt x="512515" y="46510"/>
                </a:lnTo>
                <a:lnTo>
                  <a:pt x="473184" y="26771"/>
                </a:lnTo>
                <a:lnTo>
                  <a:pt x="431152" y="12169"/>
                </a:lnTo>
                <a:lnTo>
                  <a:pt x="386827" y="3109"/>
                </a:lnTo>
                <a:lnTo>
                  <a:pt x="340613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159752" y="5344667"/>
            <a:ext cx="492759" cy="494030"/>
          </a:xfrm>
          <a:custGeom>
            <a:avLst/>
            <a:gdLst/>
            <a:ahLst/>
            <a:cxnLst/>
            <a:rect l="l" t="t" r="r" b="b"/>
            <a:pathLst>
              <a:path w="492759" h="494029">
                <a:moveTo>
                  <a:pt x="246125" y="0"/>
                </a:moveTo>
                <a:lnTo>
                  <a:pt x="196534" y="5014"/>
                </a:lnTo>
                <a:lnTo>
                  <a:pt x="150340" y="19395"/>
                </a:lnTo>
                <a:lnTo>
                  <a:pt x="108532" y="42152"/>
                </a:lnTo>
                <a:lnTo>
                  <a:pt x="72104" y="72294"/>
                </a:lnTo>
                <a:lnTo>
                  <a:pt x="42045" y="108830"/>
                </a:lnTo>
                <a:lnTo>
                  <a:pt x="19347" y="150768"/>
                </a:lnTo>
                <a:lnTo>
                  <a:pt x="5002" y="197118"/>
                </a:lnTo>
                <a:lnTo>
                  <a:pt x="0" y="246887"/>
                </a:lnTo>
                <a:lnTo>
                  <a:pt x="5002" y="296643"/>
                </a:lnTo>
                <a:lnTo>
                  <a:pt x="19347" y="342985"/>
                </a:lnTo>
                <a:lnTo>
                  <a:pt x="42045" y="384923"/>
                </a:lnTo>
                <a:lnTo>
                  <a:pt x="72104" y="421462"/>
                </a:lnTo>
                <a:lnTo>
                  <a:pt x="108532" y="451610"/>
                </a:lnTo>
                <a:lnTo>
                  <a:pt x="150340" y="474373"/>
                </a:lnTo>
                <a:lnTo>
                  <a:pt x="196534" y="488759"/>
                </a:lnTo>
                <a:lnTo>
                  <a:pt x="246125" y="493775"/>
                </a:lnTo>
                <a:lnTo>
                  <a:pt x="295717" y="488759"/>
                </a:lnTo>
                <a:lnTo>
                  <a:pt x="341911" y="474373"/>
                </a:lnTo>
                <a:lnTo>
                  <a:pt x="383719" y="451610"/>
                </a:lnTo>
                <a:lnTo>
                  <a:pt x="420147" y="421462"/>
                </a:lnTo>
                <a:lnTo>
                  <a:pt x="450206" y="384923"/>
                </a:lnTo>
                <a:lnTo>
                  <a:pt x="472904" y="342985"/>
                </a:lnTo>
                <a:lnTo>
                  <a:pt x="487249" y="296643"/>
                </a:lnTo>
                <a:lnTo>
                  <a:pt x="492251" y="246887"/>
                </a:lnTo>
                <a:lnTo>
                  <a:pt x="487249" y="197118"/>
                </a:lnTo>
                <a:lnTo>
                  <a:pt x="472904" y="150768"/>
                </a:lnTo>
                <a:lnTo>
                  <a:pt x="450206" y="108830"/>
                </a:lnTo>
                <a:lnTo>
                  <a:pt x="420147" y="72294"/>
                </a:lnTo>
                <a:lnTo>
                  <a:pt x="383719" y="42152"/>
                </a:lnTo>
                <a:lnTo>
                  <a:pt x="341911" y="19395"/>
                </a:lnTo>
                <a:lnTo>
                  <a:pt x="295717" y="5014"/>
                </a:lnTo>
                <a:lnTo>
                  <a:pt x="246125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286243" y="5297423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79" h="411479">
                <a:moveTo>
                  <a:pt x="205739" y="0"/>
                </a:moveTo>
                <a:lnTo>
                  <a:pt x="158553" y="5431"/>
                </a:lnTo>
                <a:lnTo>
                  <a:pt x="115244" y="20905"/>
                </a:lnTo>
                <a:lnTo>
                  <a:pt x="77044" y="45186"/>
                </a:lnTo>
                <a:lnTo>
                  <a:pt x="45186" y="77044"/>
                </a:lnTo>
                <a:lnTo>
                  <a:pt x="20905" y="115244"/>
                </a:lnTo>
                <a:lnTo>
                  <a:pt x="5431" y="158553"/>
                </a:lnTo>
                <a:lnTo>
                  <a:pt x="0" y="205739"/>
                </a:lnTo>
                <a:lnTo>
                  <a:pt x="5431" y="252914"/>
                </a:lnTo>
                <a:lnTo>
                  <a:pt x="20905" y="296219"/>
                </a:lnTo>
                <a:lnTo>
                  <a:pt x="45186" y="334419"/>
                </a:lnTo>
                <a:lnTo>
                  <a:pt x="77044" y="366281"/>
                </a:lnTo>
                <a:lnTo>
                  <a:pt x="115244" y="390568"/>
                </a:lnTo>
                <a:lnTo>
                  <a:pt x="158553" y="406046"/>
                </a:lnTo>
                <a:lnTo>
                  <a:pt x="205739" y="411479"/>
                </a:lnTo>
                <a:lnTo>
                  <a:pt x="252926" y="406046"/>
                </a:lnTo>
                <a:lnTo>
                  <a:pt x="296235" y="390568"/>
                </a:lnTo>
                <a:lnTo>
                  <a:pt x="334435" y="366281"/>
                </a:lnTo>
                <a:lnTo>
                  <a:pt x="366293" y="334419"/>
                </a:lnTo>
                <a:lnTo>
                  <a:pt x="390574" y="296219"/>
                </a:lnTo>
                <a:lnTo>
                  <a:pt x="406048" y="252914"/>
                </a:lnTo>
                <a:lnTo>
                  <a:pt x="411479" y="205739"/>
                </a:lnTo>
                <a:lnTo>
                  <a:pt x="406048" y="158553"/>
                </a:lnTo>
                <a:lnTo>
                  <a:pt x="390574" y="115244"/>
                </a:lnTo>
                <a:lnTo>
                  <a:pt x="366293" y="77044"/>
                </a:lnTo>
                <a:lnTo>
                  <a:pt x="334435" y="45186"/>
                </a:lnTo>
                <a:lnTo>
                  <a:pt x="296235" y="20905"/>
                </a:lnTo>
                <a:lnTo>
                  <a:pt x="252926" y="5431"/>
                </a:lnTo>
                <a:lnTo>
                  <a:pt x="205739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19743" y="4977384"/>
            <a:ext cx="413384" cy="411480"/>
          </a:xfrm>
          <a:custGeom>
            <a:avLst/>
            <a:gdLst/>
            <a:ahLst/>
            <a:cxnLst/>
            <a:rect l="l" t="t" r="r" b="b"/>
            <a:pathLst>
              <a:path w="413384" h="411479">
                <a:moveTo>
                  <a:pt x="206501" y="0"/>
                </a:moveTo>
                <a:lnTo>
                  <a:pt x="159153" y="5431"/>
                </a:lnTo>
                <a:lnTo>
                  <a:pt x="115688" y="20905"/>
                </a:lnTo>
                <a:lnTo>
                  <a:pt x="77346" y="45186"/>
                </a:lnTo>
                <a:lnTo>
                  <a:pt x="45366" y="77044"/>
                </a:lnTo>
                <a:lnTo>
                  <a:pt x="20989" y="115244"/>
                </a:lnTo>
                <a:lnTo>
                  <a:pt x="5453" y="158553"/>
                </a:lnTo>
                <a:lnTo>
                  <a:pt x="0" y="205740"/>
                </a:lnTo>
                <a:lnTo>
                  <a:pt x="5453" y="252926"/>
                </a:lnTo>
                <a:lnTo>
                  <a:pt x="20989" y="296235"/>
                </a:lnTo>
                <a:lnTo>
                  <a:pt x="45366" y="334435"/>
                </a:lnTo>
                <a:lnTo>
                  <a:pt x="77346" y="366293"/>
                </a:lnTo>
                <a:lnTo>
                  <a:pt x="115688" y="390574"/>
                </a:lnTo>
                <a:lnTo>
                  <a:pt x="159153" y="406048"/>
                </a:lnTo>
                <a:lnTo>
                  <a:pt x="206501" y="411480"/>
                </a:lnTo>
                <a:lnTo>
                  <a:pt x="253850" y="406048"/>
                </a:lnTo>
                <a:lnTo>
                  <a:pt x="297315" y="390574"/>
                </a:lnTo>
                <a:lnTo>
                  <a:pt x="335657" y="366293"/>
                </a:lnTo>
                <a:lnTo>
                  <a:pt x="367637" y="334435"/>
                </a:lnTo>
                <a:lnTo>
                  <a:pt x="392014" y="296235"/>
                </a:lnTo>
                <a:lnTo>
                  <a:pt x="407550" y="252926"/>
                </a:lnTo>
                <a:lnTo>
                  <a:pt x="413003" y="205740"/>
                </a:lnTo>
                <a:lnTo>
                  <a:pt x="407550" y="158553"/>
                </a:lnTo>
                <a:lnTo>
                  <a:pt x="392014" y="115244"/>
                </a:lnTo>
                <a:lnTo>
                  <a:pt x="367637" y="77044"/>
                </a:lnTo>
                <a:lnTo>
                  <a:pt x="335657" y="45186"/>
                </a:lnTo>
                <a:lnTo>
                  <a:pt x="297315" y="20905"/>
                </a:lnTo>
                <a:lnTo>
                  <a:pt x="253850" y="5431"/>
                </a:lnTo>
                <a:lnTo>
                  <a:pt x="206501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22692" y="5329428"/>
            <a:ext cx="367665" cy="367665"/>
          </a:xfrm>
          <a:custGeom>
            <a:avLst/>
            <a:gdLst/>
            <a:ahLst/>
            <a:cxnLst/>
            <a:rect l="l" t="t" r="r" b="b"/>
            <a:pathLst>
              <a:path w="367665" h="367664">
                <a:moveTo>
                  <a:pt x="183641" y="0"/>
                </a:moveTo>
                <a:lnTo>
                  <a:pt x="134805" y="6556"/>
                </a:lnTo>
                <a:lnTo>
                  <a:pt x="90931" y="25061"/>
                </a:lnTo>
                <a:lnTo>
                  <a:pt x="53768" y="53768"/>
                </a:lnTo>
                <a:lnTo>
                  <a:pt x="25061" y="90932"/>
                </a:lnTo>
                <a:lnTo>
                  <a:pt x="6556" y="134805"/>
                </a:lnTo>
                <a:lnTo>
                  <a:pt x="0" y="183642"/>
                </a:lnTo>
                <a:lnTo>
                  <a:pt x="6556" y="232461"/>
                </a:lnTo>
                <a:lnTo>
                  <a:pt x="25061" y="276329"/>
                </a:lnTo>
                <a:lnTo>
                  <a:pt x="53768" y="313496"/>
                </a:lnTo>
                <a:lnTo>
                  <a:pt x="90931" y="342211"/>
                </a:lnTo>
                <a:lnTo>
                  <a:pt x="134805" y="360724"/>
                </a:lnTo>
                <a:lnTo>
                  <a:pt x="183641" y="367284"/>
                </a:lnTo>
                <a:lnTo>
                  <a:pt x="232478" y="360724"/>
                </a:lnTo>
                <a:lnTo>
                  <a:pt x="276351" y="342211"/>
                </a:lnTo>
                <a:lnTo>
                  <a:pt x="313515" y="313496"/>
                </a:lnTo>
                <a:lnTo>
                  <a:pt x="342222" y="276329"/>
                </a:lnTo>
                <a:lnTo>
                  <a:pt x="360727" y="232461"/>
                </a:lnTo>
                <a:lnTo>
                  <a:pt x="367283" y="183642"/>
                </a:lnTo>
                <a:lnTo>
                  <a:pt x="360727" y="134805"/>
                </a:lnTo>
                <a:lnTo>
                  <a:pt x="342222" y="90932"/>
                </a:lnTo>
                <a:lnTo>
                  <a:pt x="313515" y="53768"/>
                </a:lnTo>
                <a:lnTo>
                  <a:pt x="276351" y="25061"/>
                </a:lnTo>
                <a:lnTo>
                  <a:pt x="232478" y="6556"/>
                </a:lnTo>
                <a:lnTo>
                  <a:pt x="183641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17664" y="5401055"/>
            <a:ext cx="352425" cy="353695"/>
          </a:xfrm>
          <a:custGeom>
            <a:avLst/>
            <a:gdLst/>
            <a:ahLst/>
            <a:cxnLst/>
            <a:rect l="l" t="t" r="r" b="b"/>
            <a:pathLst>
              <a:path w="352425" h="353695">
                <a:moveTo>
                  <a:pt x="176021" y="0"/>
                </a:moveTo>
                <a:lnTo>
                  <a:pt x="129248" y="6312"/>
                </a:lnTo>
                <a:lnTo>
                  <a:pt x="87206" y="24130"/>
                </a:lnTo>
                <a:lnTo>
                  <a:pt x="51577" y="51768"/>
                </a:lnTo>
                <a:lnTo>
                  <a:pt x="24045" y="87545"/>
                </a:lnTo>
                <a:lnTo>
                  <a:pt x="6291" y="129778"/>
                </a:lnTo>
                <a:lnTo>
                  <a:pt x="0" y="176784"/>
                </a:lnTo>
                <a:lnTo>
                  <a:pt x="6291" y="223781"/>
                </a:lnTo>
                <a:lnTo>
                  <a:pt x="24045" y="266011"/>
                </a:lnTo>
                <a:lnTo>
                  <a:pt x="51577" y="301790"/>
                </a:lnTo>
                <a:lnTo>
                  <a:pt x="87206" y="329432"/>
                </a:lnTo>
                <a:lnTo>
                  <a:pt x="129248" y="347253"/>
                </a:lnTo>
                <a:lnTo>
                  <a:pt x="176021" y="353568"/>
                </a:lnTo>
                <a:lnTo>
                  <a:pt x="222795" y="347253"/>
                </a:lnTo>
                <a:lnTo>
                  <a:pt x="264837" y="329432"/>
                </a:lnTo>
                <a:lnTo>
                  <a:pt x="300466" y="301790"/>
                </a:lnTo>
                <a:lnTo>
                  <a:pt x="327998" y="266011"/>
                </a:lnTo>
                <a:lnTo>
                  <a:pt x="345752" y="223781"/>
                </a:lnTo>
                <a:lnTo>
                  <a:pt x="352043" y="176784"/>
                </a:lnTo>
                <a:lnTo>
                  <a:pt x="345752" y="129778"/>
                </a:lnTo>
                <a:lnTo>
                  <a:pt x="327998" y="87545"/>
                </a:lnTo>
                <a:lnTo>
                  <a:pt x="300466" y="51768"/>
                </a:lnTo>
                <a:lnTo>
                  <a:pt x="264837" y="24130"/>
                </a:lnTo>
                <a:lnTo>
                  <a:pt x="222795" y="6312"/>
                </a:lnTo>
                <a:lnTo>
                  <a:pt x="176021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089135" y="5094732"/>
            <a:ext cx="332740" cy="330835"/>
          </a:xfrm>
          <a:custGeom>
            <a:avLst/>
            <a:gdLst/>
            <a:ahLst/>
            <a:cxnLst/>
            <a:rect l="l" t="t" r="r" b="b"/>
            <a:pathLst>
              <a:path w="332740" h="330835">
                <a:moveTo>
                  <a:pt x="166116" y="0"/>
                </a:moveTo>
                <a:lnTo>
                  <a:pt x="121972" y="5907"/>
                </a:lnTo>
                <a:lnTo>
                  <a:pt x="82296" y="22577"/>
                </a:lnTo>
                <a:lnTo>
                  <a:pt x="48672" y="48434"/>
                </a:lnTo>
                <a:lnTo>
                  <a:pt x="22690" y="81900"/>
                </a:lnTo>
                <a:lnTo>
                  <a:pt x="5937" y="121399"/>
                </a:lnTo>
                <a:lnTo>
                  <a:pt x="0" y="165354"/>
                </a:lnTo>
                <a:lnTo>
                  <a:pt x="5937" y="209308"/>
                </a:lnTo>
                <a:lnTo>
                  <a:pt x="22690" y="248807"/>
                </a:lnTo>
                <a:lnTo>
                  <a:pt x="48672" y="282273"/>
                </a:lnTo>
                <a:lnTo>
                  <a:pt x="82296" y="308130"/>
                </a:lnTo>
                <a:lnTo>
                  <a:pt x="121972" y="324800"/>
                </a:lnTo>
                <a:lnTo>
                  <a:pt x="166116" y="330708"/>
                </a:lnTo>
                <a:lnTo>
                  <a:pt x="210259" y="324800"/>
                </a:lnTo>
                <a:lnTo>
                  <a:pt x="249936" y="308130"/>
                </a:lnTo>
                <a:lnTo>
                  <a:pt x="283559" y="282273"/>
                </a:lnTo>
                <a:lnTo>
                  <a:pt x="309541" y="248807"/>
                </a:lnTo>
                <a:lnTo>
                  <a:pt x="326294" y="209308"/>
                </a:lnTo>
                <a:lnTo>
                  <a:pt x="332232" y="165354"/>
                </a:lnTo>
                <a:lnTo>
                  <a:pt x="326294" y="121399"/>
                </a:lnTo>
                <a:lnTo>
                  <a:pt x="309541" y="81900"/>
                </a:lnTo>
                <a:lnTo>
                  <a:pt x="283559" y="48434"/>
                </a:lnTo>
                <a:lnTo>
                  <a:pt x="249936" y="22577"/>
                </a:lnTo>
                <a:lnTo>
                  <a:pt x="210259" y="5907"/>
                </a:lnTo>
                <a:lnTo>
                  <a:pt x="166116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01483" y="5439155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4" h="329564">
                <a:moveTo>
                  <a:pt x="165354" y="0"/>
                </a:moveTo>
                <a:lnTo>
                  <a:pt x="121399" y="5877"/>
                </a:lnTo>
                <a:lnTo>
                  <a:pt x="81900" y="22464"/>
                </a:lnTo>
                <a:lnTo>
                  <a:pt x="48434" y="48196"/>
                </a:lnTo>
                <a:lnTo>
                  <a:pt x="22577" y="81505"/>
                </a:lnTo>
                <a:lnTo>
                  <a:pt x="5907" y="120826"/>
                </a:lnTo>
                <a:lnTo>
                  <a:pt x="0" y="164592"/>
                </a:lnTo>
                <a:lnTo>
                  <a:pt x="5907" y="208348"/>
                </a:lnTo>
                <a:lnTo>
                  <a:pt x="22577" y="247666"/>
                </a:lnTo>
                <a:lnTo>
                  <a:pt x="48434" y="280977"/>
                </a:lnTo>
                <a:lnTo>
                  <a:pt x="81900" y="306713"/>
                </a:lnTo>
                <a:lnTo>
                  <a:pt x="121399" y="323304"/>
                </a:lnTo>
                <a:lnTo>
                  <a:pt x="165354" y="329184"/>
                </a:lnTo>
                <a:lnTo>
                  <a:pt x="209308" y="323304"/>
                </a:lnTo>
                <a:lnTo>
                  <a:pt x="248807" y="306713"/>
                </a:lnTo>
                <a:lnTo>
                  <a:pt x="282273" y="280977"/>
                </a:lnTo>
                <a:lnTo>
                  <a:pt x="308130" y="247666"/>
                </a:lnTo>
                <a:lnTo>
                  <a:pt x="324800" y="208348"/>
                </a:lnTo>
                <a:lnTo>
                  <a:pt x="330708" y="164592"/>
                </a:lnTo>
                <a:lnTo>
                  <a:pt x="324800" y="120826"/>
                </a:lnTo>
                <a:lnTo>
                  <a:pt x="308130" y="81505"/>
                </a:lnTo>
                <a:lnTo>
                  <a:pt x="282273" y="48196"/>
                </a:lnTo>
                <a:lnTo>
                  <a:pt x="248807" y="22464"/>
                </a:lnTo>
                <a:lnTo>
                  <a:pt x="209308" y="5877"/>
                </a:lnTo>
                <a:lnTo>
                  <a:pt x="165354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58100" y="5398008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90" y="7114"/>
                </a:lnTo>
                <a:lnTo>
                  <a:pt x="57113" y="26919"/>
                </a:lnTo>
                <a:lnTo>
                  <a:pt x="26919" y="57113"/>
                </a:lnTo>
                <a:lnTo>
                  <a:pt x="7114" y="95390"/>
                </a:lnTo>
                <a:lnTo>
                  <a:pt x="0" y="139445"/>
                </a:lnTo>
                <a:lnTo>
                  <a:pt x="7114" y="183521"/>
                </a:lnTo>
                <a:lnTo>
                  <a:pt x="26919" y="221800"/>
                </a:lnTo>
                <a:lnTo>
                  <a:pt x="57113" y="251986"/>
                </a:lnTo>
                <a:lnTo>
                  <a:pt x="95390" y="271782"/>
                </a:lnTo>
                <a:lnTo>
                  <a:pt x="139446" y="278891"/>
                </a:lnTo>
                <a:lnTo>
                  <a:pt x="183501" y="271782"/>
                </a:lnTo>
                <a:lnTo>
                  <a:pt x="221778" y="251986"/>
                </a:lnTo>
                <a:lnTo>
                  <a:pt x="251972" y="221800"/>
                </a:lnTo>
                <a:lnTo>
                  <a:pt x="271777" y="183521"/>
                </a:lnTo>
                <a:lnTo>
                  <a:pt x="278892" y="139445"/>
                </a:lnTo>
                <a:lnTo>
                  <a:pt x="271777" y="95390"/>
                </a:lnTo>
                <a:lnTo>
                  <a:pt x="251972" y="57113"/>
                </a:lnTo>
                <a:lnTo>
                  <a:pt x="221778" y="26919"/>
                </a:lnTo>
                <a:lnTo>
                  <a:pt x="183501" y="7114"/>
                </a:lnTo>
                <a:lnTo>
                  <a:pt x="139446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44156" y="54742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134874" y="0"/>
                </a:moveTo>
                <a:lnTo>
                  <a:pt x="92220" y="6870"/>
                </a:lnTo>
                <a:lnTo>
                  <a:pt x="55193" y="26005"/>
                </a:lnTo>
                <a:lnTo>
                  <a:pt x="26005" y="55193"/>
                </a:lnTo>
                <a:lnTo>
                  <a:pt x="6870" y="92220"/>
                </a:lnTo>
                <a:lnTo>
                  <a:pt x="0" y="134873"/>
                </a:lnTo>
                <a:lnTo>
                  <a:pt x="6870" y="177503"/>
                </a:lnTo>
                <a:lnTo>
                  <a:pt x="26005" y="214527"/>
                </a:lnTo>
                <a:lnTo>
                  <a:pt x="55193" y="243724"/>
                </a:lnTo>
                <a:lnTo>
                  <a:pt x="92220" y="262871"/>
                </a:lnTo>
                <a:lnTo>
                  <a:pt x="134874" y="269747"/>
                </a:lnTo>
                <a:lnTo>
                  <a:pt x="177527" y="262871"/>
                </a:lnTo>
                <a:lnTo>
                  <a:pt x="214554" y="243724"/>
                </a:lnTo>
                <a:lnTo>
                  <a:pt x="243742" y="214527"/>
                </a:lnTo>
                <a:lnTo>
                  <a:pt x="262877" y="177503"/>
                </a:lnTo>
                <a:lnTo>
                  <a:pt x="269748" y="134873"/>
                </a:lnTo>
                <a:lnTo>
                  <a:pt x="262877" y="92220"/>
                </a:lnTo>
                <a:lnTo>
                  <a:pt x="243742" y="55193"/>
                </a:lnTo>
                <a:lnTo>
                  <a:pt x="214554" y="26005"/>
                </a:lnTo>
                <a:lnTo>
                  <a:pt x="177527" y="6870"/>
                </a:lnTo>
                <a:lnTo>
                  <a:pt x="134874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76159" y="5494020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4" y="0"/>
                </a:moveTo>
                <a:lnTo>
                  <a:pt x="77741" y="10007"/>
                </a:lnTo>
                <a:lnTo>
                  <a:pt x="37290" y="37290"/>
                </a:lnTo>
                <a:lnTo>
                  <a:pt x="10007" y="77741"/>
                </a:lnTo>
                <a:lnTo>
                  <a:pt x="0" y="127253"/>
                </a:lnTo>
                <a:lnTo>
                  <a:pt x="10007" y="176787"/>
                </a:lnTo>
                <a:lnTo>
                  <a:pt x="37290" y="217236"/>
                </a:lnTo>
                <a:lnTo>
                  <a:pt x="77741" y="244507"/>
                </a:lnTo>
                <a:lnTo>
                  <a:pt x="127254" y="254507"/>
                </a:lnTo>
                <a:lnTo>
                  <a:pt x="176766" y="244507"/>
                </a:lnTo>
                <a:lnTo>
                  <a:pt x="217217" y="217236"/>
                </a:lnTo>
                <a:lnTo>
                  <a:pt x="244500" y="176787"/>
                </a:lnTo>
                <a:lnTo>
                  <a:pt x="254508" y="127253"/>
                </a:lnTo>
                <a:lnTo>
                  <a:pt x="244500" y="77741"/>
                </a:lnTo>
                <a:lnTo>
                  <a:pt x="217217" y="37290"/>
                </a:lnTo>
                <a:lnTo>
                  <a:pt x="176766" y="10007"/>
                </a:lnTo>
                <a:lnTo>
                  <a:pt x="127254" y="0"/>
                </a:lnTo>
                <a:close/>
              </a:path>
            </a:pathLst>
          </a:custGeom>
          <a:solidFill>
            <a:srgbClr val="00A1A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469123" y="5475732"/>
            <a:ext cx="240792" cy="240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560307" y="5193791"/>
            <a:ext cx="237744" cy="2377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330440" y="5577840"/>
            <a:ext cx="62865" cy="210820"/>
          </a:xfrm>
          <a:custGeom>
            <a:avLst/>
            <a:gdLst/>
            <a:ahLst/>
            <a:cxnLst/>
            <a:rect l="l" t="t" r="r" b="b"/>
            <a:pathLst>
              <a:path w="62865" h="210820">
                <a:moveTo>
                  <a:pt x="62483" y="0"/>
                </a:moveTo>
                <a:lnTo>
                  <a:pt x="0" y="210312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467600" y="5190744"/>
            <a:ext cx="158750" cy="413384"/>
          </a:xfrm>
          <a:custGeom>
            <a:avLst/>
            <a:gdLst/>
            <a:ahLst/>
            <a:cxnLst/>
            <a:rect l="l" t="t" r="r" b="b"/>
            <a:pathLst>
              <a:path w="158750" h="413385">
                <a:moveTo>
                  <a:pt x="0" y="413003"/>
                </a:moveTo>
                <a:lnTo>
                  <a:pt x="158496" y="0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79792" y="5609844"/>
            <a:ext cx="361315" cy="139065"/>
          </a:xfrm>
          <a:custGeom>
            <a:avLst/>
            <a:gdLst/>
            <a:ahLst/>
            <a:cxnLst/>
            <a:rect l="l" t="t" r="r" b="b"/>
            <a:pathLst>
              <a:path w="361315" h="139064">
                <a:moveTo>
                  <a:pt x="0" y="0"/>
                </a:moveTo>
                <a:lnTo>
                  <a:pt x="303275" y="138683"/>
                </a:lnTo>
                <a:lnTo>
                  <a:pt x="361187" y="138683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504176" y="5620511"/>
            <a:ext cx="146685" cy="242570"/>
          </a:xfrm>
          <a:custGeom>
            <a:avLst/>
            <a:gdLst/>
            <a:ahLst/>
            <a:cxnLst/>
            <a:rect l="l" t="t" r="r" b="b"/>
            <a:pathLst>
              <a:path w="146684" h="242570">
                <a:moveTo>
                  <a:pt x="0" y="0"/>
                </a:moveTo>
                <a:lnTo>
                  <a:pt x="88392" y="242315"/>
                </a:lnTo>
                <a:lnTo>
                  <a:pt x="146303" y="242315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274052" y="5164835"/>
            <a:ext cx="315595" cy="431800"/>
          </a:xfrm>
          <a:custGeom>
            <a:avLst/>
            <a:gdLst/>
            <a:ahLst/>
            <a:cxnLst/>
            <a:rect l="l" t="t" r="r" b="b"/>
            <a:pathLst>
              <a:path w="315595" h="431800">
                <a:moveTo>
                  <a:pt x="315468" y="431291"/>
                </a:moveTo>
                <a:lnTo>
                  <a:pt x="57912" y="0"/>
                </a:lnTo>
                <a:lnTo>
                  <a:pt x="0" y="0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9068434" y="4412741"/>
            <a:ext cx="2171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金华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296909" y="5268848"/>
            <a:ext cx="2171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杭州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154414" y="5174996"/>
            <a:ext cx="2171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上海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524622" y="5010403"/>
            <a:ext cx="2171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台州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996048" y="5427726"/>
            <a:ext cx="120142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>
              <a:lnSpc>
                <a:spcPts val="840"/>
              </a:lnSpc>
              <a:spcBef>
                <a:spcPts val="100"/>
              </a:spcBef>
            </a:pPr>
            <a:r>
              <a:rPr sz="1200" baseline="6944" dirty="0">
                <a:solidFill>
                  <a:srgbClr val="404040"/>
                </a:solidFill>
                <a:latin typeface="Arial Unicode MS"/>
                <a:cs typeface="Arial Unicode MS"/>
              </a:rPr>
              <a:t>沈阳</a:t>
            </a:r>
            <a:r>
              <a:rPr sz="1200" spc="127" baseline="6944" dirty="0">
                <a:solidFill>
                  <a:srgbClr val="404040"/>
                </a:solidFill>
                <a:latin typeface="Arial Unicode MS"/>
                <a:cs typeface="Arial Unicode MS"/>
              </a:rPr>
              <a:t> </a:t>
            </a:r>
            <a:r>
              <a:rPr sz="1200" baseline="-13888" dirty="0">
                <a:solidFill>
                  <a:srgbClr val="404040"/>
                </a:solidFill>
                <a:latin typeface="Arial Unicode MS"/>
                <a:cs typeface="Arial Unicode MS"/>
              </a:rPr>
              <a:t>苏</a:t>
            </a:r>
            <a:r>
              <a:rPr sz="1200" spc="37" baseline="-13888" dirty="0">
                <a:solidFill>
                  <a:srgbClr val="404040"/>
                </a:solidFill>
                <a:latin typeface="Arial Unicode MS"/>
                <a:cs typeface="Arial Unicode MS"/>
              </a:rPr>
              <a:t>州</a:t>
            </a: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佛山</a:t>
            </a:r>
            <a:endParaRPr sz="800">
              <a:latin typeface="Arial Unicode MS"/>
              <a:cs typeface="Arial Unicode MS"/>
            </a:endParaRPr>
          </a:p>
          <a:p>
            <a:pPr>
              <a:lnSpc>
                <a:spcPts val="840"/>
              </a:lnSpc>
            </a:pP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聊城</a:t>
            </a:r>
            <a:endParaRPr sz="800">
              <a:latin typeface="Arial Unicode MS"/>
              <a:cs typeface="Arial Unicode MS"/>
            </a:endParaRPr>
          </a:p>
          <a:p>
            <a:pPr marR="5080" algn="r">
              <a:lnSpc>
                <a:spcPts val="925"/>
              </a:lnSpc>
              <a:spcBef>
                <a:spcPts val="185"/>
              </a:spcBef>
            </a:pP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哈尔滨</a:t>
            </a:r>
            <a:endParaRPr sz="800">
              <a:latin typeface="Arial Unicode MS"/>
              <a:cs typeface="Arial Unicode MS"/>
            </a:endParaRPr>
          </a:p>
          <a:p>
            <a:pPr marL="233679">
              <a:lnSpc>
                <a:spcPts val="925"/>
              </a:lnSpc>
              <a:tabLst>
                <a:tab pos="716915" algn="l"/>
              </a:tabLst>
            </a:pPr>
            <a:r>
              <a:rPr sz="1200" baseline="-10416" dirty="0">
                <a:solidFill>
                  <a:srgbClr val="404040"/>
                </a:solidFill>
                <a:latin typeface="Arial Unicode MS"/>
                <a:cs typeface="Arial Unicode MS"/>
              </a:rPr>
              <a:t>安阳	</a:t>
            </a: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长沙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033259" y="5079238"/>
            <a:ext cx="2171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西安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8592566" y="5077307"/>
            <a:ext cx="349885" cy="31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32715">
              <a:lnSpc>
                <a:spcPct val="117100"/>
              </a:lnSpc>
              <a:spcBef>
                <a:spcPts val="100"/>
              </a:spcBef>
            </a:pPr>
            <a:r>
              <a:rPr sz="800" dirty="0">
                <a:solidFill>
                  <a:srgbClr val="404040"/>
                </a:solidFill>
                <a:latin typeface="Arial Unicode MS"/>
                <a:cs typeface="Arial Unicode MS"/>
              </a:rPr>
              <a:t>北京 深圳</a:t>
            </a:r>
            <a:endParaRPr sz="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66091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416" y="907745"/>
            <a:ext cx="5420106" cy="891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8677" y="1824989"/>
            <a:ext cx="35604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LIVE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STREAM 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MAKEUP</a:t>
            </a:r>
            <a:r>
              <a:rPr sz="20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198" y="6089700"/>
            <a:ext cx="101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b="1" spc="6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t.4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4859" y="5727191"/>
            <a:ext cx="10064750" cy="0"/>
          </a:xfrm>
          <a:custGeom>
            <a:avLst/>
            <a:gdLst/>
            <a:ahLst/>
            <a:cxnLst/>
            <a:rect l="l" t="t" r="r" b="b"/>
            <a:pathLst>
              <a:path w="10064750">
                <a:moveTo>
                  <a:pt x="0" y="0"/>
                </a:moveTo>
                <a:lnTo>
                  <a:pt x="10064496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3366" y="3720846"/>
            <a:ext cx="9585960" cy="1932939"/>
          </a:xfrm>
          <a:custGeom>
            <a:avLst/>
            <a:gdLst/>
            <a:ahLst/>
            <a:cxnLst/>
            <a:rect l="l" t="t" r="r" b="b"/>
            <a:pathLst>
              <a:path w="9585960" h="1932939">
                <a:moveTo>
                  <a:pt x="0" y="1565147"/>
                </a:moveTo>
                <a:lnTo>
                  <a:pt x="480059" y="1738883"/>
                </a:lnTo>
                <a:lnTo>
                  <a:pt x="958596" y="1854707"/>
                </a:lnTo>
                <a:lnTo>
                  <a:pt x="1438656" y="1932431"/>
                </a:lnTo>
                <a:lnTo>
                  <a:pt x="1917191" y="1737359"/>
                </a:lnTo>
                <a:lnTo>
                  <a:pt x="2397252" y="1644395"/>
                </a:lnTo>
                <a:lnTo>
                  <a:pt x="2875788" y="1571243"/>
                </a:lnTo>
                <a:lnTo>
                  <a:pt x="3355848" y="1562099"/>
                </a:lnTo>
                <a:lnTo>
                  <a:pt x="3834384" y="937259"/>
                </a:lnTo>
                <a:lnTo>
                  <a:pt x="4314444" y="911351"/>
                </a:lnTo>
                <a:lnTo>
                  <a:pt x="4792980" y="1246631"/>
                </a:lnTo>
                <a:lnTo>
                  <a:pt x="5273040" y="1188720"/>
                </a:lnTo>
                <a:lnTo>
                  <a:pt x="5751576" y="859535"/>
                </a:lnTo>
                <a:lnTo>
                  <a:pt x="6231636" y="894587"/>
                </a:lnTo>
                <a:lnTo>
                  <a:pt x="6710172" y="725423"/>
                </a:lnTo>
                <a:lnTo>
                  <a:pt x="7188708" y="320039"/>
                </a:lnTo>
                <a:lnTo>
                  <a:pt x="7668767" y="573023"/>
                </a:lnTo>
                <a:lnTo>
                  <a:pt x="8147304" y="617219"/>
                </a:lnTo>
                <a:lnTo>
                  <a:pt x="8627364" y="422147"/>
                </a:lnTo>
                <a:lnTo>
                  <a:pt x="9105900" y="117347"/>
                </a:lnTo>
                <a:lnTo>
                  <a:pt x="9585960" y="0"/>
                </a:lnTo>
              </a:path>
            </a:pathLst>
          </a:custGeom>
          <a:ln w="28575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1009" y="5811114"/>
          <a:ext cx="9912350" cy="304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0259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51765">
                <a:tc>
                  <a:txBody>
                    <a:bodyPr/>
                    <a:lstStyle/>
                    <a:p>
                      <a:pPr marL="31750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2020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51435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w01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w02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w03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w04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w05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w06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w07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w08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w09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w15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w17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w19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spc="-5" dirty="0">
                          <a:latin typeface="Segoe UI"/>
                          <a:cs typeface="Segoe UI"/>
                        </a:rPr>
                        <a:t>w20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ts val="1025"/>
                        </a:lnSpc>
                        <a:spcBef>
                          <a:spcPts val="7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w</a:t>
                      </a:r>
                      <a:r>
                        <a:rPr sz="900" b="1" spc="-5" dirty="0">
                          <a:latin typeface="Segoe UI"/>
                          <a:cs typeface="Segoe UI"/>
                        </a:rPr>
                        <a:t>21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29634" y="1560957"/>
            <a:ext cx="42576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微软雅黑"/>
                <a:cs typeface="微软雅黑"/>
              </a:rPr>
              <a:t>2020.1-2020.5</a:t>
            </a:r>
            <a:r>
              <a:rPr sz="1400" spc="-15" dirty="0">
                <a:latin typeface="微软雅黑"/>
                <a:cs typeface="微软雅黑"/>
              </a:rPr>
              <a:t>抖</a:t>
            </a:r>
            <a:r>
              <a:rPr sz="1400" dirty="0">
                <a:latin typeface="微软雅黑"/>
                <a:cs typeface="微软雅黑"/>
              </a:rPr>
              <a:t>音美</a:t>
            </a:r>
            <a:r>
              <a:rPr sz="1400" spc="-15" dirty="0">
                <a:latin typeface="微软雅黑"/>
                <a:cs typeface="微软雅黑"/>
              </a:rPr>
              <a:t>妆</a:t>
            </a:r>
            <a:r>
              <a:rPr sz="1400" dirty="0">
                <a:latin typeface="微软雅黑"/>
                <a:cs typeface="微软雅黑"/>
              </a:rPr>
              <a:t>直播</a:t>
            </a:r>
            <a:r>
              <a:rPr sz="1400" spc="-15" dirty="0">
                <a:latin typeface="微软雅黑"/>
                <a:cs typeface="微软雅黑"/>
              </a:rPr>
              <a:t>间</a:t>
            </a:r>
            <a:r>
              <a:rPr sz="1400" dirty="0">
                <a:latin typeface="微软雅黑"/>
                <a:cs typeface="微软雅黑"/>
              </a:rPr>
              <a:t>购物</a:t>
            </a:r>
            <a:r>
              <a:rPr sz="1400" spc="-15" dirty="0">
                <a:latin typeface="微软雅黑"/>
                <a:cs typeface="微软雅黑"/>
              </a:rPr>
              <a:t>车</a:t>
            </a:r>
            <a:r>
              <a:rPr sz="1400" dirty="0">
                <a:latin typeface="微软雅黑"/>
                <a:cs typeface="微软雅黑"/>
              </a:rPr>
              <a:t>点击</a:t>
            </a:r>
            <a:r>
              <a:rPr sz="1400" spc="-15" dirty="0">
                <a:latin typeface="微软雅黑"/>
                <a:cs typeface="微软雅黑"/>
              </a:rPr>
              <a:t>量</a:t>
            </a:r>
            <a:r>
              <a:rPr sz="1400" dirty="0">
                <a:latin typeface="微软雅黑"/>
                <a:cs typeface="微软雅黑"/>
              </a:rPr>
              <a:t>周度</a:t>
            </a:r>
            <a:r>
              <a:rPr sz="1400" spc="-15" dirty="0">
                <a:latin typeface="微软雅黑"/>
                <a:cs typeface="微软雅黑"/>
              </a:rPr>
              <a:t>趋</a:t>
            </a:r>
            <a:r>
              <a:rPr sz="1400" dirty="0">
                <a:latin typeface="微软雅黑"/>
                <a:cs typeface="微软雅黑"/>
              </a:rPr>
              <a:t>势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7719" y="2125979"/>
            <a:ext cx="3831590" cy="3599815"/>
          </a:xfrm>
          <a:custGeom>
            <a:avLst/>
            <a:gdLst/>
            <a:ahLst/>
            <a:cxnLst/>
            <a:rect l="l" t="t" r="r" b="b"/>
            <a:pathLst>
              <a:path w="3831590" h="3599815">
                <a:moveTo>
                  <a:pt x="0" y="3599688"/>
                </a:moveTo>
                <a:lnTo>
                  <a:pt x="3831336" y="3599688"/>
                </a:lnTo>
                <a:lnTo>
                  <a:pt x="3831336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solidFill>
            <a:srgbClr val="00A1A4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396" y="2125979"/>
            <a:ext cx="4226560" cy="3599815"/>
          </a:xfrm>
          <a:custGeom>
            <a:avLst/>
            <a:gdLst/>
            <a:ahLst/>
            <a:cxnLst/>
            <a:rect l="l" t="t" r="r" b="b"/>
            <a:pathLst>
              <a:path w="4226559" h="3599815">
                <a:moveTo>
                  <a:pt x="0" y="3599688"/>
                </a:moveTo>
                <a:lnTo>
                  <a:pt x="4226052" y="3599688"/>
                </a:lnTo>
                <a:lnTo>
                  <a:pt x="4226052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solidFill>
            <a:srgbClr val="00A1A4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44356" y="2125979"/>
            <a:ext cx="2437130" cy="3599815"/>
          </a:xfrm>
          <a:custGeom>
            <a:avLst/>
            <a:gdLst/>
            <a:ahLst/>
            <a:cxnLst/>
            <a:rect l="l" t="t" r="r" b="b"/>
            <a:pathLst>
              <a:path w="2437129" h="3599815">
                <a:moveTo>
                  <a:pt x="0" y="3599688"/>
                </a:moveTo>
                <a:lnTo>
                  <a:pt x="2436876" y="3599688"/>
                </a:lnTo>
                <a:lnTo>
                  <a:pt x="2436876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solidFill>
            <a:srgbClr val="00A1A4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4964" y="2125979"/>
            <a:ext cx="0" cy="3600450"/>
          </a:xfrm>
          <a:custGeom>
            <a:avLst/>
            <a:gdLst/>
            <a:ahLst/>
            <a:cxnLst/>
            <a:rect l="l" t="t" r="r" b="b"/>
            <a:pathLst>
              <a:path h="3600450">
                <a:moveTo>
                  <a:pt x="0" y="3600005"/>
                </a:moveTo>
                <a:lnTo>
                  <a:pt x="0" y="0"/>
                </a:lnTo>
              </a:path>
            </a:pathLst>
          </a:custGeom>
          <a:ln w="12700">
            <a:solidFill>
              <a:srgbClr val="128892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18447" y="2125979"/>
            <a:ext cx="0" cy="3600450"/>
          </a:xfrm>
          <a:custGeom>
            <a:avLst/>
            <a:gdLst/>
            <a:ahLst/>
            <a:cxnLst/>
            <a:rect l="l" t="t" r="r" b="b"/>
            <a:pathLst>
              <a:path h="3600450">
                <a:moveTo>
                  <a:pt x="0" y="3600005"/>
                </a:moveTo>
                <a:lnTo>
                  <a:pt x="0" y="0"/>
                </a:lnTo>
              </a:path>
            </a:pathLst>
          </a:custGeom>
          <a:ln w="12700">
            <a:solidFill>
              <a:srgbClr val="128892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86790" y="802386"/>
            <a:ext cx="10693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需求重启、信心回归，美妆直播带</a:t>
            </a:r>
            <a:r>
              <a:rPr dirty="0"/>
              <a:t>货</a:t>
            </a:r>
            <a:r>
              <a:rPr spc="-5" dirty="0"/>
              <a:t>效果</a:t>
            </a:r>
            <a:r>
              <a:rPr dirty="0"/>
              <a:t>突</a:t>
            </a:r>
            <a:r>
              <a:rPr spc="-5" dirty="0"/>
              <a:t>出，</a:t>
            </a:r>
            <a:r>
              <a:rPr dirty="0"/>
              <a:t>购</a:t>
            </a:r>
            <a:r>
              <a:rPr spc="-5" dirty="0"/>
              <a:t>物车</a:t>
            </a:r>
            <a:r>
              <a:rPr dirty="0"/>
              <a:t>点</a:t>
            </a:r>
            <a:r>
              <a:rPr spc="-5" dirty="0"/>
              <a:t>击翻</a:t>
            </a:r>
            <a:r>
              <a:rPr dirty="0"/>
              <a:t>倍</a:t>
            </a:r>
            <a:r>
              <a:rPr spc="-5" dirty="0"/>
              <a:t>增长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4844" y="6410655"/>
            <a:ext cx="17608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数据来源：巨量算数，</a:t>
            </a:r>
            <a:r>
              <a:rPr sz="800" spc="-55" dirty="0">
                <a:latin typeface="微软雅黑"/>
                <a:cs typeface="微软雅黑"/>
              </a:rPr>
              <a:t> </a:t>
            </a:r>
            <a:r>
              <a:rPr sz="800" spc="-5" dirty="0">
                <a:latin typeface="微软雅黑"/>
                <a:cs typeface="微软雅黑"/>
              </a:rPr>
              <a:t>2020.1-2020.5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19259" y="4750308"/>
            <a:ext cx="1711960" cy="553720"/>
          </a:xfrm>
          <a:custGeom>
            <a:avLst/>
            <a:gdLst/>
            <a:ahLst/>
            <a:cxnLst/>
            <a:rect l="l" t="t" r="r" b="b"/>
            <a:pathLst>
              <a:path w="1711959" h="553720">
                <a:moveTo>
                  <a:pt x="0" y="553212"/>
                </a:moveTo>
                <a:lnTo>
                  <a:pt x="1711452" y="553212"/>
                </a:lnTo>
                <a:lnTo>
                  <a:pt x="1711452" y="0"/>
                </a:lnTo>
                <a:lnTo>
                  <a:pt x="0" y="0"/>
                </a:lnTo>
                <a:lnTo>
                  <a:pt x="0" y="553212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11334" y="4796916"/>
            <a:ext cx="1180515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19259" y="4770501"/>
            <a:ext cx="1711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6850" algn="r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Microsoft JhengHei"/>
                <a:cs typeface="Microsoft JhengHei"/>
              </a:rPr>
              <a:t>增长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11334" y="4988940"/>
            <a:ext cx="835761" cy="263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18488" y="2244851"/>
            <a:ext cx="2016760" cy="360045"/>
          </a:xfrm>
          <a:custGeom>
            <a:avLst/>
            <a:gdLst/>
            <a:ahLst/>
            <a:cxnLst/>
            <a:rect l="l" t="t" r="r" b="b"/>
            <a:pathLst>
              <a:path w="2016760" h="360044">
                <a:moveTo>
                  <a:pt x="0" y="359663"/>
                </a:moveTo>
                <a:lnTo>
                  <a:pt x="2016252" y="359663"/>
                </a:lnTo>
                <a:lnTo>
                  <a:pt x="201625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23795" y="2300351"/>
            <a:ext cx="608076" cy="233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97296" y="2234183"/>
            <a:ext cx="2016760" cy="360045"/>
          </a:xfrm>
          <a:custGeom>
            <a:avLst/>
            <a:gdLst/>
            <a:ahLst/>
            <a:cxnLst/>
            <a:rect l="l" t="t" r="r" b="b"/>
            <a:pathLst>
              <a:path w="2016759" h="360044">
                <a:moveTo>
                  <a:pt x="0" y="359663"/>
                </a:moveTo>
                <a:lnTo>
                  <a:pt x="2016252" y="359663"/>
                </a:lnTo>
                <a:lnTo>
                  <a:pt x="201625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03238" y="2289682"/>
            <a:ext cx="608076" cy="233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6859" y="2235707"/>
            <a:ext cx="2016760" cy="360045"/>
          </a:xfrm>
          <a:custGeom>
            <a:avLst/>
            <a:gdLst/>
            <a:ahLst/>
            <a:cxnLst/>
            <a:rect l="l" t="t" r="r" b="b"/>
            <a:pathLst>
              <a:path w="2016759" h="360044">
                <a:moveTo>
                  <a:pt x="0" y="359663"/>
                </a:moveTo>
                <a:lnTo>
                  <a:pt x="2016252" y="359663"/>
                </a:lnTo>
                <a:lnTo>
                  <a:pt x="201625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73056" y="2291207"/>
            <a:ext cx="608076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68247" y="2706115"/>
            <a:ext cx="2298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762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微软雅黑"/>
                <a:cs typeface="微软雅黑"/>
              </a:rPr>
              <a:t>行业全面冲击，需求大幅收缩，直 播关注度提升，消费力逐渐回暖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3177" y="2718053"/>
            <a:ext cx="290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5080" indent="-215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微软雅黑"/>
                <a:cs typeface="微软雅黑"/>
              </a:rPr>
              <a:t>市场持续教育，直播模式逐步渗透，节点、 活动场景多重激励，催热行业关注和信心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1703" y="4436364"/>
            <a:ext cx="173990" cy="70485"/>
          </a:xfrm>
          <a:custGeom>
            <a:avLst/>
            <a:gdLst/>
            <a:ahLst/>
            <a:cxnLst/>
            <a:rect l="l" t="t" r="r" b="b"/>
            <a:pathLst>
              <a:path w="173989" h="70485">
                <a:moveTo>
                  <a:pt x="86868" y="0"/>
                </a:moveTo>
                <a:lnTo>
                  <a:pt x="0" y="70104"/>
                </a:lnTo>
                <a:lnTo>
                  <a:pt x="173736" y="70104"/>
                </a:lnTo>
                <a:lnTo>
                  <a:pt x="86868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107813" y="4125544"/>
            <a:ext cx="4711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/>
                <a:cs typeface="微软雅黑"/>
              </a:rPr>
              <a:t>女王节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13776" y="3810000"/>
            <a:ext cx="175260" cy="70485"/>
          </a:xfrm>
          <a:custGeom>
            <a:avLst/>
            <a:gdLst/>
            <a:ahLst/>
            <a:cxnLst/>
            <a:rect l="l" t="t" r="r" b="b"/>
            <a:pathLst>
              <a:path w="175259" h="70485">
                <a:moveTo>
                  <a:pt x="87629" y="0"/>
                </a:moveTo>
                <a:lnTo>
                  <a:pt x="0" y="70104"/>
                </a:lnTo>
                <a:lnTo>
                  <a:pt x="175259" y="70104"/>
                </a:lnTo>
                <a:lnTo>
                  <a:pt x="87629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660513" y="3474466"/>
            <a:ext cx="1079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/>
                <a:cs typeface="微软雅黑"/>
              </a:rPr>
              <a:t>抖音美妆好物节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035540" y="3624071"/>
            <a:ext cx="175260" cy="70485"/>
          </a:xfrm>
          <a:custGeom>
            <a:avLst/>
            <a:gdLst/>
            <a:ahLst/>
            <a:cxnLst/>
            <a:rect l="l" t="t" r="r" b="b"/>
            <a:pathLst>
              <a:path w="175259" h="70485">
                <a:moveTo>
                  <a:pt x="87629" y="0"/>
                </a:moveTo>
                <a:lnTo>
                  <a:pt x="0" y="70103"/>
                </a:lnTo>
                <a:lnTo>
                  <a:pt x="175259" y="70103"/>
                </a:lnTo>
                <a:lnTo>
                  <a:pt x="87629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924797" y="2685669"/>
            <a:ext cx="2456815" cy="87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17208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微软雅黑"/>
                <a:cs typeface="微软雅黑"/>
              </a:rPr>
              <a:t>运营经验积累，大型活动和明 星秀场引爆美妆直播现场，需 求开始释放</a:t>
            </a:r>
            <a:endParaRPr sz="1200">
              <a:latin typeface="微软雅黑"/>
              <a:cs typeface="微软雅黑"/>
            </a:endParaRPr>
          </a:p>
          <a:p>
            <a:pPr marR="53975" algn="ctr">
              <a:lnSpc>
                <a:spcPct val="100000"/>
              </a:lnSpc>
              <a:spcBef>
                <a:spcPts val="930"/>
              </a:spcBef>
            </a:pPr>
            <a:r>
              <a:rPr sz="1200" b="1" dirty="0">
                <a:latin typeface="微软雅黑"/>
                <a:cs typeface="微软雅黑"/>
              </a:rPr>
              <a:t>520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5307" y="4730622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/>
                <a:cs typeface="微软雅黑"/>
              </a:rPr>
              <a:t>除夕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60013" y="4839716"/>
            <a:ext cx="471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/>
                <a:cs typeface="微软雅黑"/>
              </a:rPr>
              <a:t>情人节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16096" y="5084064"/>
            <a:ext cx="173990" cy="70485"/>
          </a:xfrm>
          <a:custGeom>
            <a:avLst/>
            <a:gdLst/>
            <a:ahLst/>
            <a:cxnLst/>
            <a:rect l="l" t="t" r="r" b="b"/>
            <a:pathLst>
              <a:path w="173989" h="70485">
                <a:moveTo>
                  <a:pt x="86867" y="0"/>
                </a:moveTo>
                <a:lnTo>
                  <a:pt x="0" y="70104"/>
                </a:lnTo>
                <a:lnTo>
                  <a:pt x="173736" y="70104"/>
                </a:lnTo>
                <a:lnTo>
                  <a:pt x="86867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60984" y="5901334"/>
            <a:ext cx="3683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等线"/>
                <a:cs typeface="等线"/>
              </a:rPr>
              <a:t>自然周</a:t>
            </a:r>
            <a:endParaRPr sz="9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389" y="786129"/>
            <a:ext cx="1447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洞察总结</a:t>
            </a:r>
          </a:p>
        </p:txBody>
      </p:sp>
      <p:sp>
        <p:nvSpPr>
          <p:cNvPr id="3" name="object 3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5246" y="1591818"/>
            <a:ext cx="5189220" cy="450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Part1.</a:t>
            </a:r>
            <a:r>
              <a:rPr sz="1400" b="1" spc="-30" dirty="0">
                <a:solidFill>
                  <a:srgbClr val="14AFB3"/>
                </a:solidFill>
                <a:latin typeface="微软雅黑"/>
                <a:cs typeface="微软雅黑"/>
              </a:rPr>
              <a:t>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时尚直播概况</a:t>
            </a:r>
            <a:endParaRPr sz="14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直播逐渐常态化，用户规模和增长双向走高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抖音直播打开</a:t>
            </a:r>
            <a:r>
              <a:rPr sz="1200" b="1" dirty="0">
                <a:solidFill>
                  <a:srgbClr val="585858"/>
                </a:solidFill>
                <a:latin typeface="等线"/>
                <a:cs typeface="等线"/>
              </a:rPr>
              <a:t>4</a:t>
            </a: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亿</a:t>
            </a:r>
            <a:r>
              <a:rPr sz="1200" b="1" spc="-5" dirty="0">
                <a:solidFill>
                  <a:srgbClr val="585858"/>
                </a:solidFill>
                <a:latin typeface="等线"/>
                <a:cs typeface="等线"/>
              </a:rPr>
              <a:t>DAU</a:t>
            </a: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的另一扇窗，近六成用户每天观看抖音直播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复产复工开启，需求逐步回归，时尚行业全面复苏，直播热度后来居上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特殊时期时尚产业受到异常冲击，直播对产业改造程度最深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明星、达人、品牌全面渗透，多层次时尚生态助力行业崛起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时尚直播场景</a:t>
            </a:r>
            <a:r>
              <a:rPr sz="1200" b="1" spc="-10" dirty="0">
                <a:solidFill>
                  <a:srgbClr val="585858"/>
                </a:solidFill>
                <a:latin typeface="等线"/>
                <a:cs typeface="等线"/>
              </a:rPr>
              <a:t>IP</a:t>
            </a: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化发展，云端时尚</a:t>
            </a:r>
            <a:r>
              <a:rPr sz="1200" b="1" spc="-10" dirty="0">
                <a:solidFill>
                  <a:srgbClr val="585858"/>
                </a:solidFill>
                <a:latin typeface="等线"/>
                <a:cs typeface="等线"/>
              </a:rPr>
              <a:t>+</a:t>
            </a: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直播造节双向刺激新供给与新需求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多力驱动、需求回归，美妆行业是时尚直播回归复苏中的重要一环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美妆直播：一场高线轻熟女性引领下沉年轻丽人的美丽修行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buClr>
                <a:srgbClr val="585858"/>
              </a:buClr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147955">
              <a:lnSpc>
                <a:spcPct val="100000"/>
              </a:lnSpc>
              <a:spcBef>
                <a:spcPts val="919"/>
              </a:spcBef>
            </a:pP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Part2.</a:t>
            </a:r>
            <a:r>
              <a:rPr sz="1400" b="1" spc="-30" dirty="0">
                <a:solidFill>
                  <a:srgbClr val="14AFB3"/>
                </a:solidFill>
                <a:latin typeface="微软雅黑"/>
                <a:cs typeface="微软雅黑"/>
              </a:rPr>
              <a:t>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美妆看播趋势</a:t>
            </a:r>
            <a:endParaRPr sz="14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1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美妆行业社零消费同比增速触底回升，直播刺激行业重启增长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美妆看播成为国民必备，</a:t>
            </a:r>
            <a:r>
              <a:rPr sz="1200" b="1" dirty="0">
                <a:solidFill>
                  <a:srgbClr val="585858"/>
                </a:solidFill>
                <a:latin typeface="等线"/>
                <a:cs typeface="等线"/>
              </a:rPr>
              <a:t>5</a:t>
            </a: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月份看播用户规模超过美妆短视频用户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注意力向直播迁移明显，看播时长实现</a:t>
            </a:r>
            <a:r>
              <a:rPr sz="1200" b="1" dirty="0">
                <a:solidFill>
                  <a:srgbClr val="585858"/>
                </a:solidFill>
                <a:latin typeface="等线"/>
                <a:cs typeface="等线"/>
              </a:rPr>
              <a:t>3</a:t>
            </a: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倍增长，后半夜看播热情最高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即时效果展示、沟通体验反馈、快速产品问答，直播在互动中建立信任感</a:t>
            </a:r>
            <a:endParaRPr sz="1200">
              <a:latin typeface="微软雅黑"/>
              <a:cs typeface="微软雅黑"/>
            </a:endParaRPr>
          </a:p>
          <a:p>
            <a:pPr marL="299085" indent="-28638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b="1" dirty="0">
                <a:solidFill>
                  <a:srgbClr val="585858"/>
                </a:solidFill>
                <a:latin typeface="微软雅黑"/>
                <a:cs typeface="微软雅黑"/>
              </a:rPr>
              <a:t>内容、产品和主播都是看播焦点，实用教程和技巧话题助力直播间引流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05"/>
              </a:spcBef>
            </a:pPr>
            <a:r>
              <a:rPr dirty="0"/>
              <a:t>Part3.</a:t>
            </a:r>
            <a:r>
              <a:rPr spc="-30" dirty="0"/>
              <a:t> </a:t>
            </a:r>
            <a:r>
              <a:rPr dirty="0"/>
              <a:t>美妆开播趋势</a:t>
            </a:r>
          </a:p>
          <a:p>
            <a:pPr marL="299085" indent="-286385">
              <a:lnSpc>
                <a:spcPct val="100000"/>
              </a:lnSpc>
              <a:spcBef>
                <a:spcPts val="13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美妆线上开播热潮新涌，主播数、直播场次实现翻番增长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晚八点是美妆开播高峰，最有利于预热和吸引晚间空闲时段的用户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美妆直播参与者不断升级，超七成达人开播，月度复播率超过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80%</a:t>
            </a:r>
            <a:endParaRPr sz="1200">
              <a:latin typeface="等线"/>
              <a:cs typeface="等线"/>
            </a:endParaRPr>
          </a:p>
          <a:p>
            <a:pPr marL="299085" indent="-28638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美妆短视频领域的优秀达人逐步成功迁移到直播间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美妆品牌直播参与度加强，近六成品牌每周至少开播一次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主流品牌陆续开播，直播助力品牌从深度沟通到长效运营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东部经济带开播品牌商家最多、市场活力最强，产业集中态势明显</a:t>
            </a:r>
            <a:endParaRPr sz="1200"/>
          </a:p>
          <a:p>
            <a:pPr marL="250190">
              <a:lnSpc>
                <a:spcPct val="100000"/>
              </a:lnSpc>
              <a:spcBef>
                <a:spcPts val="1360"/>
              </a:spcBef>
            </a:pPr>
            <a:r>
              <a:rPr dirty="0"/>
              <a:t>Part4.</a:t>
            </a:r>
            <a:r>
              <a:rPr spc="-30" dirty="0"/>
              <a:t> </a:t>
            </a:r>
            <a:r>
              <a:rPr dirty="0"/>
              <a:t>美妆直播带货趋势</a:t>
            </a:r>
          </a:p>
          <a:p>
            <a:pPr marL="299085" indent="-286385">
              <a:lnSpc>
                <a:spcPct val="100000"/>
              </a:lnSpc>
              <a:spcBef>
                <a:spcPts val="113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需求重启、信心回归，美妆直播带货效果突出，购物车点击翻倍增长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美妆带货品类分布：面膜、护肤套装需求量大，口罩也挡不住口红大军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美妆直播带货不可或缺三要素：限时优惠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+</a:t>
            </a:r>
            <a:r>
              <a:rPr sz="1200" dirty="0">
                <a:solidFill>
                  <a:srgbClr val="585858"/>
                </a:solidFill>
              </a:rPr>
              <a:t>主播推荐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+</a:t>
            </a:r>
            <a:r>
              <a:rPr sz="1200" dirty="0">
                <a:solidFill>
                  <a:srgbClr val="585858"/>
                </a:solidFill>
              </a:rPr>
              <a:t>互动氛围</a:t>
            </a:r>
            <a:endParaRPr sz="1200">
              <a:latin typeface="等线"/>
              <a:cs typeface="等线"/>
            </a:endParaRPr>
          </a:p>
          <a:p>
            <a:pPr marL="299085" indent="-28638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达人主播是刺激购买的重要促因，互动能力和专业度决定带货效果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达人带货：平台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IP</a:t>
            </a:r>
            <a:r>
              <a:rPr sz="1200" dirty="0">
                <a:solidFill>
                  <a:srgbClr val="585858"/>
                </a:solidFill>
              </a:rPr>
              <a:t>造势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+</a:t>
            </a:r>
            <a:r>
              <a:rPr sz="1200" dirty="0">
                <a:solidFill>
                  <a:srgbClr val="585858"/>
                </a:solidFill>
              </a:rPr>
              <a:t>抽奖升温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+</a:t>
            </a:r>
            <a:r>
              <a:rPr sz="1200" dirty="0">
                <a:solidFill>
                  <a:srgbClr val="585858"/>
                </a:solidFill>
              </a:rPr>
              <a:t>独特互动，突破单场千万级高销</a:t>
            </a:r>
            <a:endParaRPr sz="1200">
              <a:latin typeface="等线"/>
              <a:cs typeface="等线"/>
            </a:endParaRPr>
          </a:p>
          <a:p>
            <a:pPr marL="299085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明星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+</a:t>
            </a:r>
            <a:r>
              <a:rPr sz="1200" dirty="0">
                <a:solidFill>
                  <a:srgbClr val="585858"/>
                </a:solidFill>
              </a:rPr>
              <a:t>美妆直播：大咖加持，顶流效应，助力行业破冰</a:t>
            </a:r>
            <a:endParaRPr sz="1200">
              <a:latin typeface="等线"/>
              <a:cs typeface="等线"/>
            </a:endParaRPr>
          </a:p>
          <a:p>
            <a:pPr marL="299085" indent="-28638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品牌开播也能有效刺激购买意愿，六成看播用户对直播产品认知提升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直播能够调动用户后续深层探索，激活品牌长效营销机会点</a:t>
            </a:r>
            <a:endParaRPr sz="1200"/>
          </a:p>
          <a:p>
            <a:pPr marL="299085" indent="-28638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585858"/>
                </a:solidFill>
              </a:rPr>
              <a:t>品牌带货案例：品牌、达人多方联动、有效配合，实现品效双赢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3016" y="2595372"/>
            <a:ext cx="957580" cy="467995"/>
          </a:xfrm>
          <a:custGeom>
            <a:avLst/>
            <a:gdLst/>
            <a:ahLst/>
            <a:cxnLst/>
            <a:rect l="l" t="t" r="r" b="b"/>
            <a:pathLst>
              <a:path w="957580" h="467994">
                <a:moveTo>
                  <a:pt x="0" y="467867"/>
                </a:moveTo>
                <a:lnTo>
                  <a:pt x="957071" y="467867"/>
                </a:lnTo>
                <a:lnTo>
                  <a:pt x="957071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3625" y="6409740"/>
            <a:ext cx="289941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数据来源：巨量算数，</a:t>
            </a:r>
            <a:r>
              <a:rPr sz="800" spc="-25" dirty="0">
                <a:latin typeface="微软雅黑"/>
                <a:cs typeface="微软雅黑"/>
              </a:rPr>
              <a:t> </a:t>
            </a:r>
            <a:r>
              <a:rPr sz="800" dirty="0">
                <a:latin typeface="微软雅黑"/>
                <a:cs typeface="微软雅黑"/>
              </a:rPr>
              <a:t>排名按照订单量统计</a:t>
            </a:r>
            <a:r>
              <a:rPr sz="800" spc="-5" dirty="0">
                <a:latin typeface="微软雅黑"/>
                <a:cs typeface="微软雅黑"/>
              </a:rPr>
              <a:t>，2020.01-2020.04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0000" y="2013330"/>
            <a:ext cx="4518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28892"/>
                </a:solidFill>
                <a:latin typeface="微软雅黑"/>
                <a:cs typeface="微软雅黑"/>
              </a:rPr>
              <a:t>2020</a:t>
            </a:r>
            <a:r>
              <a:rPr sz="1600" b="1" spc="-5" dirty="0">
                <a:solidFill>
                  <a:srgbClr val="128892"/>
                </a:solidFill>
                <a:latin typeface="微软雅黑"/>
                <a:cs typeface="微软雅黑"/>
              </a:rPr>
              <a:t>年抖音美妆直播【护肤】</a:t>
            </a:r>
            <a:r>
              <a:rPr sz="1600" b="1" spc="-25" dirty="0">
                <a:solidFill>
                  <a:srgbClr val="128892"/>
                </a:solidFill>
                <a:latin typeface="微软雅黑"/>
                <a:cs typeface="微软雅黑"/>
              </a:rPr>
              <a:t>TOP5</a:t>
            </a:r>
            <a:r>
              <a:rPr sz="1600" b="1" dirty="0">
                <a:solidFill>
                  <a:srgbClr val="128892"/>
                </a:solidFill>
                <a:latin typeface="微软雅黑"/>
                <a:cs typeface="微软雅黑"/>
              </a:rPr>
              <a:t>带</a:t>
            </a:r>
            <a:r>
              <a:rPr sz="1600" b="1" spc="-5" dirty="0">
                <a:solidFill>
                  <a:srgbClr val="128892"/>
                </a:solidFill>
                <a:latin typeface="微软雅黑"/>
                <a:cs typeface="微软雅黑"/>
              </a:rPr>
              <a:t>货品</a:t>
            </a:r>
            <a:r>
              <a:rPr sz="1600" b="1" dirty="0">
                <a:solidFill>
                  <a:srgbClr val="128892"/>
                </a:solidFill>
                <a:latin typeface="微软雅黑"/>
                <a:cs typeface="微软雅黑"/>
              </a:rPr>
              <a:t>类</a:t>
            </a:r>
            <a:r>
              <a:rPr sz="1600" b="1" spc="-5" dirty="0">
                <a:solidFill>
                  <a:srgbClr val="128892"/>
                </a:solidFill>
                <a:latin typeface="微软雅黑"/>
                <a:cs typeface="微软雅黑"/>
              </a:rPr>
              <a:t>分布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5771" y="2013330"/>
            <a:ext cx="4518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28892"/>
                </a:solidFill>
                <a:latin typeface="微软雅黑"/>
                <a:cs typeface="微软雅黑"/>
              </a:rPr>
              <a:t>2020</a:t>
            </a:r>
            <a:r>
              <a:rPr sz="1600" b="1" spc="-5" dirty="0">
                <a:solidFill>
                  <a:srgbClr val="128892"/>
                </a:solidFill>
                <a:latin typeface="微软雅黑"/>
                <a:cs typeface="微软雅黑"/>
              </a:rPr>
              <a:t>年抖音美妆直播【彩妆】</a:t>
            </a:r>
            <a:r>
              <a:rPr sz="1600" b="1" spc="-25" dirty="0">
                <a:solidFill>
                  <a:srgbClr val="128892"/>
                </a:solidFill>
                <a:latin typeface="微软雅黑"/>
                <a:cs typeface="微软雅黑"/>
              </a:rPr>
              <a:t>TOP5</a:t>
            </a:r>
            <a:r>
              <a:rPr sz="1600" b="1" dirty="0">
                <a:solidFill>
                  <a:srgbClr val="128892"/>
                </a:solidFill>
                <a:latin typeface="微软雅黑"/>
                <a:cs typeface="微软雅黑"/>
              </a:rPr>
              <a:t>带</a:t>
            </a:r>
            <a:r>
              <a:rPr sz="1600" b="1" spc="-5" dirty="0">
                <a:solidFill>
                  <a:srgbClr val="128892"/>
                </a:solidFill>
                <a:latin typeface="微软雅黑"/>
                <a:cs typeface="微软雅黑"/>
              </a:rPr>
              <a:t>货品</a:t>
            </a:r>
            <a:r>
              <a:rPr sz="1600" b="1" dirty="0">
                <a:solidFill>
                  <a:srgbClr val="128892"/>
                </a:solidFill>
                <a:latin typeface="微软雅黑"/>
                <a:cs typeface="微软雅黑"/>
              </a:rPr>
              <a:t>类</a:t>
            </a:r>
            <a:r>
              <a:rPr sz="1600" b="1" spc="-5" dirty="0">
                <a:solidFill>
                  <a:srgbClr val="128892"/>
                </a:solidFill>
                <a:latin typeface="微软雅黑"/>
                <a:cs typeface="微软雅黑"/>
              </a:rPr>
              <a:t>分布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33016" y="3299459"/>
            <a:ext cx="957580" cy="467995"/>
          </a:xfrm>
          <a:custGeom>
            <a:avLst/>
            <a:gdLst/>
            <a:ahLst/>
            <a:cxnLst/>
            <a:rect l="l" t="t" r="r" b="b"/>
            <a:pathLst>
              <a:path w="957580" h="467995">
                <a:moveTo>
                  <a:pt x="0" y="467868"/>
                </a:moveTo>
                <a:lnTo>
                  <a:pt x="957071" y="467868"/>
                </a:lnTo>
                <a:lnTo>
                  <a:pt x="957071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33016" y="4003547"/>
            <a:ext cx="957580" cy="467995"/>
          </a:xfrm>
          <a:custGeom>
            <a:avLst/>
            <a:gdLst/>
            <a:ahLst/>
            <a:cxnLst/>
            <a:rect l="l" t="t" r="r" b="b"/>
            <a:pathLst>
              <a:path w="957580" h="467995">
                <a:moveTo>
                  <a:pt x="0" y="467868"/>
                </a:moveTo>
                <a:lnTo>
                  <a:pt x="957071" y="467868"/>
                </a:lnTo>
                <a:lnTo>
                  <a:pt x="957071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3016" y="4707635"/>
            <a:ext cx="957580" cy="467995"/>
          </a:xfrm>
          <a:custGeom>
            <a:avLst/>
            <a:gdLst/>
            <a:ahLst/>
            <a:cxnLst/>
            <a:rect l="l" t="t" r="r" b="b"/>
            <a:pathLst>
              <a:path w="957580" h="467995">
                <a:moveTo>
                  <a:pt x="0" y="467868"/>
                </a:moveTo>
                <a:lnTo>
                  <a:pt x="957071" y="467868"/>
                </a:lnTo>
                <a:lnTo>
                  <a:pt x="957071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3016" y="5411723"/>
            <a:ext cx="957580" cy="467995"/>
          </a:xfrm>
          <a:custGeom>
            <a:avLst/>
            <a:gdLst/>
            <a:ahLst/>
            <a:cxnLst/>
            <a:rect l="l" t="t" r="r" b="b"/>
            <a:pathLst>
              <a:path w="957580" h="467995">
                <a:moveTo>
                  <a:pt x="0" y="467867"/>
                </a:moveTo>
                <a:lnTo>
                  <a:pt x="957071" y="467867"/>
                </a:lnTo>
                <a:lnTo>
                  <a:pt x="957071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6869" y="2736469"/>
            <a:ext cx="891920" cy="205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6869" y="3440557"/>
            <a:ext cx="535381" cy="205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26869" y="4145026"/>
            <a:ext cx="535381" cy="205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26869" y="4849114"/>
            <a:ext cx="535381" cy="20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83866" y="4849114"/>
            <a:ext cx="124968" cy="2057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46350" y="4849114"/>
            <a:ext cx="534924" cy="205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26869" y="5553455"/>
            <a:ext cx="535381" cy="205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595372"/>
            <a:ext cx="958850" cy="467995"/>
          </a:xfrm>
          <a:custGeom>
            <a:avLst/>
            <a:gdLst/>
            <a:ahLst/>
            <a:cxnLst/>
            <a:rect l="l" t="t" r="r" b="b"/>
            <a:pathLst>
              <a:path w="958850" h="467994">
                <a:moveTo>
                  <a:pt x="0" y="467867"/>
                </a:moveTo>
                <a:lnTo>
                  <a:pt x="958596" y="467867"/>
                </a:lnTo>
                <a:lnTo>
                  <a:pt x="958596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3299459"/>
            <a:ext cx="958850" cy="467995"/>
          </a:xfrm>
          <a:custGeom>
            <a:avLst/>
            <a:gdLst/>
            <a:ahLst/>
            <a:cxnLst/>
            <a:rect l="l" t="t" r="r" b="b"/>
            <a:pathLst>
              <a:path w="958850" h="467995">
                <a:moveTo>
                  <a:pt x="0" y="467868"/>
                </a:moveTo>
                <a:lnTo>
                  <a:pt x="958596" y="467868"/>
                </a:lnTo>
                <a:lnTo>
                  <a:pt x="958596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71004" y="4003547"/>
            <a:ext cx="958850" cy="467995"/>
          </a:xfrm>
          <a:custGeom>
            <a:avLst/>
            <a:gdLst/>
            <a:ahLst/>
            <a:cxnLst/>
            <a:rect l="l" t="t" r="r" b="b"/>
            <a:pathLst>
              <a:path w="958850" h="467995">
                <a:moveTo>
                  <a:pt x="0" y="467868"/>
                </a:moveTo>
                <a:lnTo>
                  <a:pt x="958596" y="467868"/>
                </a:lnTo>
                <a:lnTo>
                  <a:pt x="958596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71004" y="4707635"/>
            <a:ext cx="958850" cy="467995"/>
          </a:xfrm>
          <a:custGeom>
            <a:avLst/>
            <a:gdLst/>
            <a:ahLst/>
            <a:cxnLst/>
            <a:rect l="l" t="t" r="r" b="b"/>
            <a:pathLst>
              <a:path w="958850" h="467995">
                <a:moveTo>
                  <a:pt x="0" y="467868"/>
                </a:moveTo>
                <a:lnTo>
                  <a:pt x="958596" y="467868"/>
                </a:lnTo>
                <a:lnTo>
                  <a:pt x="958596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71004" y="5411723"/>
            <a:ext cx="958850" cy="467995"/>
          </a:xfrm>
          <a:custGeom>
            <a:avLst/>
            <a:gdLst/>
            <a:ahLst/>
            <a:cxnLst/>
            <a:rect l="l" t="t" r="r" b="b"/>
            <a:pathLst>
              <a:path w="958850" h="467995">
                <a:moveTo>
                  <a:pt x="0" y="467867"/>
                </a:moveTo>
                <a:lnTo>
                  <a:pt x="958596" y="467867"/>
                </a:lnTo>
                <a:lnTo>
                  <a:pt x="958596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14AFB3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26452" y="2736469"/>
            <a:ext cx="891921" cy="2057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26452" y="3440557"/>
            <a:ext cx="534924" cy="2057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26452" y="4145026"/>
            <a:ext cx="534924" cy="2057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26452" y="4849114"/>
            <a:ext cx="534924" cy="2057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26452" y="5553455"/>
            <a:ext cx="534924" cy="2057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美妆带货品类分布：面膜、护肤套装需求量大，口罩也挡不住口红大军</a:t>
            </a:r>
          </a:p>
        </p:txBody>
      </p:sp>
      <p:sp>
        <p:nvSpPr>
          <p:cNvPr id="28" name="object 28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82467" y="2595372"/>
            <a:ext cx="1937385" cy="467995"/>
          </a:xfrm>
          <a:custGeom>
            <a:avLst/>
            <a:gdLst/>
            <a:ahLst/>
            <a:cxnLst/>
            <a:rect l="l" t="t" r="r" b="b"/>
            <a:pathLst>
              <a:path w="1937385" h="467994">
                <a:moveTo>
                  <a:pt x="0" y="467867"/>
                </a:moveTo>
                <a:lnTo>
                  <a:pt x="1937004" y="467867"/>
                </a:lnTo>
                <a:lnTo>
                  <a:pt x="1937004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82467" y="3299459"/>
            <a:ext cx="1641475" cy="467995"/>
          </a:xfrm>
          <a:custGeom>
            <a:avLst/>
            <a:gdLst/>
            <a:ahLst/>
            <a:cxnLst/>
            <a:rect l="l" t="t" r="r" b="b"/>
            <a:pathLst>
              <a:path w="1641475" h="467995">
                <a:moveTo>
                  <a:pt x="0" y="467868"/>
                </a:moveTo>
                <a:lnTo>
                  <a:pt x="1641348" y="467868"/>
                </a:lnTo>
                <a:lnTo>
                  <a:pt x="1641348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82467" y="4003547"/>
            <a:ext cx="821690" cy="467995"/>
          </a:xfrm>
          <a:custGeom>
            <a:avLst/>
            <a:gdLst/>
            <a:ahLst/>
            <a:cxnLst/>
            <a:rect l="l" t="t" r="r" b="b"/>
            <a:pathLst>
              <a:path w="821689" h="467995">
                <a:moveTo>
                  <a:pt x="0" y="467868"/>
                </a:moveTo>
                <a:lnTo>
                  <a:pt x="821435" y="467868"/>
                </a:lnTo>
                <a:lnTo>
                  <a:pt x="821435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82467" y="4707635"/>
            <a:ext cx="760730" cy="467995"/>
          </a:xfrm>
          <a:custGeom>
            <a:avLst/>
            <a:gdLst/>
            <a:ahLst/>
            <a:cxnLst/>
            <a:rect l="l" t="t" r="r" b="b"/>
            <a:pathLst>
              <a:path w="760729" h="467995">
                <a:moveTo>
                  <a:pt x="0" y="467868"/>
                </a:moveTo>
                <a:lnTo>
                  <a:pt x="760476" y="467868"/>
                </a:lnTo>
                <a:lnTo>
                  <a:pt x="760476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82467" y="5411723"/>
            <a:ext cx="407034" cy="467995"/>
          </a:xfrm>
          <a:custGeom>
            <a:avLst/>
            <a:gdLst/>
            <a:ahLst/>
            <a:cxnLst/>
            <a:rect l="l" t="t" r="r" b="b"/>
            <a:pathLst>
              <a:path w="407035" h="467995">
                <a:moveTo>
                  <a:pt x="0" y="467867"/>
                </a:moveTo>
                <a:lnTo>
                  <a:pt x="406907" y="467867"/>
                </a:lnTo>
                <a:lnTo>
                  <a:pt x="406907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25028" y="2595372"/>
            <a:ext cx="1931035" cy="467995"/>
          </a:xfrm>
          <a:custGeom>
            <a:avLst/>
            <a:gdLst/>
            <a:ahLst/>
            <a:cxnLst/>
            <a:rect l="l" t="t" r="r" b="b"/>
            <a:pathLst>
              <a:path w="1931034" h="467994">
                <a:moveTo>
                  <a:pt x="0" y="467867"/>
                </a:moveTo>
                <a:lnTo>
                  <a:pt x="1930907" y="467867"/>
                </a:lnTo>
                <a:lnTo>
                  <a:pt x="1930907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25028" y="3299459"/>
            <a:ext cx="1641475" cy="467995"/>
          </a:xfrm>
          <a:custGeom>
            <a:avLst/>
            <a:gdLst/>
            <a:ahLst/>
            <a:cxnLst/>
            <a:rect l="l" t="t" r="r" b="b"/>
            <a:pathLst>
              <a:path w="1641475" h="467995">
                <a:moveTo>
                  <a:pt x="0" y="467868"/>
                </a:moveTo>
                <a:lnTo>
                  <a:pt x="1641348" y="467868"/>
                </a:lnTo>
                <a:lnTo>
                  <a:pt x="1641348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25028" y="4003547"/>
            <a:ext cx="1178560" cy="467995"/>
          </a:xfrm>
          <a:custGeom>
            <a:avLst/>
            <a:gdLst/>
            <a:ahLst/>
            <a:cxnLst/>
            <a:rect l="l" t="t" r="r" b="b"/>
            <a:pathLst>
              <a:path w="1178559" h="467995">
                <a:moveTo>
                  <a:pt x="0" y="467868"/>
                </a:moveTo>
                <a:lnTo>
                  <a:pt x="1178052" y="467868"/>
                </a:lnTo>
                <a:lnTo>
                  <a:pt x="1178052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25028" y="4707635"/>
            <a:ext cx="820419" cy="467995"/>
          </a:xfrm>
          <a:custGeom>
            <a:avLst/>
            <a:gdLst/>
            <a:ahLst/>
            <a:cxnLst/>
            <a:rect l="l" t="t" r="r" b="b"/>
            <a:pathLst>
              <a:path w="820420" h="467995">
                <a:moveTo>
                  <a:pt x="0" y="467868"/>
                </a:moveTo>
                <a:lnTo>
                  <a:pt x="819912" y="467868"/>
                </a:lnTo>
                <a:lnTo>
                  <a:pt x="819912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25028" y="5411723"/>
            <a:ext cx="353695" cy="467995"/>
          </a:xfrm>
          <a:custGeom>
            <a:avLst/>
            <a:gdLst/>
            <a:ahLst/>
            <a:cxnLst/>
            <a:rect l="l" t="t" r="r" b="b"/>
            <a:pathLst>
              <a:path w="353695" h="467995">
                <a:moveTo>
                  <a:pt x="0" y="467867"/>
                </a:moveTo>
                <a:lnTo>
                  <a:pt x="353568" y="467867"/>
                </a:lnTo>
                <a:lnTo>
                  <a:pt x="353568" y="0"/>
                </a:lnTo>
                <a:lnTo>
                  <a:pt x="0" y="0"/>
                </a:lnTo>
                <a:lnTo>
                  <a:pt x="0" y="467867"/>
                </a:lnTo>
                <a:close/>
              </a:path>
            </a:pathLst>
          </a:custGeom>
          <a:solidFill>
            <a:srgbClr val="12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02379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61815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19728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79164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38600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98035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49852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09288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68723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28159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86071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45508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04944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64379" y="265480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23815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3252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1164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00600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60035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02379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861815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19728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79164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38600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98035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49852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209288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268723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8159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86071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45508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04944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564379" y="2770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23815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83252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41164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00600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860035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02379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861815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19728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79164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38600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98035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49852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209288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268723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328159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386071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445508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04944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564379" y="2887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23815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83252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741164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00600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60035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802379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61815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919728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79164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038600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098035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49852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209288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268723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328159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86071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45508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04944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564379" y="300532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2" y="57912"/>
                </a:lnTo>
                <a:lnTo>
                  <a:pt x="57912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623815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83252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741164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800600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60035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982467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041904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99816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159251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218688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278123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29940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89376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448811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508247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566159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625596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685032" y="259537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742944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82467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041904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99816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159251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218688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278123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329940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389376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448811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508247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566159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625596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685032" y="2712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742944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982467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41904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099816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159251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218688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278123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329940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389376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448811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508247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566159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625596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685032" y="283006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2" y="57912"/>
                </a:lnTo>
                <a:lnTo>
                  <a:pt x="57912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742944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982467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041904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099816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159251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218688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278123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329940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389376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448811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508247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566159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625596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685032" y="294589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742944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19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802379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861815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919728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979164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38600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98035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149852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209288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268723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328159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386071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445508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504944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564379" y="3358896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802379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861815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919728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979164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038600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98035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49852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209288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268723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328159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386071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445508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504944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564379" y="3474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802379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861815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919728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979164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038600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098035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149852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209288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268723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328159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386071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445508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504944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564379" y="359206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2" y="59435"/>
                </a:lnTo>
                <a:lnTo>
                  <a:pt x="57912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802379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61815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919728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979164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038600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098035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149852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209288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268723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328159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386071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445508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504944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564379" y="37094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2"/>
                </a:moveTo>
                <a:lnTo>
                  <a:pt x="57912" y="57912"/>
                </a:lnTo>
                <a:lnTo>
                  <a:pt x="57912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982467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041904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099816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159251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218688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278123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329940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389376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448811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508247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566159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625596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685032" y="329945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742944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2982467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041904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099816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159251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218688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278123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329940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389376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448811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508247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566159" y="3416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625596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685032" y="3416808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742944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982467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041904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099816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159251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218688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278123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329940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389376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448811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508247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566159" y="353415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625596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685032" y="353415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2"/>
                </a:moveTo>
                <a:lnTo>
                  <a:pt x="57912" y="57912"/>
                </a:lnTo>
                <a:lnTo>
                  <a:pt x="57912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742944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982467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041904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099816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159251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218688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278123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329940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389376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448811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508247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566159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625596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685032" y="3649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742944" y="3709415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982467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041904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099816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159251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218688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278123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329940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389376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3448811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508247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566159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625596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685032" y="400354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2" y="59435"/>
                </a:lnTo>
                <a:lnTo>
                  <a:pt x="57912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742944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2982467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041904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099816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159251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218688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278123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329940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389376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448811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508247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566159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625596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685032" y="4120896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2" y="59435"/>
                </a:lnTo>
                <a:lnTo>
                  <a:pt x="57912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742944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982467" y="4238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041904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099816" y="4238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159251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218688" y="4238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3278123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3329940" y="4238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3389376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3448811" y="4238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3508247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3566159" y="4238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3625596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3685032" y="4238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1"/>
                </a:moveTo>
                <a:lnTo>
                  <a:pt x="57912" y="57911"/>
                </a:lnTo>
                <a:lnTo>
                  <a:pt x="57912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742944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982467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3041904" y="4413503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3099816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159251" y="4413503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218688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278123" y="4413503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329940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389376" y="4413503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448811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508247" y="4413503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566159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625596" y="4413503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685032" y="435406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2" y="59435"/>
                </a:lnTo>
                <a:lnTo>
                  <a:pt x="57912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742944" y="4413503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2"/>
                </a:moveTo>
                <a:lnTo>
                  <a:pt x="59436" y="57912"/>
                </a:lnTo>
                <a:lnTo>
                  <a:pt x="59436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982467" y="47091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041904" y="47670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099816" y="47091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159251" y="47670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218688" y="470915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276600" y="47670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329940" y="47091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389376" y="47670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447288" y="47091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506723" y="47670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564635" y="47091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624071" y="47670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3683508" y="47091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2982467" y="4824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3041904" y="48844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3099816" y="4824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159251" y="48844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3218688" y="4824984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3276600" y="48844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3329940" y="4824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389376" y="48844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447288" y="4824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506723" y="48844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564635" y="4824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3624071" y="48844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3683508" y="4824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2982467" y="49423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041904" y="50017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099816" y="49423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3159251" y="50017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3218688" y="49423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3276600" y="50017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3329940" y="49423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389376" y="50017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3447288" y="49423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506723" y="50017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3564635" y="49423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624071" y="50017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683508" y="49423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2982467" y="5058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041904" y="51175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099816" y="5058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3159251" y="51175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218688" y="5058155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2" y="59436"/>
                </a:lnTo>
                <a:lnTo>
                  <a:pt x="579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3276600" y="51175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3329940" y="5058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3389376" y="51175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3447288" y="5058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3506723" y="51175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3564635" y="5058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3624071" y="51175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683508" y="5058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2982467" y="54102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041904" y="5469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099816" y="54102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159251" y="5469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218688" y="54102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278123" y="5469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329940" y="54102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2982467" y="552754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041904" y="5585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099816" y="552754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159251" y="5585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218688" y="552754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278123" y="5585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329940" y="552754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89" h="58420">
                <a:moveTo>
                  <a:pt x="0" y="57911"/>
                </a:moveTo>
                <a:lnTo>
                  <a:pt x="59436" y="57911"/>
                </a:lnTo>
                <a:lnTo>
                  <a:pt x="59436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2982467" y="56433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041904" y="5702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3099816" y="56433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159251" y="5702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218688" y="56433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278123" y="5702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329940" y="56433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982467" y="5760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3041904" y="5818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3099816" y="5760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3159251" y="5818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218688" y="5760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278123" y="5818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329940" y="5760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5"/>
                </a:moveTo>
                <a:lnTo>
                  <a:pt x="59436" y="59435"/>
                </a:lnTo>
                <a:lnTo>
                  <a:pt x="59436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043416" y="259537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101328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160764" y="259537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218676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278111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337547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389364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448800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508235" y="259537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566147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625583" y="259537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683495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742931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802368" y="265480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861804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921240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979152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0038588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0098023" y="259537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9043416" y="2712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9101328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9160764" y="2712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218676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278111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337547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389364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448800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508235" y="2712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9566147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9625583" y="2712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683495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742931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802368" y="2770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861804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921240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979152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10038588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0098023" y="2712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043416" y="283006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9101328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9160764" y="283006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9218676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9278111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9337547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9389364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9448800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9508235" y="283006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9566147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9625583" y="283006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9683495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9742931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9802368" y="2887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9861804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9921240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9979152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10038588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10098023" y="283006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043416" y="294589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101328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9160764" y="294589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218676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278111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9337547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9389364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9448800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508235" y="294589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9566147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9625583" y="294589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9683495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742931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802368" y="300532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9861804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9921240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9979152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10038588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10098023" y="294589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8225028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284464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342376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401811" y="265480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459723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519159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8572500" y="259537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630411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689847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749283" y="265480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8807195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866631" y="265480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924543" y="259537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8983980" y="2654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8225028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8284464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8342376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8401811" y="2770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8459723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8519159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8572500" y="2712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8630411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8689847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8749283" y="2770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8807195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8866631" y="2770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8924543" y="2712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8983980" y="2770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8225028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8284464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8342376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8401811" y="2887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8459723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519159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8572500" y="283006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8630411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8689847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8749283" y="2887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8807195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8866631" y="2887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8924543" y="283006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8983980" y="2887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225028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284464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342376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401811" y="300532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459723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519159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8572500" y="294589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8630411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8689847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8749283" y="300532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807195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8866631" y="300532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8924543" y="294589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983980" y="300532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19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9044940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9104376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9162288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9221723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9281159" y="329945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9339071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9392411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9451847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9511283" y="329945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9569195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9628631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9688068" y="3358896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9745980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805416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9044940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9104376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9162288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9221723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9281159" y="341680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9339071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9392411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9451847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9511283" y="341680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569195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9628631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9688068" y="3474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9745980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805416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9044940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9104376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9162288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9221723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81159" y="3532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9339071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9392411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9451847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9511283" y="3532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9569195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9628631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9688068" y="359206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9745980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9805416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9044940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9104376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162288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9221723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9281159" y="3649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9339071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9392411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9451847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9511283" y="3649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9569195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9628631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9688068" y="3707891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9745980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9805416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8225028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8284464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8342376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8401811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8461247" y="329945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8519159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8572500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8631935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8691371" y="329945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8749283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8808719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8868156" y="3358896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8926068" y="3299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8985504" y="3358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8225028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8284464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8342376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8401811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8461247" y="341680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8519159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8572500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8631935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8691371" y="341680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2"/>
                </a:moveTo>
                <a:lnTo>
                  <a:pt x="57911" y="57912"/>
                </a:lnTo>
                <a:lnTo>
                  <a:pt x="57911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8749283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8808719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8868156" y="3474720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8926068" y="3416808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2"/>
                </a:moveTo>
                <a:lnTo>
                  <a:pt x="59435" y="57912"/>
                </a:lnTo>
                <a:lnTo>
                  <a:pt x="59435" y="0"/>
                </a:lnTo>
                <a:lnTo>
                  <a:pt x="0" y="0"/>
                </a:lnTo>
                <a:lnTo>
                  <a:pt x="0" y="57912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8985504" y="3474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8225028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8284464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8342376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8401811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8461247" y="3532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8519159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8572500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8631935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8691371" y="3532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8749283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8808719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8868156" y="359206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8926068" y="3532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8985504" y="3592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8225028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8284464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8342376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8401811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8461247" y="3649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8519159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8572500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8631935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8691371" y="364997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8749283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8808719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8868156" y="3707891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8926068" y="364997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8985504" y="370789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8225028" y="4707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8284464" y="4765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8342376" y="4707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8401811" y="4765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8461247" y="4707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8520683" y="476554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8572500" y="4707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8631935" y="4765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8691371" y="4707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8750807" y="476554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8808719" y="4707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8868156" y="4765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8926068" y="4707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8985504" y="4765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8225028" y="4823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8284464" y="4882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8342376" y="4823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8401811" y="4882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8461247" y="4823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8520683" y="4882896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8572500" y="4823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8631935" y="4882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8691371" y="4823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8750807" y="4882896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8808719" y="4823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8868156" y="4882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8926068" y="4823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8985504" y="4882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8225028" y="4940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8284464" y="5000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1"/>
                </a:moveTo>
                <a:lnTo>
                  <a:pt x="59435" y="57911"/>
                </a:lnTo>
                <a:lnTo>
                  <a:pt x="59435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8342376" y="4940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8401811" y="5000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1"/>
                </a:moveTo>
                <a:lnTo>
                  <a:pt x="59435" y="57911"/>
                </a:lnTo>
                <a:lnTo>
                  <a:pt x="59435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8461247" y="4940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8520683" y="5000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1"/>
                </a:moveTo>
                <a:lnTo>
                  <a:pt x="57911" y="57911"/>
                </a:lnTo>
                <a:lnTo>
                  <a:pt x="57911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8572500" y="4940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8631935" y="5000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1"/>
                </a:moveTo>
                <a:lnTo>
                  <a:pt x="59435" y="57911"/>
                </a:lnTo>
                <a:lnTo>
                  <a:pt x="59435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8691371" y="4940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8750807" y="5000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0" y="57911"/>
                </a:moveTo>
                <a:lnTo>
                  <a:pt x="57911" y="57911"/>
                </a:lnTo>
                <a:lnTo>
                  <a:pt x="57911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8808719" y="4940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8868156" y="5000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1"/>
                </a:moveTo>
                <a:lnTo>
                  <a:pt x="59435" y="57911"/>
                </a:lnTo>
                <a:lnTo>
                  <a:pt x="59435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8926068" y="4940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8985504" y="5000244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1"/>
                </a:moveTo>
                <a:lnTo>
                  <a:pt x="59435" y="57911"/>
                </a:lnTo>
                <a:lnTo>
                  <a:pt x="59435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8225028" y="5056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8284464" y="5116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8342376" y="5056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8401811" y="5116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8461247" y="5056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8520683" y="511606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8572500" y="5056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8631935" y="5116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8691371" y="5056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8750807" y="511606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8808719" y="5056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8868156" y="5116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8926068" y="5056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8985504" y="5116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8225028" y="54102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8284464" y="5469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8342376" y="54102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8401811" y="54696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8461247" y="54102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8520683" y="5469635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8225028" y="552754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1"/>
                </a:moveTo>
                <a:lnTo>
                  <a:pt x="59435" y="57911"/>
                </a:lnTo>
                <a:lnTo>
                  <a:pt x="59435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8284464" y="5585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8342376" y="552754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1"/>
                </a:moveTo>
                <a:lnTo>
                  <a:pt x="59435" y="57911"/>
                </a:lnTo>
                <a:lnTo>
                  <a:pt x="59435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8401811" y="55854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8461247" y="5527547"/>
            <a:ext cx="59690" cy="58419"/>
          </a:xfrm>
          <a:custGeom>
            <a:avLst/>
            <a:gdLst/>
            <a:ahLst/>
            <a:cxnLst/>
            <a:rect l="l" t="t" r="r" b="b"/>
            <a:pathLst>
              <a:path w="59690" h="58420">
                <a:moveTo>
                  <a:pt x="0" y="57911"/>
                </a:moveTo>
                <a:lnTo>
                  <a:pt x="59435" y="57911"/>
                </a:lnTo>
                <a:lnTo>
                  <a:pt x="59435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8520683" y="5585459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8225028" y="56433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8284464" y="5702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8342376" y="56433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8401811" y="5702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8461247" y="564337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8520683" y="5702808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8225028" y="5760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8284464" y="5818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8342376" y="5760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8401811" y="58186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8461247" y="576072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8520683" y="5818632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9044940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9104376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9162288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9221723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9281159" y="400354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9339071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9044940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9104376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9162288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9221723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9281159" y="4120896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9339071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9044940" y="423824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9104376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9162288" y="423824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9221723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9281159" y="4238244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9339071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9044940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104376" y="441350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9162288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9221723" y="441350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9281159" y="435406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9339071" y="441350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8225028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284464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8342376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8401811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461247" y="400354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8519159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8572500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8631935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8691371" y="400354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8749283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8808719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8868156" y="4062984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926068" y="40035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985504" y="40629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8225028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284464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342376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401811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461247" y="4120896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519159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8572500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8631935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8691371" y="4120896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8749283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8808719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8868156" y="4178808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8926068" y="41208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8985504" y="417880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8225028" y="423824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8284464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8342376" y="423824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8401811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8461247" y="4238244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8519159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8572500" y="423824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8631935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8691371" y="4238244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8749283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8808719" y="423824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8868156" y="4296155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8926068" y="423824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8985504" y="42961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8225028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8284464" y="441350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8342376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8401811" y="441350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8461247" y="435406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8519159" y="441350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8572500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8631935" y="441350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8691371" y="4354067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5"/>
                </a:moveTo>
                <a:lnTo>
                  <a:pt x="57911" y="59435"/>
                </a:lnTo>
                <a:lnTo>
                  <a:pt x="57911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8749283" y="441350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8808719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8868156" y="4413503"/>
            <a:ext cx="58419" cy="59690"/>
          </a:xfrm>
          <a:custGeom>
            <a:avLst/>
            <a:gdLst/>
            <a:ahLst/>
            <a:cxnLst/>
            <a:rect l="l" t="t" r="r" b="b"/>
            <a:pathLst>
              <a:path w="58420" h="59689">
                <a:moveTo>
                  <a:pt x="0" y="59436"/>
                </a:moveTo>
                <a:lnTo>
                  <a:pt x="57911" y="59436"/>
                </a:lnTo>
                <a:lnTo>
                  <a:pt x="57911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8926068" y="435406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5"/>
                </a:moveTo>
                <a:lnTo>
                  <a:pt x="59435" y="59435"/>
                </a:lnTo>
                <a:lnTo>
                  <a:pt x="59435" y="0"/>
                </a:lnTo>
                <a:lnTo>
                  <a:pt x="0" y="0"/>
                </a:lnTo>
                <a:lnTo>
                  <a:pt x="0" y="59435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8985504" y="441350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436"/>
                </a:moveTo>
                <a:lnTo>
                  <a:pt x="59435" y="59436"/>
                </a:lnTo>
                <a:lnTo>
                  <a:pt x="59435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14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6505956" y="5385815"/>
            <a:ext cx="576072" cy="5760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1306067" y="5366003"/>
            <a:ext cx="576071" cy="576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6505956" y="4674108"/>
            <a:ext cx="576072" cy="5760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1306067" y="4660391"/>
            <a:ext cx="576071" cy="5760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6505956" y="3962400"/>
            <a:ext cx="576072" cy="5760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1306067" y="3953255"/>
            <a:ext cx="576071" cy="5760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6505956" y="3250692"/>
            <a:ext cx="576072" cy="5760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1306067" y="3246120"/>
            <a:ext cx="576071" cy="5760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1307591" y="2540507"/>
            <a:ext cx="576072" cy="5760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6505956" y="2540507"/>
            <a:ext cx="576072" cy="5760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4095" y="3101339"/>
            <a:ext cx="2287905" cy="325120"/>
          </a:xfrm>
          <a:custGeom>
            <a:avLst/>
            <a:gdLst/>
            <a:ahLst/>
            <a:cxnLst/>
            <a:rect l="l" t="t" r="r" b="b"/>
            <a:pathLst>
              <a:path w="2287904" h="325120">
                <a:moveTo>
                  <a:pt x="0" y="324612"/>
                </a:moveTo>
                <a:lnTo>
                  <a:pt x="2287524" y="324612"/>
                </a:lnTo>
                <a:lnTo>
                  <a:pt x="2287524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4095" y="3561588"/>
            <a:ext cx="2036445" cy="325120"/>
          </a:xfrm>
          <a:custGeom>
            <a:avLst/>
            <a:gdLst/>
            <a:ahLst/>
            <a:cxnLst/>
            <a:rect l="l" t="t" r="r" b="b"/>
            <a:pathLst>
              <a:path w="2036445" h="325120">
                <a:moveTo>
                  <a:pt x="0" y="324612"/>
                </a:moveTo>
                <a:lnTo>
                  <a:pt x="2036063" y="324612"/>
                </a:lnTo>
                <a:lnTo>
                  <a:pt x="2036063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4095" y="4021835"/>
            <a:ext cx="1525905" cy="325120"/>
          </a:xfrm>
          <a:custGeom>
            <a:avLst/>
            <a:gdLst/>
            <a:ahLst/>
            <a:cxnLst/>
            <a:rect l="l" t="t" r="r" b="b"/>
            <a:pathLst>
              <a:path w="1525904" h="325120">
                <a:moveTo>
                  <a:pt x="0" y="324612"/>
                </a:moveTo>
                <a:lnTo>
                  <a:pt x="1525524" y="324612"/>
                </a:lnTo>
                <a:lnTo>
                  <a:pt x="1525524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54095" y="4482084"/>
            <a:ext cx="1440180" cy="325120"/>
          </a:xfrm>
          <a:custGeom>
            <a:avLst/>
            <a:gdLst/>
            <a:ahLst/>
            <a:cxnLst/>
            <a:rect l="l" t="t" r="r" b="b"/>
            <a:pathLst>
              <a:path w="1440179" h="325120">
                <a:moveTo>
                  <a:pt x="0" y="324612"/>
                </a:moveTo>
                <a:lnTo>
                  <a:pt x="1440180" y="324612"/>
                </a:lnTo>
                <a:lnTo>
                  <a:pt x="1440180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54095" y="4942332"/>
            <a:ext cx="1391920" cy="325120"/>
          </a:xfrm>
          <a:custGeom>
            <a:avLst/>
            <a:gdLst/>
            <a:ahLst/>
            <a:cxnLst/>
            <a:rect l="l" t="t" r="r" b="b"/>
            <a:pathLst>
              <a:path w="1391920" h="325120">
                <a:moveTo>
                  <a:pt x="0" y="324612"/>
                </a:moveTo>
                <a:lnTo>
                  <a:pt x="1391411" y="324612"/>
                </a:lnTo>
                <a:lnTo>
                  <a:pt x="1391411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8832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3696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18559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3423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6764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1628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0396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85259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40123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4988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9852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04715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59579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14444" y="310438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4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8832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63696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8559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73423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8288" y="3157727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4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81628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30396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85259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0123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94988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49852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04715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59579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14444" y="321259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08832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63696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18559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73423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26764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1628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30396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85259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40123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94988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49852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04715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59579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14444" y="3320796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08832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18559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28288" y="337413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30396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40123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49852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59579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12948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67811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22676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71444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26307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81171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36035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0900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45764" y="310438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4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99103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53967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12948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67811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22676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71444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26307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81171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36035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90900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45764" y="321259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99103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53967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12948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67811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122676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71444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26307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81171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336035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390900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445764" y="3320796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99103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53967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67811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71444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281171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90900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99103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28259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83123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36464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91328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28259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83123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236464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91328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28259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183123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236464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291328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128259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236464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369308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424171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77511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32376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587240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642103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90871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45735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00600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855464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908803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63667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018532" y="30495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073396" y="31043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69308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424171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477511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32376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87240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42103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690871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745735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00600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855464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908803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963667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18532" y="31577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73396" y="321259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369308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424171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477511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32376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587240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42103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90871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745735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00600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855464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908803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63667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018532" y="32659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73396" y="332079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369308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477511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87240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690871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800600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908803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018532" y="337413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663696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773423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881628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985259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094988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204715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314444" y="355244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608832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663696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718559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773423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828288" y="360578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881628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930396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985259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040123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094988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149852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04715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259579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314444" y="365912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608832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663696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718559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773423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826764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881628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930396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985259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040123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94988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49852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204715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259579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314444" y="376885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608832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663696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718559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773423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828288" y="382219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881628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930396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985259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040123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094988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149852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204715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259579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314444" y="387553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012948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122676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226307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336035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445764" y="355244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553967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12948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067811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122676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171444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226307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281171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336035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390900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445764" y="365912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499103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553967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012948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067811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22676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171444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226307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281171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336035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390900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445764" y="376885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499103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553967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012948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067811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122676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171444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226307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281171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336035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390900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445764" y="387553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499103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553967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424171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532376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642103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745735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855464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963667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073396" y="35524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369308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424171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477511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532376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587240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642103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690871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745735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800600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855464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908803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963667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018532" y="36057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073396" y="36591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369308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424171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477511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532376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587240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642103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690871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745735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800600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855464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908803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963667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018532" y="371398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073396" y="37688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369308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424171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477511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532376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587240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642103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690871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745735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800600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855464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908803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963667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018532" y="382219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073396" y="387553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663696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773423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881628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985259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094988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204715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314444" y="4023359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608832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663696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3718559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773423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828288" y="4076700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881628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930396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985259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040123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094988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149852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204715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259579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314444" y="413156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608832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663696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718559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773423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826764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881628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930396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985259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040123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094988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149852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204715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259579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314444" y="4239767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3608832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3718559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3828288" y="429310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3930396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040123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149852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259579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012948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3122676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3226307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3336035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445764" y="4023359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553967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012948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067811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122676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171444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226307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81171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336035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390900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445764" y="413156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499103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553967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012948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067811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122676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171444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226307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281171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336035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390900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445764" y="4239767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499103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3553967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3067811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3171444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3281171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390900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3499103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424171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532376" y="40233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369308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424171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477511" y="4076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532376" y="4131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369308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424171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477511" y="4184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532376" y="42397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369308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477511" y="4293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3663696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3773423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3881628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985259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094988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204715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314444" y="447141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608832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663696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718559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773423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828288" y="452475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3881628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930396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3985259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040123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094988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149852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204715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259579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314444" y="4579620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608832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663696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718559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773423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826764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881628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930396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985259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040123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094988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4149852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4204715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4259579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314444" y="468782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608832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663696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718559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3773423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828288" y="474116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881628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930396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985259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040123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094988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149852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4204715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259579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314444" y="479450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012948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3122676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226307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3336035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3445764" y="4471415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3553967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3012948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3067811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3122676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3171444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3226307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3281171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3336035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3390900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3445764" y="4579620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3499103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3553967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3012948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3067811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3122676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3171444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3226307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3281171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3336035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3390900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445764" y="468782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3499103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3553967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3012948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3067811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3122676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3171444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3226307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3281171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3336035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390900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3445764" y="479450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3499103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3553967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4424171" y="447141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4369308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4424171" y="457962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4477511" y="4524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369308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4424171" y="46878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4477511" y="46329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4369308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4424171" y="47945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4477511" y="47411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3608832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3663696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3718559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3773423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3826764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3881628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3930396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985259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040123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094988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149852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204715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259579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4314444" y="494690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3608832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3663696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3718559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3773423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3828288" y="5000244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3881628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3930396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3985259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040123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094988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149852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204715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4259579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4314444" y="505510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3608832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3663696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3718559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3773423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3826764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3881628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3930396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3985259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4040123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094988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4149852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4204715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4259579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4314444" y="516331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3608832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3718559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3828288" y="5216652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3930396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4040123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4149852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4259579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3012948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3067811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3122676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3171444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3226307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4" y="54864"/>
                </a:lnTo>
                <a:lnTo>
                  <a:pt x="54864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3281171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3336035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3390900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3445764" y="494690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4"/>
                </a:moveTo>
                <a:lnTo>
                  <a:pt x="53339" y="54864"/>
                </a:lnTo>
                <a:lnTo>
                  <a:pt x="53339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3499103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3553967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3012948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3067811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3122676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3171444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3226307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3281171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3336035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3390900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3445764" y="5055108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3499103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3553967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3012948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3067811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3122676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3171444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3226307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4" y="54863"/>
                </a:lnTo>
                <a:lnTo>
                  <a:pt x="54864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3281171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3336035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3390900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3445764" y="5163311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0" y="54863"/>
                </a:moveTo>
                <a:lnTo>
                  <a:pt x="53339" y="54863"/>
                </a:lnTo>
                <a:lnTo>
                  <a:pt x="5333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3499103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3553967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3067811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3171444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3281171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3390900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3499103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4369308" y="48935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4424171" y="494690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369308" y="50002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424171" y="505510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4369308" y="510844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4424171" y="5163311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3"/>
                </a:moveTo>
                <a:lnTo>
                  <a:pt x="54863" y="54863"/>
                </a:lnTo>
                <a:lnTo>
                  <a:pt x="54863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4369308" y="52166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9720071" y="4796028"/>
            <a:ext cx="1221105" cy="1059180"/>
          </a:xfrm>
          <a:custGeom>
            <a:avLst/>
            <a:gdLst/>
            <a:ahLst/>
            <a:cxnLst/>
            <a:rect l="l" t="t" r="r" b="b"/>
            <a:pathLst>
              <a:path w="1221104" h="1059179">
                <a:moveTo>
                  <a:pt x="1017270" y="925068"/>
                </a:moveTo>
                <a:lnTo>
                  <a:pt x="712088" y="925068"/>
                </a:lnTo>
                <a:lnTo>
                  <a:pt x="1018412" y="1058748"/>
                </a:lnTo>
                <a:lnTo>
                  <a:pt x="1017270" y="925068"/>
                </a:lnTo>
                <a:close/>
              </a:path>
              <a:path w="1221104" h="1059179">
                <a:moveTo>
                  <a:pt x="1066546" y="0"/>
                </a:moveTo>
                <a:lnTo>
                  <a:pt x="154177" y="0"/>
                </a:lnTo>
                <a:lnTo>
                  <a:pt x="105468" y="7865"/>
                </a:lnTo>
                <a:lnTo>
                  <a:pt x="63148" y="29764"/>
                </a:lnTo>
                <a:lnTo>
                  <a:pt x="29764" y="63148"/>
                </a:lnTo>
                <a:lnTo>
                  <a:pt x="7865" y="105468"/>
                </a:lnTo>
                <a:lnTo>
                  <a:pt x="0" y="154178"/>
                </a:lnTo>
                <a:lnTo>
                  <a:pt x="0" y="770890"/>
                </a:lnTo>
                <a:lnTo>
                  <a:pt x="7865" y="819623"/>
                </a:lnTo>
                <a:lnTo>
                  <a:pt x="29764" y="861946"/>
                </a:lnTo>
                <a:lnTo>
                  <a:pt x="63148" y="895321"/>
                </a:lnTo>
                <a:lnTo>
                  <a:pt x="105468" y="917208"/>
                </a:lnTo>
                <a:lnTo>
                  <a:pt x="154177" y="925068"/>
                </a:lnTo>
                <a:lnTo>
                  <a:pt x="1066546" y="925068"/>
                </a:lnTo>
                <a:lnTo>
                  <a:pt x="1115255" y="917208"/>
                </a:lnTo>
                <a:lnTo>
                  <a:pt x="1157575" y="895321"/>
                </a:lnTo>
                <a:lnTo>
                  <a:pt x="1190959" y="861946"/>
                </a:lnTo>
                <a:lnTo>
                  <a:pt x="1212858" y="819623"/>
                </a:lnTo>
                <a:lnTo>
                  <a:pt x="1220724" y="770890"/>
                </a:lnTo>
                <a:lnTo>
                  <a:pt x="1220724" y="154178"/>
                </a:lnTo>
                <a:lnTo>
                  <a:pt x="1212858" y="105468"/>
                </a:lnTo>
                <a:lnTo>
                  <a:pt x="1190959" y="63148"/>
                </a:lnTo>
                <a:lnTo>
                  <a:pt x="1157575" y="29764"/>
                </a:lnTo>
                <a:lnTo>
                  <a:pt x="1115255" y="7865"/>
                </a:lnTo>
                <a:lnTo>
                  <a:pt x="1066546" y="0"/>
                </a:lnTo>
                <a:close/>
              </a:path>
            </a:pathLst>
          </a:custGeom>
          <a:solidFill>
            <a:srgbClr val="75D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 txBox="1"/>
          <p:nvPr/>
        </p:nvSpPr>
        <p:spPr>
          <a:xfrm>
            <a:off x="6500876" y="1985264"/>
            <a:ext cx="3911600" cy="878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1A4"/>
                </a:solidFill>
                <a:latin typeface="微软雅黑"/>
                <a:cs typeface="微软雅黑"/>
              </a:rPr>
              <a:t>护肤抗衰等功能性话题最具带货感染力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</a:pP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带货力</a:t>
            </a:r>
            <a:r>
              <a:rPr sz="1400" b="1" dirty="0">
                <a:latin typeface="微软雅黑"/>
                <a:cs typeface="微软雅黑"/>
              </a:rPr>
              <a:t>UP的直播间话题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75" name="object 575"/>
          <p:cNvSpPr/>
          <p:nvPr/>
        </p:nvSpPr>
        <p:spPr>
          <a:xfrm>
            <a:off x="788822" y="3176904"/>
            <a:ext cx="1402461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788822" y="3646678"/>
            <a:ext cx="2240407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788822" y="4116070"/>
            <a:ext cx="2100199" cy="161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788822" y="4585411"/>
            <a:ext cx="1542669" cy="161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788822" y="5055108"/>
            <a:ext cx="1262214" cy="161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444483" y="4777740"/>
            <a:ext cx="1537970" cy="1075055"/>
          </a:xfrm>
          <a:custGeom>
            <a:avLst/>
            <a:gdLst/>
            <a:ahLst/>
            <a:cxnLst/>
            <a:rect l="l" t="t" r="r" b="b"/>
            <a:pathLst>
              <a:path w="1537970" h="1075054">
                <a:moveTo>
                  <a:pt x="1281430" y="949452"/>
                </a:moveTo>
                <a:lnTo>
                  <a:pt x="897001" y="949452"/>
                </a:lnTo>
                <a:lnTo>
                  <a:pt x="1282827" y="1074737"/>
                </a:lnTo>
                <a:lnTo>
                  <a:pt x="1281430" y="949452"/>
                </a:lnTo>
                <a:close/>
              </a:path>
              <a:path w="1537970" h="1075054">
                <a:moveTo>
                  <a:pt x="1379474" y="0"/>
                </a:moveTo>
                <a:lnTo>
                  <a:pt x="158242" y="0"/>
                </a:lnTo>
                <a:lnTo>
                  <a:pt x="108232" y="8069"/>
                </a:lnTo>
                <a:lnTo>
                  <a:pt x="64794" y="30536"/>
                </a:lnTo>
                <a:lnTo>
                  <a:pt x="30536" y="64794"/>
                </a:lnTo>
                <a:lnTo>
                  <a:pt x="8069" y="108232"/>
                </a:lnTo>
                <a:lnTo>
                  <a:pt x="0" y="158242"/>
                </a:lnTo>
                <a:lnTo>
                  <a:pt x="0" y="791210"/>
                </a:lnTo>
                <a:lnTo>
                  <a:pt x="8069" y="841224"/>
                </a:lnTo>
                <a:lnTo>
                  <a:pt x="30536" y="884663"/>
                </a:lnTo>
                <a:lnTo>
                  <a:pt x="64794" y="918918"/>
                </a:lnTo>
                <a:lnTo>
                  <a:pt x="108232" y="941384"/>
                </a:lnTo>
                <a:lnTo>
                  <a:pt x="158242" y="949452"/>
                </a:lnTo>
                <a:lnTo>
                  <a:pt x="1379474" y="949452"/>
                </a:lnTo>
                <a:lnTo>
                  <a:pt x="1429483" y="941384"/>
                </a:lnTo>
                <a:lnTo>
                  <a:pt x="1472921" y="918918"/>
                </a:lnTo>
                <a:lnTo>
                  <a:pt x="1507179" y="884663"/>
                </a:lnTo>
                <a:lnTo>
                  <a:pt x="1529646" y="841224"/>
                </a:lnTo>
                <a:lnTo>
                  <a:pt x="1537716" y="791210"/>
                </a:lnTo>
                <a:lnTo>
                  <a:pt x="1537716" y="158242"/>
                </a:lnTo>
                <a:lnTo>
                  <a:pt x="1529646" y="108232"/>
                </a:lnTo>
                <a:lnTo>
                  <a:pt x="1507179" y="64794"/>
                </a:lnTo>
                <a:lnTo>
                  <a:pt x="1472921" y="30536"/>
                </a:lnTo>
                <a:lnTo>
                  <a:pt x="1429483" y="8069"/>
                </a:lnTo>
                <a:lnTo>
                  <a:pt x="1379474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6531864" y="4609972"/>
            <a:ext cx="1272540" cy="1117600"/>
          </a:xfrm>
          <a:custGeom>
            <a:avLst/>
            <a:gdLst/>
            <a:ahLst/>
            <a:cxnLst/>
            <a:rect l="l" t="t" r="r" b="b"/>
            <a:pathLst>
              <a:path w="1272540" h="1117600">
                <a:moveTo>
                  <a:pt x="1114297" y="167766"/>
                </a:moveTo>
                <a:lnTo>
                  <a:pt x="158241" y="167766"/>
                </a:lnTo>
                <a:lnTo>
                  <a:pt x="108232" y="175836"/>
                </a:lnTo>
                <a:lnTo>
                  <a:pt x="64794" y="198303"/>
                </a:lnTo>
                <a:lnTo>
                  <a:pt x="30536" y="232561"/>
                </a:lnTo>
                <a:lnTo>
                  <a:pt x="8069" y="275999"/>
                </a:lnTo>
                <a:lnTo>
                  <a:pt x="0" y="326008"/>
                </a:lnTo>
                <a:lnTo>
                  <a:pt x="0" y="958976"/>
                </a:lnTo>
                <a:lnTo>
                  <a:pt x="8069" y="1008991"/>
                </a:lnTo>
                <a:lnTo>
                  <a:pt x="30536" y="1052430"/>
                </a:lnTo>
                <a:lnTo>
                  <a:pt x="64794" y="1086685"/>
                </a:lnTo>
                <a:lnTo>
                  <a:pt x="108232" y="1109151"/>
                </a:lnTo>
                <a:lnTo>
                  <a:pt x="158241" y="1117218"/>
                </a:lnTo>
                <a:lnTo>
                  <a:pt x="1114297" y="1117218"/>
                </a:lnTo>
                <a:lnTo>
                  <a:pt x="1164307" y="1109151"/>
                </a:lnTo>
                <a:lnTo>
                  <a:pt x="1207745" y="1086685"/>
                </a:lnTo>
                <a:lnTo>
                  <a:pt x="1242003" y="1052430"/>
                </a:lnTo>
                <a:lnTo>
                  <a:pt x="1264470" y="1008991"/>
                </a:lnTo>
                <a:lnTo>
                  <a:pt x="1272539" y="958976"/>
                </a:lnTo>
                <a:lnTo>
                  <a:pt x="1272539" y="326008"/>
                </a:lnTo>
                <a:lnTo>
                  <a:pt x="1264470" y="275999"/>
                </a:lnTo>
                <a:lnTo>
                  <a:pt x="1242003" y="232561"/>
                </a:lnTo>
                <a:lnTo>
                  <a:pt x="1207745" y="198303"/>
                </a:lnTo>
                <a:lnTo>
                  <a:pt x="1164307" y="175836"/>
                </a:lnTo>
                <a:lnTo>
                  <a:pt x="1114297" y="167766"/>
                </a:lnTo>
                <a:close/>
              </a:path>
              <a:path w="1272540" h="1117600">
                <a:moveTo>
                  <a:pt x="212597" y="0"/>
                </a:moveTo>
                <a:lnTo>
                  <a:pt x="212089" y="167766"/>
                </a:lnTo>
                <a:lnTo>
                  <a:pt x="530225" y="167766"/>
                </a:lnTo>
                <a:lnTo>
                  <a:pt x="212597" y="0"/>
                </a:lnTo>
                <a:close/>
              </a:path>
            </a:pathLst>
          </a:custGeom>
          <a:solidFill>
            <a:srgbClr val="0077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8900159" y="3918203"/>
            <a:ext cx="916305" cy="1155700"/>
          </a:xfrm>
          <a:custGeom>
            <a:avLst/>
            <a:gdLst/>
            <a:ahLst/>
            <a:cxnLst/>
            <a:rect l="l" t="t" r="r" b="b"/>
            <a:pathLst>
              <a:path w="916304" h="1155700">
                <a:moveTo>
                  <a:pt x="763270" y="0"/>
                </a:moveTo>
                <a:lnTo>
                  <a:pt x="152654" y="0"/>
                </a:lnTo>
                <a:lnTo>
                  <a:pt x="104396" y="7780"/>
                </a:lnTo>
                <a:lnTo>
                  <a:pt x="62490" y="29447"/>
                </a:lnTo>
                <a:lnTo>
                  <a:pt x="29447" y="62490"/>
                </a:lnTo>
                <a:lnTo>
                  <a:pt x="7780" y="104396"/>
                </a:lnTo>
                <a:lnTo>
                  <a:pt x="0" y="152654"/>
                </a:lnTo>
                <a:lnTo>
                  <a:pt x="0" y="933958"/>
                </a:lnTo>
                <a:lnTo>
                  <a:pt x="7780" y="982215"/>
                </a:lnTo>
                <a:lnTo>
                  <a:pt x="29447" y="1024121"/>
                </a:lnTo>
                <a:lnTo>
                  <a:pt x="62490" y="1057164"/>
                </a:lnTo>
                <a:lnTo>
                  <a:pt x="104396" y="1078831"/>
                </a:lnTo>
                <a:lnTo>
                  <a:pt x="152654" y="1086612"/>
                </a:lnTo>
                <a:lnTo>
                  <a:pt x="154559" y="1155700"/>
                </a:lnTo>
                <a:lnTo>
                  <a:pt x="381635" y="1086612"/>
                </a:lnTo>
                <a:lnTo>
                  <a:pt x="763270" y="1086612"/>
                </a:lnTo>
                <a:lnTo>
                  <a:pt x="811527" y="1078831"/>
                </a:lnTo>
                <a:lnTo>
                  <a:pt x="853433" y="1057164"/>
                </a:lnTo>
                <a:lnTo>
                  <a:pt x="886476" y="1024121"/>
                </a:lnTo>
                <a:lnTo>
                  <a:pt x="908143" y="982215"/>
                </a:lnTo>
                <a:lnTo>
                  <a:pt x="915924" y="933958"/>
                </a:lnTo>
                <a:lnTo>
                  <a:pt x="915924" y="152654"/>
                </a:lnTo>
                <a:lnTo>
                  <a:pt x="908143" y="104396"/>
                </a:lnTo>
                <a:lnTo>
                  <a:pt x="886476" y="62490"/>
                </a:lnTo>
                <a:lnTo>
                  <a:pt x="853433" y="29447"/>
                </a:lnTo>
                <a:lnTo>
                  <a:pt x="811527" y="7780"/>
                </a:lnTo>
                <a:lnTo>
                  <a:pt x="763270" y="0"/>
                </a:lnTo>
                <a:close/>
              </a:path>
            </a:pathLst>
          </a:custGeom>
          <a:solidFill>
            <a:srgbClr val="75D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9816083" y="3104388"/>
            <a:ext cx="1125220" cy="1978025"/>
          </a:xfrm>
          <a:custGeom>
            <a:avLst/>
            <a:gdLst/>
            <a:ahLst/>
            <a:cxnLst/>
            <a:rect l="l" t="t" r="r" b="b"/>
            <a:pathLst>
              <a:path w="1125220" h="1978025">
                <a:moveTo>
                  <a:pt x="937260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1"/>
                </a:lnTo>
                <a:lnTo>
                  <a:pt x="0" y="1708404"/>
                </a:lnTo>
                <a:lnTo>
                  <a:pt x="6697" y="1758228"/>
                </a:lnTo>
                <a:lnTo>
                  <a:pt x="25597" y="1803004"/>
                </a:lnTo>
                <a:lnTo>
                  <a:pt x="54911" y="1840944"/>
                </a:lnTo>
                <a:lnTo>
                  <a:pt x="92851" y="1870258"/>
                </a:lnTo>
                <a:lnTo>
                  <a:pt x="137627" y="1889158"/>
                </a:lnTo>
                <a:lnTo>
                  <a:pt x="187451" y="1895856"/>
                </a:lnTo>
                <a:lnTo>
                  <a:pt x="656082" y="1895856"/>
                </a:lnTo>
                <a:lnTo>
                  <a:pt x="935990" y="1977644"/>
                </a:lnTo>
                <a:lnTo>
                  <a:pt x="937260" y="1895856"/>
                </a:lnTo>
                <a:lnTo>
                  <a:pt x="987084" y="1889158"/>
                </a:lnTo>
                <a:lnTo>
                  <a:pt x="1031860" y="1870258"/>
                </a:lnTo>
                <a:lnTo>
                  <a:pt x="1069800" y="1840944"/>
                </a:lnTo>
                <a:lnTo>
                  <a:pt x="1099114" y="1803004"/>
                </a:lnTo>
                <a:lnTo>
                  <a:pt x="1118014" y="1758228"/>
                </a:lnTo>
                <a:lnTo>
                  <a:pt x="1124712" y="1708404"/>
                </a:lnTo>
                <a:lnTo>
                  <a:pt x="1124712" y="187451"/>
                </a:lnTo>
                <a:lnTo>
                  <a:pt x="1118014" y="137627"/>
                </a:lnTo>
                <a:lnTo>
                  <a:pt x="1099114" y="92851"/>
                </a:lnTo>
                <a:lnTo>
                  <a:pt x="1069800" y="54911"/>
                </a:lnTo>
                <a:lnTo>
                  <a:pt x="1031860" y="25597"/>
                </a:lnTo>
                <a:lnTo>
                  <a:pt x="987084" y="6697"/>
                </a:lnTo>
                <a:lnTo>
                  <a:pt x="937260" y="0"/>
                </a:lnTo>
                <a:close/>
              </a:path>
            </a:pathLst>
          </a:custGeom>
          <a:solidFill>
            <a:srgbClr val="0077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6531864" y="4055364"/>
            <a:ext cx="1272540" cy="809625"/>
          </a:xfrm>
          <a:custGeom>
            <a:avLst/>
            <a:gdLst/>
            <a:ahLst/>
            <a:cxnLst/>
            <a:rect l="l" t="t" r="r" b="b"/>
            <a:pathLst>
              <a:path w="1272540" h="809625">
                <a:moveTo>
                  <a:pt x="530225" y="725424"/>
                </a:moveTo>
                <a:lnTo>
                  <a:pt x="212089" y="725424"/>
                </a:lnTo>
                <a:lnTo>
                  <a:pt x="212216" y="809498"/>
                </a:lnTo>
                <a:lnTo>
                  <a:pt x="530225" y="725424"/>
                </a:lnTo>
                <a:close/>
              </a:path>
              <a:path w="1272540" h="809625">
                <a:moveTo>
                  <a:pt x="1151635" y="0"/>
                </a:moveTo>
                <a:lnTo>
                  <a:pt x="120903" y="0"/>
                </a:lnTo>
                <a:lnTo>
                  <a:pt x="73830" y="9497"/>
                </a:lnTo>
                <a:lnTo>
                  <a:pt x="35401" y="35401"/>
                </a:lnTo>
                <a:lnTo>
                  <a:pt x="9497" y="73830"/>
                </a:lnTo>
                <a:lnTo>
                  <a:pt x="0" y="120904"/>
                </a:lnTo>
                <a:lnTo>
                  <a:pt x="0" y="604519"/>
                </a:lnTo>
                <a:lnTo>
                  <a:pt x="9497" y="651593"/>
                </a:lnTo>
                <a:lnTo>
                  <a:pt x="35401" y="690022"/>
                </a:lnTo>
                <a:lnTo>
                  <a:pt x="73830" y="715926"/>
                </a:lnTo>
                <a:lnTo>
                  <a:pt x="120903" y="725424"/>
                </a:lnTo>
                <a:lnTo>
                  <a:pt x="1151635" y="725424"/>
                </a:lnTo>
                <a:lnTo>
                  <a:pt x="1198709" y="715926"/>
                </a:lnTo>
                <a:lnTo>
                  <a:pt x="1237138" y="690022"/>
                </a:lnTo>
                <a:lnTo>
                  <a:pt x="1263042" y="651593"/>
                </a:lnTo>
                <a:lnTo>
                  <a:pt x="1272539" y="604519"/>
                </a:lnTo>
                <a:lnTo>
                  <a:pt x="1272539" y="120904"/>
                </a:lnTo>
                <a:lnTo>
                  <a:pt x="1263042" y="73830"/>
                </a:lnTo>
                <a:lnTo>
                  <a:pt x="1237138" y="35401"/>
                </a:lnTo>
                <a:lnTo>
                  <a:pt x="1198709" y="9497"/>
                </a:lnTo>
                <a:lnTo>
                  <a:pt x="1151635" y="0"/>
                </a:lnTo>
                <a:close/>
              </a:path>
            </a:pathLst>
          </a:custGeom>
          <a:solidFill>
            <a:srgbClr val="75D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7461504" y="4052315"/>
            <a:ext cx="1638300" cy="800735"/>
          </a:xfrm>
          <a:custGeom>
            <a:avLst/>
            <a:gdLst/>
            <a:ahLst/>
            <a:cxnLst/>
            <a:rect l="l" t="t" r="r" b="b"/>
            <a:pathLst>
              <a:path w="1638300" h="800735">
                <a:moveTo>
                  <a:pt x="1365250" y="723899"/>
                </a:moveTo>
                <a:lnTo>
                  <a:pt x="955675" y="723899"/>
                </a:lnTo>
                <a:lnTo>
                  <a:pt x="1366647" y="800353"/>
                </a:lnTo>
                <a:lnTo>
                  <a:pt x="1365250" y="723899"/>
                </a:lnTo>
                <a:close/>
              </a:path>
              <a:path w="1638300" h="800735">
                <a:moveTo>
                  <a:pt x="1517650" y="0"/>
                </a:moveTo>
                <a:lnTo>
                  <a:pt x="120650" y="0"/>
                </a:lnTo>
                <a:lnTo>
                  <a:pt x="73669" y="9475"/>
                </a:lnTo>
                <a:lnTo>
                  <a:pt x="35321" y="35321"/>
                </a:lnTo>
                <a:lnTo>
                  <a:pt x="9475" y="73669"/>
                </a:lnTo>
                <a:lnTo>
                  <a:pt x="0" y="120649"/>
                </a:lnTo>
                <a:lnTo>
                  <a:pt x="0" y="603249"/>
                </a:lnTo>
                <a:lnTo>
                  <a:pt x="9475" y="650230"/>
                </a:lnTo>
                <a:lnTo>
                  <a:pt x="35321" y="688578"/>
                </a:lnTo>
                <a:lnTo>
                  <a:pt x="73669" y="714424"/>
                </a:lnTo>
                <a:lnTo>
                  <a:pt x="120650" y="723899"/>
                </a:lnTo>
                <a:lnTo>
                  <a:pt x="1517650" y="723899"/>
                </a:lnTo>
                <a:lnTo>
                  <a:pt x="1564630" y="714424"/>
                </a:lnTo>
                <a:lnTo>
                  <a:pt x="1602978" y="688578"/>
                </a:lnTo>
                <a:lnTo>
                  <a:pt x="1628824" y="650230"/>
                </a:lnTo>
                <a:lnTo>
                  <a:pt x="1638300" y="603249"/>
                </a:lnTo>
                <a:lnTo>
                  <a:pt x="1638300" y="120649"/>
                </a:lnTo>
                <a:lnTo>
                  <a:pt x="1628824" y="73669"/>
                </a:lnTo>
                <a:lnTo>
                  <a:pt x="1602978" y="35321"/>
                </a:lnTo>
                <a:lnTo>
                  <a:pt x="1564630" y="9475"/>
                </a:lnTo>
                <a:lnTo>
                  <a:pt x="1517650" y="0"/>
                </a:lnTo>
                <a:close/>
              </a:path>
            </a:pathLst>
          </a:custGeom>
          <a:solidFill>
            <a:srgbClr val="13A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6531864" y="3104388"/>
            <a:ext cx="2002789" cy="1028700"/>
          </a:xfrm>
          <a:custGeom>
            <a:avLst/>
            <a:gdLst/>
            <a:ahLst/>
            <a:cxnLst/>
            <a:rect l="l" t="t" r="r" b="b"/>
            <a:pathLst>
              <a:path w="2002790" h="1028700">
                <a:moveTo>
                  <a:pt x="1668779" y="950976"/>
                </a:moveTo>
                <a:lnTo>
                  <a:pt x="1168145" y="950976"/>
                </a:lnTo>
                <a:lnTo>
                  <a:pt x="1675383" y="1028573"/>
                </a:lnTo>
                <a:lnTo>
                  <a:pt x="1668779" y="950976"/>
                </a:lnTo>
                <a:close/>
              </a:path>
              <a:path w="2002790" h="1028700">
                <a:moveTo>
                  <a:pt x="1844039" y="0"/>
                </a:moveTo>
                <a:lnTo>
                  <a:pt x="158495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6"/>
                </a:lnTo>
                <a:lnTo>
                  <a:pt x="0" y="792480"/>
                </a:lnTo>
                <a:lnTo>
                  <a:pt x="8083" y="842564"/>
                </a:lnTo>
                <a:lnTo>
                  <a:pt x="30589" y="886071"/>
                </a:lnTo>
                <a:lnTo>
                  <a:pt x="64904" y="920386"/>
                </a:lnTo>
                <a:lnTo>
                  <a:pt x="108411" y="942892"/>
                </a:lnTo>
                <a:lnTo>
                  <a:pt x="158495" y="950976"/>
                </a:lnTo>
                <a:lnTo>
                  <a:pt x="1844039" y="950976"/>
                </a:lnTo>
                <a:lnTo>
                  <a:pt x="1894124" y="942892"/>
                </a:lnTo>
                <a:lnTo>
                  <a:pt x="1937631" y="920386"/>
                </a:lnTo>
                <a:lnTo>
                  <a:pt x="1971946" y="886071"/>
                </a:lnTo>
                <a:lnTo>
                  <a:pt x="1994452" y="842564"/>
                </a:lnTo>
                <a:lnTo>
                  <a:pt x="2002535" y="792480"/>
                </a:lnTo>
                <a:lnTo>
                  <a:pt x="2002535" y="158496"/>
                </a:lnTo>
                <a:lnTo>
                  <a:pt x="1994452" y="108411"/>
                </a:lnTo>
                <a:lnTo>
                  <a:pt x="1971946" y="64904"/>
                </a:lnTo>
                <a:lnTo>
                  <a:pt x="1937631" y="30589"/>
                </a:lnTo>
                <a:lnTo>
                  <a:pt x="1894124" y="8083"/>
                </a:lnTo>
                <a:lnTo>
                  <a:pt x="1844039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8534400" y="3104388"/>
            <a:ext cx="1539240" cy="1047115"/>
          </a:xfrm>
          <a:custGeom>
            <a:avLst/>
            <a:gdLst/>
            <a:ahLst/>
            <a:cxnLst/>
            <a:rect l="l" t="t" r="r" b="b"/>
            <a:pathLst>
              <a:path w="1539240" h="1047114">
                <a:moveTo>
                  <a:pt x="1282700" y="950976"/>
                </a:moveTo>
                <a:lnTo>
                  <a:pt x="897890" y="950976"/>
                </a:lnTo>
                <a:lnTo>
                  <a:pt x="1283207" y="1047114"/>
                </a:lnTo>
                <a:lnTo>
                  <a:pt x="1282700" y="950976"/>
                </a:lnTo>
                <a:close/>
              </a:path>
              <a:path w="1539240" h="1047114">
                <a:moveTo>
                  <a:pt x="1380744" y="0"/>
                </a:moveTo>
                <a:lnTo>
                  <a:pt x="158496" y="0"/>
                </a:lnTo>
                <a:lnTo>
                  <a:pt x="108411" y="8083"/>
                </a:lnTo>
                <a:lnTo>
                  <a:pt x="64904" y="30589"/>
                </a:lnTo>
                <a:lnTo>
                  <a:pt x="30589" y="64904"/>
                </a:lnTo>
                <a:lnTo>
                  <a:pt x="8083" y="108411"/>
                </a:lnTo>
                <a:lnTo>
                  <a:pt x="0" y="158496"/>
                </a:lnTo>
                <a:lnTo>
                  <a:pt x="0" y="792480"/>
                </a:lnTo>
                <a:lnTo>
                  <a:pt x="8083" y="842564"/>
                </a:lnTo>
                <a:lnTo>
                  <a:pt x="30589" y="886071"/>
                </a:lnTo>
                <a:lnTo>
                  <a:pt x="64904" y="920386"/>
                </a:lnTo>
                <a:lnTo>
                  <a:pt x="108411" y="942892"/>
                </a:lnTo>
                <a:lnTo>
                  <a:pt x="158496" y="950976"/>
                </a:lnTo>
                <a:lnTo>
                  <a:pt x="1380744" y="950976"/>
                </a:lnTo>
                <a:lnTo>
                  <a:pt x="1430828" y="942892"/>
                </a:lnTo>
                <a:lnTo>
                  <a:pt x="1474335" y="920386"/>
                </a:lnTo>
                <a:lnTo>
                  <a:pt x="1508650" y="886071"/>
                </a:lnTo>
                <a:lnTo>
                  <a:pt x="1531156" y="842564"/>
                </a:lnTo>
                <a:lnTo>
                  <a:pt x="1539240" y="792480"/>
                </a:lnTo>
                <a:lnTo>
                  <a:pt x="1539240" y="158496"/>
                </a:lnTo>
                <a:lnTo>
                  <a:pt x="1531156" y="108411"/>
                </a:lnTo>
                <a:lnTo>
                  <a:pt x="1508650" y="64904"/>
                </a:lnTo>
                <a:lnTo>
                  <a:pt x="1474335" y="30589"/>
                </a:lnTo>
                <a:lnTo>
                  <a:pt x="1430828" y="8083"/>
                </a:lnTo>
                <a:lnTo>
                  <a:pt x="1380744" y="0"/>
                </a:lnTo>
                <a:close/>
              </a:path>
            </a:pathLst>
          </a:custGeom>
          <a:solidFill>
            <a:srgbClr val="1188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7305802" y="3496640"/>
            <a:ext cx="158496" cy="175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7385050" y="3496640"/>
            <a:ext cx="457200" cy="1755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9081516" y="3502152"/>
            <a:ext cx="158496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9161018" y="3502152"/>
            <a:ext cx="457200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7915909" y="4315967"/>
            <a:ext cx="158496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7995157" y="4315967"/>
            <a:ext cx="762000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7523988" y="4777740"/>
            <a:ext cx="1203960" cy="949960"/>
          </a:xfrm>
          <a:custGeom>
            <a:avLst/>
            <a:gdLst/>
            <a:ahLst/>
            <a:cxnLst/>
            <a:rect l="l" t="t" r="r" b="b"/>
            <a:pathLst>
              <a:path w="1203959" h="949960">
                <a:moveTo>
                  <a:pt x="1045717" y="0"/>
                </a:moveTo>
                <a:lnTo>
                  <a:pt x="158241" y="0"/>
                </a:lnTo>
                <a:lnTo>
                  <a:pt x="108232" y="8069"/>
                </a:lnTo>
                <a:lnTo>
                  <a:pt x="64794" y="30536"/>
                </a:lnTo>
                <a:lnTo>
                  <a:pt x="30536" y="64794"/>
                </a:lnTo>
                <a:lnTo>
                  <a:pt x="8069" y="108232"/>
                </a:lnTo>
                <a:lnTo>
                  <a:pt x="0" y="158242"/>
                </a:lnTo>
                <a:lnTo>
                  <a:pt x="0" y="791210"/>
                </a:lnTo>
                <a:lnTo>
                  <a:pt x="8069" y="841224"/>
                </a:lnTo>
                <a:lnTo>
                  <a:pt x="30536" y="884663"/>
                </a:lnTo>
                <a:lnTo>
                  <a:pt x="64794" y="918918"/>
                </a:lnTo>
                <a:lnTo>
                  <a:pt x="108232" y="941384"/>
                </a:lnTo>
                <a:lnTo>
                  <a:pt x="158241" y="949452"/>
                </a:lnTo>
                <a:lnTo>
                  <a:pt x="1045717" y="949452"/>
                </a:lnTo>
                <a:lnTo>
                  <a:pt x="1095727" y="941384"/>
                </a:lnTo>
                <a:lnTo>
                  <a:pt x="1139165" y="918918"/>
                </a:lnTo>
                <a:lnTo>
                  <a:pt x="1173423" y="884663"/>
                </a:lnTo>
                <a:lnTo>
                  <a:pt x="1195890" y="841224"/>
                </a:lnTo>
                <a:lnTo>
                  <a:pt x="1203959" y="791210"/>
                </a:lnTo>
                <a:lnTo>
                  <a:pt x="1203959" y="158242"/>
                </a:lnTo>
                <a:lnTo>
                  <a:pt x="1195890" y="108232"/>
                </a:lnTo>
                <a:lnTo>
                  <a:pt x="1173423" y="64794"/>
                </a:lnTo>
                <a:lnTo>
                  <a:pt x="1139165" y="30536"/>
                </a:lnTo>
                <a:lnTo>
                  <a:pt x="1095727" y="8069"/>
                </a:lnTo>
                <a:lnTo>
                  <a:pt x="1045717" y="0"/>
                </a:lnTo>
                <a:close/>
              </a:path>
            </a:pathLst>
          </a:custGeom>
          <a:solidFill>
            <a:srgbClr val="75DE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201657" y="4418329"/>
            <a:ext cx="158496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9280906" y="4418329"/>
            <a:ext cx="457200" cy="175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6847078" y="4305249"/>
            <a:ext cx="158496" cy="175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6926326" y="4305249"/>
            <a:ext cx="457657" cy="175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751698" y="5193741"/>
            <a:ext cx="158496" cy="175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830946" y="5193741"/>
            <a:ext cx="762000" cy="1755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10114533" y="5193741"/>
            <a:ext cx="401954" cy="1755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10436097" y="5193741"/>
            <a:ext cx="457200" cy="175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10021569" y="4187952"/>
            <a:ext cx="158496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10100818" y="4187952"/>
            <a:ext cx="762380" cy="1752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6793992" y="5193741"/>
            <a:ext cx="158496" cy="175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6873240" y="5193741"/>
            <a:ext cx="610006" cy="1755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9040368" y="5193741"/>
            <a:ext cx="158496" cy="175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9119616" y="5193741"/>
            <a:ext cx="762000" cy="1755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 txBox="1">
            <a:spLocks noGrp="1"/>
          </p:cNvSpPr>
          <p:nvPr>
            <p:ph type="title"/>
          </p:nvPr>
        </p:nvSpPr>
        <p:spPr>
          <a:xfrm>
            <a:off x="768502" y="781558"/>
            <a:ext cx="9807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美妆直播带货不可或缺三要素：限时优</a:t>
            </a:r>
            <a:r>
              <a:rPr spc="5" dirty="0"/>
              <a:t>惠</a:t>
            </a:r>
            <a:r>
              <a:rPr spc="-10" dirty="0"/>
              <a:t>+</a:t>
            </a:r>
            <a:r>
              <a:rPr spc="-5" dirty="0"/>
              <a:t>主播推</a:t>
            </a:r>
            <a:r>
              <a:rPr spc="0" dirty="0"/>
              <a:t>荐</a:t>
            </a:r>
            <a:r>
              <a:rPr dirty="0"/>
              <a:t>+</a:t>
            </a:r>
            <a:r>
              <a:rPr spc="-5" dirty="0"/>
              <a:t>互动氛围</a:t>
            </a:r>
          </a:p>
        </p:txBody>
      </p:sp>
      <p:sp>
        <p:nvSpPr>
          <p:cNvPr id="610" name="object 610"/>
          <p:cNvSpPr txBox="1"/>
          <p:nvPr/>
        </p:nvSpPr>
        <p:spPr>
          <a:xfrm>
            <a:off x="779170" y="1985264"/>
            <a:ext cx="4368800" cy="323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1A4"/>
                </a:solidFill>
                <a:latin typeface="微软雅黑"/>
                <a:cs typeface="微软雅黑"/>
              </a:rPr>
              <a:t>利益刺激、达人、明星，刺激核心购买需求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00A1A4"/>
                </a:solidFill>
                <a:latin typeface="微软雅黑"/>
                <a:cs typeface="微软雅黑"/>
              </a:rPr>
              <a:t>购买</a:t>
            </a:r>
            <a:r>
              <a:rPr sz="1400" b="1" dirty="0">
                <a:latin typeface="微软雅黑"/>
                <a:cs typeface="微软雅黑"/>
              </a:rPr>
              <a:t>美妆直播间商品的</a:t>
            </a:r>
            <a:r>
              <a:rPr sz="1400" b="1" spc="-15" dirty="0">
                <a:latin typeface="微软雅黑"/>
                <a:cs typeface="微软雅黑"/>
              </a:rPr>
              <a:t>原</a:t>
            </a:r>
            <a:r>
              <a:rPr sz="1400" b="1" dirty="0">
                <a:latin typeface="微软雅黑"/>
                <a:cs typeface="微软雅黑"/>
              </a:rPr>
              <a:t>因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859155" algn="ctr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57%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L="859155" algn="ctr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51%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859155" algn="ctr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38%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Times New Roman"/>
              <a:cs typeface="Times New Roman"/>
            </a:endParaRPr>
          </a:p>
          <a:p>
            <a:pPr marL="859155" algn="ctr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36%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859155" algn="ctr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35%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1" name="object 611"/>
          <p:cNvSpPr txBox="1"/>
          <p:nvPr/>
        </p:nvSpPr>
        <p:spPr>
          <a:xfrm>
            <a:off x="765454" y="6411569"/>
            <a:ext cx="23647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</a:t>
            </a:r>
            <a:r>
              <a:rPr sz="800" dirty="0">
                <a:latin typeface="微软雅黑"/>
                <a:cs typeface="微软雅黑"/>
              </a:rPr>
              <a:t>年</a:t>
            </a:r>
            <a:r>
              <a:rPr sz="800" spc="-5" dirty="0">
                <a:latin typeface="微软雅黑"/>
                <a:cs typeface="微软雅黑"/>
              </a:rPr>
              <a:t>5</a:t>
            </a:r>
            <a:r>
              <a:rPr sz="800" dirty="0">
                <a:latin typeface="微软雅黑"/>
                <a:cs typeface="微软雅黑"/>
              </a:rPr>
              <a:t>月抖音直播调研数据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8516111" y="2598420"/>
            <a:ext cx="1091565" cy="262255"/>
          </a:xfrm>
          <a:custGeom>
            <a:avLst/>
            <a:gdLst/>
            <a:ahLst/>
            <a:cxnLst/>
            <a:rect l="l" t="t" r="r" b="b"/>
            <a:pathLst>
              <a:path w="1091565" h="262255">
                <a:moveTo>
                  <a:pt x="1047496" y="0"/>
                </a:moveTo>
                <a:lnTo>
                  <a:pt x="43688" y="0"/>
                </a:lnTo>
                <a:lnTo>
                  <a:pt x="26681" y="3432"/>
                </a:lnTo>
                <a:lnTo>
                  <a:pt x="12795" y="12795"/>
                </a:lnTo>
                <a:lnTo>
                  <a:pt x="3432" y="26681"/>
                </a:lnTo>
                <a:lnTo>
                  <a:pt x="0" y="43687"/>
                </a:lnTo>
                <a:lnTo>
                  <a:pt x="0" y="218439"/>
                </a:lnTo>
                <a:lnTo>
                  <a:pt x="3432" y="235446"/>
                </a:lnTo>
                <a:lnTo>
                  <a:pt x="12795" y="249332"/>
                </a:lnTo>
                <a:lnTo>
                  <a:pt x="26681" y="258695"/>
                </a:lnTo>
                <a:lnTo>
                  <a:pt x="43688" y="262127"/>
                </a:lnTo>
                <a:lnTo>
                  <a:pt x="1047496" y="262127"/>
                </a:lnTo>
                <a:lnTo>
                  <a:pt x="1064502" y="258695"/>
                </a:lnTo>
                <a:lnTo>
                  <a:pt x="1078388" y="249332"/>
                </a:lnTo>
                <a:lnTo>
                  <a:pt x="1087751" y="235446"/>
                </a:lnTo>
                <a:lnTo>
                  <a:pt x="1091184" y="218439"/>
                </a:lnTo>
                <a:lnTo>
                  <a:pt x="1091184" y="43687"/>
                </a:lnTo>
                <a:lnTo>
                  <a:pt x="1087751" y="26681"/>
                </a:lnTo>
                <a:lnTo>
                  <a:pt x="1078388" y="12795"/>
                </a:lnTo>
                <a:lnTo>
                  <a:pt x="1064502" y="3432"/>
                </a:lnTo>
                <a:lnTo>
                  <a:pt x="1047496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8699627" y="2628645"/>
            <a:ext cx="891540" cy="2057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9835895" y="2598420"/>
            <a:ext cx="1092835" cy="262255"/>
          </a:xfrm>
          <a:custGeom>
            <a:avLst/>
            <a:gdLst/>
            <a:ahLst/>
            <a:cxnLst/>
            <a:rect l="l" t="t" r="r" b="b"/>
            <a:pathLst>
              <a:path w="1092834" h="262255">
                <a:moveTo>
                  <a:pt x="1049020" y="0"/>
                </a:moveTo>
                <a:lnTo>
                  <a:pt x="43687" y="0"/>
                </a:lnTo>
                <a:lnTo>
                  <a:pt x="26681" y="3432"/>
                </a:lnTo>
                <a:lnTo>
                  <a:pt x="12795" y="12795"/>
                </a:lnTo>
                <a:lnTo>
                  <a:pt x="3432" y="26681"/>
                </a:lnTo>
                <a:lnTo>
                  <a:pt x="0" y="43687"/>
                </a:lnTo>
                <a:lnTo>
                  <a:pt x="0" y="218439"/>
                </a:lnTo>
                <a:lnTo>
                  <a:pt x="3432" y="235446"/>
                </a:lnTo>
                <a:lnTo>
                  <a:pt x="12795" y="249332"/>
                </a:lnTo>
                <a:lnTo>
                  <a:pt x="26681" y="258695"/>
                </a:lnTo>
                <a:lnTo>
                  <a:pt x="43687" y="262127"/>
                </a:lnTo>
                <a:lnTo>
                  <a:pt x="1049020" y="262127"/>
                </a:lnTo>
                <a:lnTo>
                  <a:pt x="1066026" y="258695"/>
                </a:lnTo>
                <a:lnTo>
                  <a:pt x="1079912" y="249332"/>
                </a:lnTo>
                <a:lnTo>
                  <a:pt x="1089275" y="235446"/>
                </a:lnTo>
                <a:lnTo>
                  <a:pt x="1092707" y="218439"/>
                </a:lnTo>
                <a:lnTo>
                  <a:pt x="1092707" y="43687"/>
                </a:lnTo>
                <a:lnTo>
                  <a:pt x="1089275" y="26681"/>
                </a:lnTo>
                <a:lnTo>
                  <a:pt x="1079912" y="12795"/>
                </a:lnTo>
                <a:lnTo>
                  <a:pt x="1066026" y="3432"/>
                </a:lnTo>
                <a:lnTo>
                  <a:pt x="1049020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10038333" y="2628645"/>
            <a:ext cx="891540" cy="205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170" y="794766"/>
            <a:ext cx="10328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A1A4"/>
                </a:solidFill>
                <a:latin typeface="微软雅黑"/>
                <a:cs typeface="微软雅黑"/>
              </a:rPr>
              <a:t>达人主播是刺激购买的重要促因，互动能力和专业度决定带货效果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38359" y="5192267"/>
            <a:ext cx="1267205" cy="697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50552" y="4404347"/>
            <a:ext cx="1213878" cy="767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15500" y="3675875"/>
            <a:ext cx="1268729" cy="707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50552" y="2872739"/>
            <a:ext cx="1213878" cy="782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9385" y="1958086"/>
            <a:ext cx="2255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直播创新的引领者：达人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7342" y="1958086"/>
            <a:ext cx="4284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抖音直播达人必杀技：善沟通、够</a:t>
            </a:r>
            <a:r>
              <a:rPr sz="1600" b="1" dirty="0">
                <a:solidFill>
                  <a:srgbClr val="2F9297"/>
                </a:solidFill>
                <a:latin typeface="微软雅黑"/>
                <a:cs typeface="微软雅黑"/>
              </a:rPr>
              <a:t>专</a:t>
            </a: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业、</a:t>
            </a:r>
            <a:r>
              <a:rPr sz="1600" b="1" dirty="0">
                <a:solidFill>
                  <a:srgbClr val="2F9297"/>
                </a:solidFill>
                <a:latin typeface="微软雅黑"/>
                <a:cs typeface="微软雅黑"/>
              </a:rPr>
              <a:t>会</a:t>
            </a: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宠粉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40042" y="4876546"/>
            <a:ext cx="1068019" cy="153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40042" y="5631179"/>
            <a:ext cx="1738883" cy="153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91714" y="4963636"/>
            <a:ext cx="1017905" cy="492125"/>
          </a:xfrm>
          <a:custGeom>
            <a:avLst/>
            <a:gdLst/>
            <a:ahLst/>
            <a:cxnLst/>
            <a:rect l="l" t="t" r="r" b="b"/>
            <a:pathLst>
              <a:path w="1017904" h="492125">
                <a:moveTo>
                  <a:pt x="919842" y="430942"/>
                </a:moveTo>
                <a:lnTo>
                  <a:pt x="732599" y="430942"/>
                </a:lnTo>
                <a:lnTo>
                  <a:pt x="957389" y="491521"/>
                </a:lnTo>
                <a:lnTo>
                  <a:pt x="919842" y="430942"/>
                </a:lnTo>
                <a:close/>
              </a:path>
              <a:path w="1017904" h="492125">
                <a:moveTo>
                  <a:pt x="507763" y="0"/>
                </a:moveTo>
                <a:lnTo>
                  <a:pt x="451204" y="1420"/>
                </a:lnTo>
                <a:lnTo>
                  <a:pt x="394723" y="5720"/>
                </a:lnTo>
                <a:lnTo>
                  <a:pt x="338829" y="12978"/>
                </a:lnTo>
                <a:lnTo>
                  <a:pt x="284035" y="23272"/>
                </a:lnTo>
                <a:lnTo>
                  <a:pt x="224082" y="38708"/>
                </a:lnTo>
                <a:lnTo>
                  <a:pt x="170580" y="57152"/>
                </a:lnTo>
                <a:lnTo>
                  <a:pt x="123809" y="78241"/>
                </a:lnTo>
                <a:lnTo>
                  <a:pt x="84043" y="101612"/>
                </a:lnTo>
                <a:lnTo>
                  <a:pt x="51560" y="126902"/>
                </a:lnTo>
                <a:lnTo>
                  <a:pt x="9552" y="181788"/>
                </a:lnTo>
                <a:lnTo>
                  <a:pt x="0" y="239995"/>
                </a:lnTo>
                <a:lnTo>
                  <a:pt x="8086" y="269437"/>
                </a:lnTo>
                <a:lnTo>
                  <a:pt x="51371" y="327183"/>
                </a:lnTo>
                <a:lnTo>
                  <a:pt x="114892" y="371259"/>
                </a:lnTo>
                <a:lnTo>
                  <a:pt x="153687" y="390070"/>
                </a:lnTo>
                <a:lnTo>
                  <a:pt x="196489" y="406625"/>
                </a:lnTo>
                <a:lnTo>
                  <a:pt x="242788" y="420846"/>
                </a:lnTo>
                <a:lnTo>
                  <a:pt x="292074" y="432656"/>
                </a:lnTo>
                <a:lnTo>
                  <a:pt x="343836" y="441975"/>
                </a:lnTo>
                <a:lnTo>
                  <a:pt x="397563" y="448727"/>
                </a:lnTo>
                <a:lnTo>
                  <a:pt x="452745" y="452833"/>
                </a:lnTo>
                <a:lnTo>
                  <a:pt x="508871" y="454214"/>
                </a:lnTo>
                <a:lnTo>
                  <a:pt x="565430" y="452794"/>
                </a:lnTo>
                <a:lnTo>
                  <a:pt x="621911" y="448494"/>
                </a:lnTo>
                <a:lnTo>
                  <a:pt x="677805" y="441236"/>
                </a:lnTo>
                <a:lnTo>
                  <a:pt x="732599" y="430942"/>
                </a:lnTo>
                <a:lnTo>
                  <a:pt x="919842" y="430942"/>
                </a:lnTo>
                <a:lnTo>
                  <a:pt x="887412" y="378618"/>
                </a:lnTo>
                <a:lnTo>
                  <a:pt x="934289" y="351415"/>
                </a:lnTo>
                <a:lnTo>
                  <a:pt x="970889" y="321895"/>
                </a:lnTo>
                <a:lnTo>
                  <a:pt x="997044" y="290609"/>
                </a:lnTo>
                <a:lnTo>
                  <a:pt x="1012586" y="258111"/>
                </a:lnTo>
                <a:lnTo>
                  <a:pt x="1017348" y="224952"/>
                </a:lnTo>
                <a:lnTo>
                  <a:pt x="1011160" y="191684"/>
                </a:lnTo>
                <a:lnTo>
                  <a:pt x="965263" y="127031"/>
                </a:lnTo>
                <a:lnTo>
                  <a:pt x="901742" y="82955"/>
                </a:lnTo>
                <a:lnTo>
                  <a:pt x="862947" y="64144"/>
                </a:lnTo>
                <a:lnTo>
                  <a:pt x="820145" y="47589"/>
                </a:lnTo>
                <a:lnTo>
                  <a:pt x="773846" y="33368"/>
                </a:lnTo>
                <a:lnTo>
                  <a:pt x="724560" y="21558"/>
                </a:lnTo>
                <a:lnTo>
                  <a:pt x="672798" y="12239"/>
                </a:lnTo>
                <a:lnTo>
                  <a:pt x="619071" y="5487"/>
                </a:lnTo>
                <a:lnTo>
                  <a:pt x="563889" y="1381"/>
                </a:lnTo>
                <a:lnTo>
                  <a:pt x="507763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20378" y="5065522"/>
            <a:ext cx="384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39%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491218" y="5093461"/>
            <a:ext cx="356616" cy="205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40042" y="4121784"/>
            <a:ext cx="1205636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8104" y="4026408"/>
            <a:ext cx="3278504" cy="76200"/>
          </a:xfrm>
          <a:custGeom>
            <a:avLst/>
            <a:gdLst/>
            <a:ahLst/>
            <a:cxnLst/>
            <a:rect l="l" t="t" r="r" b="b"/>
            <a:pathLst>
              <a:path w="3278504" h="76200">
                <a:moveTo>
                  <a:pt x="3240024" y="0"/>
                </a:moveTo>
                <a:lnTo>
                  <a:pt x="3225176" y="2988"/>
                </a:lnTo>
                <a:lnTo>
                  <a:pt x="3213068" y="11144"/>
                </a:lnTo>
                <a:lnTo>
                  <a:pt x="3204912" y="23252"/>
                </a:lnTo>
                <a:lnTo>
                  <a:pt x="3201924" y="38100"/>
                </a:lnTo>
                <a:lnTo>
                  <a:pt x="3204912" y="52947"/>
                </a:lnTo>
                <a:lnTo>
                  <a:pt x="3213068" y="65055"/>
                </a:lnTo>
                <a:lnTo>
                  <a:pt x="3225176" y="73211"/>
                </a:lnTo>
                <a:lnTo>
                  <a:pt x="3240024" y="76200"/>
                </a:lnTo>
                <a:lnTo>
                  <a:pt x="3254817" y="73211"/>
                </a:lnTo>
                <a:lnTo>
                  <a:pt x="3266932" y="65055"/>
                </a:lnTo>
                <a:lnTo>
                  <a:pt x="3275117" y="52947"/>
                </a:lnTo>
                <a:lnTo>
                  <a:pt x="3276838" y="44450"/>
                </a:lnTo>
                <a:lnTo>
                  <a:pt x="3240024" y="44450"/>
                </a:lnTo>
                <a:lnTo>
                  <a:pt x="3240024" y="31750"/>
                </a:lnTo>
                <a:lnTo>
                  <a:pt x="3276838" y="31750"/>
                </a:lnTo>
                <a:lnTo>
                  <a:pt x="3275117" y="23252"/>
                </a:lnTo>
                <a:lnTo>
                  <a:pt x="3266932" y="11144"/>
                </a:lnTo>
                <a:lnTo>
                  <a:pt x="3254817" y="2988"/>
                </a:lnTo>
                <a:lnTo>
                  <a:pt x="3240024" y="0"/>
                </a:lnTo>
                <a:close/>
              </a:path>
              <a:path w="3278504" h="76200">
                <a:moveTo>
                  <a:pt x="320320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03202" y="44450"/>
                </a:lnTo>
                <a:lnTo>
                  <a:pt x="3201924" y="38100"/>
                </a:lnTo>
                <a:lnTo>
                  <a:pt x="3203202" y="31750"/>
                </a:lnTo>
                <a:close/>
              </a:path>
              <a:path w="3278504" h="76200">
                <a:moveTo>
                  <a:pt x="3276838" y="31750"/>
                </a:moveTo>
                <a:lnTo>
                  <a:pt x="3240024" y="31750"/>
                </a:lnTo>
                <a:lnTo>
                  <a:pt x="3240024" y="44450"/>
                </a:lnTo>
                <a:lnTo>
                  <a:pt x="3276838" y="44450"/>
                </a:lnTo>
                <a:lnTo>
                  <a:pt x="3278124" y="38100"/>
                </a:lnTo>
                <a:lnTo>
                  <a:pt x="3276838" y="3175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40042" y="3367151"/>
            <a:ext cx="1071499" cy="153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16928" y="2349465"/>
            <a:ext cx="1816735" cy="326326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960"/>
              </a:spcBef>
            </a:pPr>
            <a:r>
              <a:rPr sz="1400" b="1" dirty="0">
                <a:latin typeface="微软雅黑"/>
                <a:cs typeface="微软雅黑"/>
              </a:rPr>
              <a:t>优秀达人的核心竞争力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FF841D"/>
                </a:solidFill>
                <a:latin typeface="Segoe UI"/>
                <a:cs typeface="Segoe UI"/>
              </a:rPr>
              <a:t>63%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sz="2800" b="1" spc="-10" dirty="0">
                <a:solidFill>
                  <a:srgbClr val="FF841D"/>
                </a:solidFill>
                <a:latin typeface="Segoe UI"/>
                <a:cs typeface="Segoe UI"/>
              </a:rPr>
              <a:t>52%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2800" b="1" spc="-10" dirty="0">
                <a:solidFill>
                  <a:srgbClr val="FF841D"/>
                </a:solidFill>
                <a:latin typeface="Segoe UI"/>
                <a:cs typeface="Segoe UI"/>
              </a:rPr>
              <a:t>46%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2800" b="1" spc="-10" dirty="0">
                <a:solidFill>
                  <a:srgbClr val="FF841D"/>
                </a:solidFill>
                <a:latin typeface="Segoe UI"/>
                <a:cs typeface="Segoe UI"/>
              </a:rPr>
              <a:t>32%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0955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251460"/>
                </a:moveTo>
                <a:lnTo>
                  <a:pt x="251459" y="251460"/>
                </a:lnTo>
                <a:lnTo>
                  <a:pt x="25145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52932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92823" y="1975104"/>
            <a:ext cx="253365" cy="251460"/>
          </a:xfrm>
          <a:custGeom>
            <a:avLst/>
            <a:gdLst/>
            <a:ahLst/>
            <a:cxnLst/>
            <a:rect l="l" t="t" r="r" b="b"/>
            <a:pathLst>
              <a:path w="253365" h="251460">
                <a:moveTo>
                  <a:pt x="0" y="251460"/>
                </a:moveTo>
                <a:lnTo>
                  <a:pt x="252983" y="251460"/>
                </a:lnTo>
                <a:lnTo>
                  <a:pt x="25298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56578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28104" y="3259835"/>
            <a:ext cx="3278504" cy="76200"/>
          </a:xfrm>
          <a:custGeom>
            <a:avLst/>
            <a:gdLst/>
            <a:ahLst/>
            <a:cxnLst/>
            <a:rect l="l" t="t" r="r" b="b"/>
            <a:pathLst>
              <a:path w="3278504" h="76200">
                <a:moveTo>
                  <a:pt x="3240024" y="0"/>
                </a:moveTo>
                <a:lnTo>
                  <a:pt x="3225176" y="2988"/>
                </a:lnTo>
                <a:lnTo>
                  <a:pt x="3213068" y="11144"/>
                </a:lnTo>
                <a:lnTo>
                  <a:pt x="3204912" y="23252"/>
                </a:lnTo>
                <a:lnTo>
                  <a:pt x="3201924" y="38100"/>
                </a:lnTo>
                <a:lnTo>
                  <a:pt x="3204912" y="52947"/>
                </a:lnTo>
                <a:lnTo>
                  <a:pt x="3213068" y="65055"/>
                </a:lnTo>
                <a:lnTo>
                  <a:pt x="3225176" y="73211"/>
                </a:lnTo>
                <a:lnTo>
                  <a:pt x="3240024" y="76200"/>
                </a:lnTo>
                <a:lnTo>
                  <a:pt x="3254817" y="73211"/>
                </a:lnTo>
                <a:lnTo>
                  <a:pt x="3266932" y="65055"/>
                </a:lnTo>
                <a:lnTo>
                  <a:pt x="3275117" y="52947"/>
                </a:lnTo>
                <a:lnTo>
                  <a:pt x="3276838" y="44450"/>
                </a:lnTo>
                <a:lnTo>
                  <a:pt x="3240024" y="44450"/>
                </a:lnTo>
                <a:lnTo>
                  <a:pt x="3240024" y="31750"/>
                </a:lnTo>
                <a:lnTo>
                  <a:pt x="3276838" y="31750"/>
                </a:lnTo>
                <a:lnTo>
                  <a:pt x="3275117" y="23252"/>
                </a:lnTo>
                <a:lnTo>
                  <a:pt x="3266932" y="11144"/>
                </a:lnTo>
                <a:lnTo>
                  <a:pt x="3254817" y="2988"/>
                </a:lnTo>
                <a:lnTo>
                  <a:pt x="3240024" y="0"/>
                </a:lnTo>
                <a:close/>
              </a:path>
              <a:path w="3278504" h="76200">
                <a:moveTo>
                  <a:pt x="320320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03202" y="44450"/>
                </a:lnTo>
                <a:lnTo>
                  <a:pt x="3201924" y="38100"/>
                </a:lnTo>
                <a:lnTo>
                  <a:pt x="3203202" y="31750"/>
                </a:lnTo>
                <a:close/>
              </a:path>
              <a:path w="3278504" h="76200">
                <a:moveTo>
                  <a:pt x="3276838" y="31750"/>
                </a:moveTo>
                <a:lnTo>
                  <a:pt x="3240024" y="31750"/>
                </a:lnTo>
                <a:lnTo>
                  <a:pt x="3240024" y="44450"/>
                </a:lnTo>
                <a:lnTo>
                  <a:pt x="3276838" y="44450"/>
                </a:lnTo>
                <a:lnTo>
                  <a:pt x="3278124" y="38100"/>
                </a:lnTo>
                <a:lnTo>
                  <a:pt x="3276838" y="3175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8104" y="4768596"/>
            <a:ext cx="3278504" cy="76200"/>
          </a:xfrm>
          <a:custGeom>
            <a:avLst/>
            <a:gdLst/>
            <a:ahLst/>
            <a:cxnLst/>
            <a:rect l="l" t="t" r="r" b="b"/>
            <a:pathLst>
              <a:path w="3278504" h="76200">
                <a:moveTo>
                  <a:pt x="3240024" y="0"/>
                </a:moveTo>
                <a:lnTo>
                  <a:pt x="3225176" y="2988"/>
                </a:lnTo>
                <a:lnTo>
                  <a:pt x="3213068" y="11144"/>
                </a:lnTo>
                <a:lnTo>
                  <a:pt x="3204912" y="23252"/>
                </a:lnTo>
                <a:lnTo>
                  <a:pt x="3201924" y="38099"/>
                </a:lnTo>
                <a:lnTo>
                  <a:pt x="3204912" y="52947"/>
                </a:lnTo>
                <a:lnTo>
                  <a:pt x="3213068" y="65055"/>
                </a:lnTo>
                <a:lnTo>
                  <a:pt x="3225176" y="73211"/>
                </a:lnTo>
                <a:lnTo>
                  <a:pt x="3240024" y="76199"/>
                </a:lnTo>
                <a:lnTo>
                  <a:pt x="3254817" y="73211"/>
                </a:lnTo>
                <a:lnTo>
                  <a:pt x="3266932" y="65055"/>
                </a:lnTo>
                <a:lnTo>
                  <a:pt x="3275117" y="52947"/>
                </a:lnTo>
                <a:lnTo>
                  <a:pt x="3276838" y="44449"/>
                </a:lnTo>
                <a:lnTo>
                  <a:pt x="3240024" y="44449"/>
                </a:lnTo>
                <a:lnTo>
                  <a:pt x="3240024" y="31749"/>
                </a:lnTo>
                <a:lnTo>
                  <a:pt x="3276838" y="31749"/>
                </a:lnTo>
                <a:lnTo>
                  <a:pt x="3275117" y="23252"/>
                </a:lnTo>
                <a:lnTo>
                  <a:pt x="3266932" y="11144"/>
                </a:lnTo>
                <a:lnTo>
                  <a:pt x="3254817" y="2988"/>
                </a:lnTo>
                <a:lnTo>
                  <a:pt x="3240024" y="0"/>
                </a:lnTo>
                <a:close/>
              </a:path>
              <a:path w="3278504" h="76200">
                <a:moveTo>
                  <a:pt x="3203202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3203202" y="44449"/>
                </a:lnTo>
                <a:lnTo>
                  <a:pt x="3201924" y="38099"/>
                </a:lnTo>
                <a:lnTo>
                  <a:pt x="3203202" y="31749"/>
                </a:lnTo>
                <a:close/>
              </a:path>
              <a:path w="3278504" h="76200">
                <a:moveTo>
                  <a:pt x="3276838" y="31749"/>
                </a:moveTo>
                <a:lnTo>
                  <a:pt x="3240024" y="31749"/>
                </a:lnTo>
                <a:lnTo>
                  <a:pt x="3240024" y="44449"/>
                </a:lnTo>
                <a:lnTo>
                  <a:pt x="3276838" y="44449"/>
                </a:lnTo>
                <a:lnTo>
                  <a:pt x="3278124" y="38099"/>
                </a:lnTo>
                <a:lnTo>
                  <a:pt x="3276838" y="31749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8104" y="5530596"/>
            <a:ext cx="3278504" cy="76200"/>
          </a:xfrm>
          <a:custGeom>
            <a:avLst/>
            <a:gdLst/>
            <a:ahLst/>
            <a:cxnLst/>
            <a:rect l="l" t="t" r="r" b="b"/>
            <a:pathLst>
              <a:path w="3278504" h="76200">
                <a:moveTo>
                  <a:pt x="3240024" y="0"/>
                </a:moveTo>
                <a:lnTo>
                  <a:pt x="3225176" y="2988"/>
                </a:lnTo>
                <a:lnTo>
                  <a:pt x="3213068" y="11144"/>
                </a:lnTo>
                <a:lnTo>
                  <a:pt x="3204912" y="23252"/>
                </a:lnTo>
                <a:lnTo>
                  <a:pt x="3201924" y="38099"/>
                </a:lnTo>
                <a:lnTo>
                  <a:pt x="3204912" y="52931"/>
                </a:lnTo>
                <a:lnTo>
                  <a:pt x="3213068" y="65041"/>
                </a:lnTo>
                <a:lnTo>
                  <a:pt x="3225176" y="73206"/>
                </a:lnTo>
                <a:lnTo>
                  <a:pt x="3240024" y="76199"/>
                </a:lnTo>
                <a:lnTo>
                  <a:pt x="3254817" y="73206"/>
                </a:lnTo>
                <a:lnTo>
                  <a:pt x="3266932" y="65041"/>
                </a:lnTo>
                <a:lnTo>
                  <a:pt x="3275117" y="52931"/>
                </a:lnTo>
                <a:lnTo>
                  <a:pt x="3276836" y="44449"/>
                </a:lnTo>
                <a:lnTo>
                  <a:pt x="3240024" y="44449"/>
                </a:lnTo>
                <a:lnTo>
                  <a:pt x="3240024" y="31749"/>
                </a:lnTo>
                <a:lnTo>
                  <a:pt x="3276838" y="31749"/>
                </a:lnTo>
                <a:lnTo>
                  <a:pt x="3275117" y="23252"/>
                </a:lnTo>
                <a:lnTo>
                  <a:pt x="3266932" y="11144"/>
                </a:lnTo>
                <a:lnTo>
                  <a:pt x="3254817" y="2988"/>
                </a:lnTo>
                <a:lnTo>
                  <a:pt x="3240024" y="0"/>
                </a:lnTo>
                <a:close/>
              </a:path>
              <a:path w="3278504" h="76200">
                <a:moveTo>
                  <a:pt x="3203202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3203203" y="44449"/>
                </a:lnTo>
                <a:lnTo>
                  <a:pt x="3201924" y="38099"/>
                </a:lnTo>
                <a:lnTo>
                  <a:pt x="3203202" y="31749"/>
                </a:lnTo>
                <a:close/>
              </a:path>
              <a:path w="3278504" h="76200">
                <a:moveTo>
                  <a:pt x="3276838" y="31749"/>
                </a:moveTo>
                <a:lnTo>
                  <a:pt x="3240024" y="31749"/>
                </a:lnTo>
                <a:lnTo>
                  <a:pt x="3240024" y="44449"/>
                </a:lnTo>
                <a:lnTo>
                  <a:pt x="3276836" y="44449"/>
                </a:lnTo>
                <a:lnTo>
                  <a:pt x="3278124" y="38099"/>
                </a:lnTo>
                <a:lnTo>
                  <a:pt x="3276838" y="31749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68502" y="6412179"/>
            <a:ext cx="39503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</a:t>
            </a:r>
            <a:r>
              <a:rPr sz="800" dirty="0">
                <a:latin typeface="微软雅黑"/>
                <a:cs typeface="微软雅黑"/>
              </a:rPr>
              <a:t>年</a:t>
            </a:r>
            <a:r>
              <a:rPr sz="800" spc="-5" dirty="0">
                <a:latin typeface="微软雅黑"/>
                <a:cs typeface="微软雅黑"/>
              </a:rPr>
              <a:t>5</a:t>
            </a:r>
            <a:r>
              <a:rPr sz="800" dirty="0">
                <a:latin typeface="微软雅黑"/>
                <a:cs typeface="微软雅黑"/>
              </a:rPr>
              <a:t>月抖音直播用户调</a:t>
            </a:r>
            <a:r>
              <a:rPr sz="800" spc="-15" dirty="0">
                <a:latin typeface="微软雅黑"/>
                <a:cs typeface="微软雅黑"/>
              </a:rPr>
              <a:t>研</a:t>
            </a:r>
            <a:r>
              <a:rPr sz="800" dirty="0">
                <a:latin typeface="微软雅黑"/>
                <a:cs typeface="微软雅黑"/>
              </a:rPr>
              <a:t>，达</a:t>
            </a:r>
            <a:r>
              <a:rPr sz="800" spc="-15" dirty="0">
                <a:latin typeface="微软雅黑"/>
                <a:cs typeface="微软雅黑"/>
              </a:rPr>
              <a:t>人</a:t>
            </a:r>
            <a:r>
              <a:rPr sz="800" dirty="0">
                <a:latin typeface="微软雅黑"/>
                <a:cs typeface="微软雅黑"/>
              </a:rPr>
              <a:t>指粉</a:t>
            </a:r>
            <a:r>
              <a:rPr sz="800" spc="-15" dirty="0">
                <a:latin typeface="微软雅黑"/>
                <a:cs typeface="微软雅黑"/>
              </a:rPr>
              <a:t>丝</a:t>
            </a:r>
            <a:r>
              <a:rPr sz="800" dirty="0">
                <a:latin typeface="微软雅黑"/>
                <a:cs typeface="微软雅黑"/>
              </a:rPr>
              <a:t>超过</a:t>
            </a:r>
            <a:r>
              <a:rPr sz="800" spc="-5" dirty="0">
                <a:latin typeface="微软雅黑"/>
                <a:cs typeface="微软雅黑"/>
              </a:rPr>
              <a:t>1W</a:t>
            </a:r>
            <a:r>
              <a:rPr sz="800" dirty="0">
                <a:latin typeface="微软雅黑"/>
                <a:cs typeface="微软雅黑"/>
              </a:rPr>
              <a:t>以</a:t>
            </a:r>
            <a:r>
              <a:rPr sz="800" spc="-15" dirty="0">
                <a:latin typeface="微软雅黑"/>
                <a:cs typeface="微软雅黑"/>
              </a:rPr>
              <a:t>上</a:t>
            </a:r>
            <a:r>
              <a:rPr sz="800" dirty="0">
                <a:latin typeface="微软雅黑"/>
                <a:cs typeface="微软雅黑"/>
              </a:rPr>
              <a:t>的创</a:t>
            </a:r>
            <a:r>
              <a:rPr sz="800" spc="-15" dirty="0">
                <a:latin typeface="微软雅黑"/>
                <a:cs typeface="微软雅黑"/>
              </a:rPr>
              <a:t>作</a:t>
            </a:r>
            <a:r>
              <a:rPr sz="800" dirty="0">
                <a:latin typeface="微软雅黑"/>
                <a:cs typeface="微软雅黑"/>
              </a:rPr>
              <a:t>者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43227" y="3108960"/>
            <a:ext cx="2632075" cy="2632075"/>
          </a:xfrm>
          <a:custGeom>
            <a:avLst/>
            <a:gdLst/>
            <a:ahLst/>
            <a:cxnLst/>
            <a:rect l="l" t="t" r="r" b="b"/>
            <a:pathLst>
              <a:path w="2632075" h="2632075">
                <a:moveTo>
                  <a:pt x="1315973" y="0"/>
                </a:moveTo>
                <a:lnTo>
                  <a:pt x="1267728" y="867"/>
                </a:lnTo>
                <a:lnTo>
                  <a:pt x="1219919" y="3451"/>
                </a:lnTo>
                <a:lnTo>
                  <a:pt x="1172579" y="7721"/>
                </a:lnTo>
                <a:lnTo>
                  <a:pt x="1125735" y="13648"/>
                </a:lnTo>
                <a:lnTo>
                  <a:pt x="1079418" y="21201"/>
                </a:lnTo>
                <a:lnTo>
                  <a:pt x="1033658" y="30351"/>
                </a:lnTo>
                <a:lnTo>
                  <a:pt x="988483" y="41068"/>
                </a:lnTo>
                <a:lnTo>
                  <a:pt x="943925" y="53323"/>
                </a:lnTo>
                <a:lnTo>
                  <a:pt x="900013" y="67086"/>
                </a:lnTo>
                <a:lnTo>
                  <a:pt x="856776" y="82327"/>
                </a:lnTo>
                <a:lnTo>
                  <a:pt x="814244" y="99016"/>
                </a:lnTo>
                <a:lnTo>
                  <a:pt x="772447" y="117124"/>
                </a:lnTo>
                <a:lnTo>
                  <a:pt x="731415" y="136621"/>
                </a:lnTo>
                <a:lnTo>
                  <a:pt x="691177" y="157477"/>
                </a:lnTo>
                <a:lnTo>
                  <a:pt x="651763" y="179662"/>
                </a:lnTo>
                <a:lnTo>
                  <a:pt x="613204" y="203147"/>
                </a:lnTo>
                <a:lnTo>
                  <a:pt x="575527" y="227902"/>
                </a:lnTo>
                <a:lnTo>
                  <a:pt x="538764" y="253898"/>
                </a:lnTo>
                <a:lnTo>
                  <a:pt x="502944" y="281104"/>
                </a:lnTo>
                <a:lnTo>
                  <a:pt x="468096" y="309491"/>
                </a:lnTo>
                <a:lnTo>
                  <a:pt x="434251" y="339029"/>
                </a:lnTo>
                <a:lnTo>
                  <a:pt x="401439" y="369688"/>
                </a:lnTo>
                <a:lnTo>
                  <a:pt x="369688" y="401439"/>
                </a:lnTo>
                <a:lnTo>
                  <a:pt x="339029" y="434251"/>
                </a:lnTo>
                <a:lnTo>
                  <a:pt x="309491" y="468096"/>
                </a:lnTo>
                <a:lnTo>
                  <a:pt x="281104" y="502944"/>
                </a:lnTo>
                <a:lnTo>
                  <a:pt x="253898" y="538764"/>
                </a:lnTo>
                <a:lnTo>
                  <a:pt x="227902" y="575527"/>
                </a:lnTo>
                <a:lnTo>
                  <a:pt x="203147" y="613204"/>
                </a:lnTo>
                <a:lnTo>
                  <a:pt x="179662" y="651763"/>
                </a:lnTo>
                <a:lnTo>
                  <a:pt x="157477" y="691177"/>
                </a:lnTo>
                <a:lnTo>
                  <a:pt x="136621" y="731415"/>
                </a:lnTo>
                <a:lnTo>
                  <a:pt x="117124" y="772447"/>
                </a:lnTo>
                <a:lnTo>
                  <a:pt x="99016" y="814244"/>
                </a:lnTo>
                <a:lnTo>
                  <a:pt x="82327" y="856776"/>
                </a:lnTo>
                <a:lnTo>
                  <a:pt x="67086" y="900013"/>
                </a:lnTo>
                <a:lnTo>
                  <a:pt x="53323" y="943925"/>
                </a:lnTo>
                <a:lnTo>
                  <a:pt x="41068" y="988483"/>
                </a:lnTo>
                <a:lnTo>
                  <a:pt x="30351" y="1033658"/>
                </a:lnTo>
                <a:lnTo>
                  <a:pt x="21201" y="1079418"/>
                </a:lnTo>
                <a:lnTo>
                  <a:pt x="13648" y="1125735"/>
                </a:lnTo>
                <a:lnTo>
                  <a:pt x="7721" y="1172579"/>
                </a:lnTo>
                <a:lnTo>
                  <a:pt x="3451" y="1219919"/>
                </a:lnTo>
                <a:lnTo>
                  <a:pt x="867" y="1267728"/>
                </a:lnTo>
                <a:lnTo>
                  <a:pt x="0" y="1315973"/>
                </a:lnTo>
                <a:lnTo>
                  <a:pt x="867" y="1364219"/>
                </a:lnTo>
                <a:lnTo>
                  <a:pt x="3451" y="1412028"/>
                </a:lnTo>
                <a:lnTo>
                  <a:pt x="7721" y="1459368"/>
                </a:lnTo>
                <a:lnTo>
                  <a:pt x="13648" y="1506212"/>
                </a:lnTo>
                <a:lnTo>
                  <a:pt x="21201" y="1552529"/>
                </a:lnTo>
                <a:lnTo>
                  <a:pt x="30351" y="1598289"/>
                </a:lnTo>
                <a:lnTo>
                  <a:pt x="41068" y="1643464"/>
                </a:lnTo>
                <a:lnTo>
                  <a:pt x="53323" y="1688022"/>
                </a:lnTo>
                <a:lnTo>
                  <a:pt x="67086" y="1731934"/>
                </a:lnTo>
                <a:lnTo>
                  <a:pt x="82327" y="1775171"/>
                </a:lnTo>
                <a:lnTo>
                  <a:pt x="99016" y="1817703"/>
                </a:lnTo>
                <a:lnTo>
                  <a:pt x="117124" y="1859500"/>
                </a:lnTo>
                <a:lnTo>
                  <a:pt x="136621" y="1900532"/>
                </a:lnTo>
                <a:lnTo>
                  <a:pt x="157477" y="1940770"/>
                </a:lnTo>
                <a:lnTo>
                  <a:pt x="179662" y="1980183"/>
                </a:lnTo>
                <a:lnTo>
                  <a:pt x="203147" y="2018743"/>
                </a:lnTo>
                <a:lnTo>
                  <a:pt x="227902" y="2056420"/>
                </a:lnTo>
                <a:lnTo>
                  <a:pt x="253898" y="2093183"/>
                </a:lnTo>
                <a:lnTo>
                  <a:pt x="281104" y="2129003"/>
                </a:lnTo>
                <a:lnTo>
                  <a:pt x="309491" y="2163851"/>
                </a:lnTo>
                <a:lnTo>
                  <a:pt x="339029" y="2197696"/>
                </a:lnTo>
                <a:lnTo>
                  <a:pt x="369688" y="2230508"/>
                </a:lnTo>
                <a:lnTo>
                  <a:pt x="401439" y="2262259"/>
                </a:lnTo>
                <a:lnTo>
                  <a:pt x="434251" y="2292918"/>
                </a:lnTo>
                <a:lnTo>
                  <a:pt x="468096" y="2322456"/>
                </a:lnTo>
                <a:lnTo>
                  <a:pt x="502944" y="2350843"/>
                </a:lnTo>
                <a:lnTo>
                  <a:pt x="538764" y="2378049"/>
                </a:lnTo>
                <a:lnTo>
                  <a:pt x="575527" y="2404045"/>
                </a:lnTo>
                <a:lnTo>
                  <a:pt x="613204" y="2428800"/>
                </a:lnTo>
                <a:lnTo>
                  <a:pt x="651763" y="2452285"/>
                </a:lnTo>
                <a:lnTo>
                  <a:pt x="691177" y="2474470"/>
                </a:lnTo>
                <a:lnTo>
                  <a:pt x="731415" y="2495326"/>
                </a:lnTo>
                <a:lnTo>
                  <a:pt x="772447" y="2514823"/>
                </a:lnTo>
                <a:lnTo>
                  <a:pt x="814244" y="2532931"/>
                </a:lnTo>
                <a:lnTo>
                  <a:pt x="856776" y="2549620"/>
                </a:lnTo>
                <a:lnTo>
                  <a:pt x="900013" y="2564861"/>
                </a:lnTo>
                <a:lnTo>
                  <a:pt x="943925" y="2578624"/>
                </a:lnTo>
                <a:lnTo>
                  <a:pt x="988483" y="2590879"/>
                </a:lnTo>
                <a:lnTo>
                  <a:pt x="1033658" y="2601596"/>
                </a:lnTo>
                <a:lnTo>
                  <a:pt x="1079418" y="2610746"/>
                </a:lnTo>
                <a:lnTo>
                  <a:pt x="1125735" y="2618299"/>
                </a:lnTo>
                <a:lnTo>
                  <a:pt x="1172579" y="2624226"/>
                </a:lnTo>
                <a:lnTo>
                  <a:pt x="1219919" y="2628496"/>
                </a:lnTo>
                <a:lnTo>
                  <a:pt x="1267728" y="2631080"/>
                </a:lnTo>
                <a:lnTo>
                  <a:pt x="1315973" y="2631948"/>
                </a:lnTo>
                <a:lnTo>
                  <a:pt x="1364219" y="2631080"/>
                </a:lnTo>
                <a:lnTo>
                  <a:pt x="1412028" y="2628496"/>
                </a:lnTo>
                <a:lnTo>
                  <a:pt x="1459368" y="2624226"/>
                </a:lnTo>
                <a:lnTo>
                  <a:pt x="1506212" y="2618299"/>
                </a:lnTo>
                <a:lnTo>
                  <a:pt x="1552529" y="2610746"/>
                </a:lnTo>
                <a:lnTo>
                  <a:pt x="1598289" y="2601596"/>
                </a:lnTo>
                <a:lnTo>
                  <a:pt x="1643464" y="2590879"/>
                </a:lnTo>
                <a:lnTo>
                  <a:pt x="1688022" y="2578624"/>
                </a:lnTo>
                <a:lnTo>
                  <a:pt x="1731934" y="2564861"/>
                </a:lnTo>
                <a:lnTo>
                  <a:pt x="1775171" y="2549620"/>
                </a:lnTo>
                <a:lnTo>
                  <a:pt x="1817703" y="2532931"/>
                </a:lnTo>
                <a:lnTo>
                  <a:pt x="1859500" y="2514823"/>
                </a:lnTo>
                <a:lnTo>
                  <a:pt x="1900532" y="2495326"/>
                </a:lnTo>
                <a:lnTo>
                  <a:pt x="1940770" y="2474470"/>
                </a:lnTo>
                <a:lnTo>
                  <a:pt x="1980184" y="2452285"/>
                </a:lnTo>
                <a:lnTo>
                  <a:pt x="2018743" y="2428800"/>
                </a:lnTo>
                <a:lnTo>
                  <a:pt x="2056420" y="2404045"/>
                </a:lnTo>
                <a:lnTo>
                  <a:pt x="2093183" y="2378049"/>
                </a:lnTo>
                <a:lnTo>
                  <a:pt x="2129003" y="2350843"/>
                </a:lnTo>
                <a:lnTo>
                  <a:pt x="2163851" y="2322456"/>
                </a:lnTo>
                <a:lnTo>
                  <a:pt x="2197696" y="2292918"/>
                </a:lnTo>
                <a:lnTo>
                  <a:pt x="2230508" y="2262259"/>
                </a:lnTo>
                <a:lnTo>
                  <a:pt x="2262259" y="2230508"/>
                </a:lnTo>
                <a:lnTo>
                  <a:pt x="2292918" y="2197696"/>
                </a:lnTo>
                <a:lnTo>
                  <a:pt x="2322456" y="2163851"/>
                </a:lnTo>
                <a:lnTo>
                  <a:pt x="2350843" y="2129003"/>
                </a:lnTo>
                <a:lnTo>
                  <a:pt x="2378049" y="2093183"/>
                </a:lnTo>
                <a:lnTo>
                  <a:pt x="2404045" y="2056420"/>
                </a:lnTo>
                <a:lnTo>
                  <a:pt x="2428800" y="2018743"/>
                </a:lnTo>
                <a:lnTo>
                  <a:pt x="2452285" y="1980183"/>
                </a:lnTo>
                <a:lnTo>
                  <a:pt x="2474470" y="1940770"/>
                </a:lnTo>
                <a:lnTo>
                  <a:pt x="2495326" y="1900532"/>
                </a:lnTo>
                <a:lnTo>
                  <a:pt x="2514823" y="1859500"/>
                </a:lnTo>
                <a:lnTo>
                  <a:pt x="2532931" y="1817703"/>
                </a:lnTo>
                <a:lnTo>
                  <a:pt x="2549620" y="1775171"/>
                </a:lnTo>
                <a:lnTo>
                  <a:pt x="2564861" y="1731934"/>
                </a:lnTo>
                <a:lnTo>
                  <a:pt x="2578624" y="1688022"/>
                </a:lnTo>
                <a:lnTo>
                  <a:pt x="2590879" y="1643464"/>
                </a:lnTo>
                <a:lnTo>
                  <a:pt x="2601596" y="1598289"/>
                </a:lnTo>
                <a:lnTo>
                  <a:pt x="2610746" y="1552529"/>
                </a:lnTo>
                <a:lnTo>
                  <a:pt x="2618299" y="1506212"/>
                </a:lnTo>
                <a:lnTo>
                  <a:pt x="2624226" y="1459368"/>
                </a:lnTo>
                <a:lnTo>
                  <a:pt x="2628496" y="1412028"/>
                </a:lnTo>
                <a:lnTo>
                  <a:pt x="2631080" y="1364219"/>
                </a:lnTo>
                <a:lnTo>
                  <a:pt x="2631948" y="1315973"/>
                </a:lnTo>
                <a:lnTo>
                  <a:pt x="2631080" y="1267728"/>
                </a:lnTo>
                <a:lnTo>
                  <a:pt x="2628496" y="1219919"/>
                </a:lnTo>
                <a:lnTo>
                  <a:pt x="2624226" y="1172579"/>
                </a:lnTo>
                <a:lnTo>
                  <a:pt x="2618299" y="1125735"/>
                </a:lnTo>
                <a:lnTo>
                  <a:pt x="2610746" y="1079418"/>
                </a:lnTo>
                <a:lnTo>
                  <a:pt x="2601596" y="1033658"/>
                </a:lnTo>
                <a:lnTo>
                  <a:pt x="2590879" y="988483"/>
                </a:lnTo>
                <a:lnTo>
                  <a:pt x="2578624" y="943925"/>
                </a:lnTo>
                <a:lnTo>
                  <a:pt x="2564861" y="900013"/>
                </a:lnTo>
                <a:lnTo>
                  <a:pt x="2549620" y="856776"/>
                </a:lnTo>
                <a:lnTo>
                  <a:pt x="2532931" y="814244"/>
                </a:lnTo>
                <a:lnTo>
                  <a:pt x="2514823" y="772447"/>
                </a:lnTo>
                <a:lnTo>
                  <a:pt x="2495326" y="731415"/>
                </a:lnTo>
                <a:lnTo>
                  <a:pt x="2474470" y="691177"/>
                </a:lnTo>
                <a:lnTo>
                  <a:pt x="2452285" y="651763"/>
                </a:lnTo>
                <a:lnTo>
                  <a:pt x="2428800" y="613204"/>
                </a:lnTo>
                <a:lnTo>
                  <a:pt x="2404045" y="575527"/>
                </a:lnTo>
                <a:lnTo>
                  <a:pt x="2378049" y="538764"/>
                </a:lnTo>
                <a:lnTo>
                  <a:pt x="2350843" y="502944"/>
                </a:lnTo>
                <a:lnTo>
                  <a:pt x="2322456" y="468096"/>
                </a:lnTo>
                <a:lnTo>
                  <a:pt x="2292918" y="434251"/>
                </a:lnTo>
                <a:lnTo>
                  <a:pt x="2262259" y="401439"/>
                </a:lnTo>
                <a:lnTo>
                  <a:pt x="2230508" y="369688"/>
                </a:lnTo>
                <a:lnTo>
                  <a:pt x="2197696" y="339029"/>
                </a:lnTo>
                <a:lnTo>
                  <a:pt x="2163851" y="309491"/>
                </a:lnTo>
                <a:lnTo>
                  <a:pt x="2129003" y="281104"/>
                </a:lnTo>
                <a:lnTo>
                  <a:pt x="2093183" y="253898"/>
                </a:lnTo>
                <a:lnTo>
                  <a:pt x="2056420" y="227902"/>
                </a:lnTo>
                <a:lnTo>
                  <a:pt x="2018743" y="203147"/>
                </a:lnTo>
                <a:lnTo>
                  <a:pt x="1980184" y="179662"/>
                </a:lnTo>
                <a:lnTo>
                  <a:pt x="1940770" y="157477"/>
                </a:lnTo>
                <a:lnTo>
                  <a:pt x="1900532" y="136621"/>
                </a:lnTo>
                <a:lnTo>
                  <a:pt x="1859500" y="117124"/>
                </a:lnTo>
                <a:lnTo>
                  <a:pt x="1817703" y="99016"/>
                </a:lnTo>
                <a:lnTo>
                  <a:pt x="1775171" y="82327"/>
                </a:lnTo>
                <a:lnTo>
                  <a:pt x="1731934" y="67086"/>
                </a:lnTo>
                <a:lnTo>
                  <a:pt x="1688022" y="53323"/>
                </a:lnTo>
                <a:lnTo>
                  <a:pt x="1643464" y="41068"/>
                </a:lnTo>
                <a:lnTo>
                  <a:pt x="1598289" y="30351"/>
                </a:lnTo>
                <a:lnTo>
                  <a:pt x="1552529" y="21201"/>
                </a:lnTo>
                <a:lnTo>
                  <a:pt x="1506212" y="13648"/>
                </a:lnTo>
                <a:lnTo>
                  <a:pt x="1459368" y="7721"/>
                </a:lnTo>
                <a:lnTo>
                  <a:pt x="1412028" y="3451"/>
                </a:lnTo>
                <a:lnTo>
                  <a:pt x="1364219" y="867"/>
                </a:lnTo>
                <a:lnTo>
                  <a:pt x="131597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691767" y="2668905"/>
            <a:ext cx="2252345" cy="2496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ts val="1385"/>
              </a:lnSpc>
              <a:spcBef>
                <a:spcPts val="105"/>
              </a:spcBef>
            </a:pPr>
            <a:r>
              <a:rPr sz="1400" b="1" dirty="0">
                <a:solidFill>
                  <a:srgbClr val="585858"/>
                </a:solidFill>
                <a:latin typeface="微软雅黑"/>
                <a:cs typeface="微软雅黑"/>
              </a:rPr>
              <a:t>购买美妆直播间商品的</a:t>
            </a:r>
            <a:r>
              <a:rPr sz="1400" b="1" spc="-15" dirty="0">
                <a:solidFill>
                  <a:srgbClr val="585858"/>
                </a:solidFill>
                <a:latin typeface="微软雅黑"/>
                <a:cs typeface="微软雅黑"/>
              </a:rPr>
              <a:t>原</a:t>
            </a:r>
            <a:r>
              <a:rPr sz="1400" b="1" spc="-25" dirty="0">
                <a:solidFill>
                  <a:srgbClr val="585858"/>
                </a:solidFill>
                <a:latin typeface="微软雅黑"/>
                <a:cs typeface="微软雅黑"/>
              </a:rPr>
              <a:t>因</a:t>
            </a:r>
            <a:r>
              <a:rPr sz="1400" b="1" dirty="0">
                <a:solidFill>
                  <a:srgbClr val="585858"/>
                </a:solidFill>
                <a:latin typeface="微软雅黑"/>
                <a:cs typeface="微软雅黑"/>
              </a:rPr>
              <a:t>?</a:t>
            </a:r>
            <a:endParaRPr sz="1400">
              <a:latin typeface="微软雅黑"/>
              <a:cs typeface="微软雅黑"/>
            </a:endParaRPr>
          </a:p>
          <a:p>
            <a:pPr marR="94615" algn="ctr">
              <a:lnSpc>
                <a:spcPts val="14405"/>
              </a:lnSpc>
            </a:pPr>
            <a:r>
              <a:rPr sz="4000" spc="-770" dirty="0">
                <a:solidFill>
                  <a:srgbClr val="2F9297"/>
                </a:solidFill>
                <a:latin typeface="Arial"/>
                <a:cs typeface="Arial"/>
              </a:rPr>
              <a:t>5</a:t>
            </a:r>
            <a:r>
              <a:rPr sz="19200" spc="-6607" baseline="7812" dirty="0">
                <a:solidFill>
                  <a:srgbClr val="2F9297"/>
                </a:solidFill>
                <a:latin typeface="Calibri"/>
                <a:cs typeface="Calibri"/>
              </a:rPr>
              <a:t>“</a:t>
            </a:r>
            <a:r>
              <a:rPr sz="4000" spc="125" dirty="0">
                <a:solidFill>
                  <a:srgbClr val="2F9297"/>
                </a:solidFill>
                <a:latin typeface="Arial"/>
                <a:cs typeface="Arial"/>
              </a:rPr>
              <a:t>1%</a:t>
            </a:r>
            <a:endParaRPr sz="4000">
              <a:latin typeface="Arial"/>
              <a:cs typeface="Arial"/>
            </a:endParaRPr>
          </a:p>
          <a:p>
            <a:pPr marR="161290" algn="ctr">
              <a:lnSpc>
                <a:spcPts val="1495"/>
              </a:lnSpc>
            </a:pPr>
            <a:r>
              <a:rPr sz="1800" b="1" dirty="0">
                <a:solidFill>
                  <a:srgbClr val="2F9297"/>
                </a:solidFill>
                <a:latin typeface="微软雅黑"/>
                <a:cs typeface="微软雅黑"/>
              </a:rPr>
              <a:t>抖音上的时尚博主直</a:t>
            </a:r>
            <a:endParaRPr sz="1800">
              <a:latin typeface="微软雅黑"/>
              <a:cs typeface="微软雅黑"/>
            </a:endParaRPr>
          </a:p>
          <a:p>
            <a:pPr marR="161290" algn="ctr">
              <a:lnSpc>
                <a:spcPct val="100000"/>
              </a:lnSpc>
            </a:pPr>
            <a:r>
              <a:rPr sz="1800" b="1" dirty="0">
                <a:solidFill>
                  <a:srgbClr val="2F9297"/>
                </a:solidFill>
                <a:latin typeface="微软雅黑"/>
                <a:cs typeface="微软雅黑"/>
              </a:rPr>
              <a:t>播推荐或同款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527" y="1525524"/>
            <a:ext cx="3491865" cy="4570730"/>
          </a:xfrm>
          <a:custGeom>
            <a:avLst/>
            <a:gdLst/>
            <a:ahLst/>
            <a:cxnLst/>
            <a:rect l="l" t="t" r="r" b="b"/>
            <a:pathLst>
              <a:path w="3491865" h="4570730">
                <a:moveTo>
                  <a:pt x="0" y="4570476"/>
                </a:moveTo>
                <a:lnTo>
                  <a:pt x="3491484" y="4570476"/>
                </a:lnTo>
                <a:lnTo>
                  <a:pt x="3491484" y="0"/>
                </a:lnTo>
                <a:lnTo>
                  <a:pt x="0" y="0"/>
                </a:lnTo>
                <a:lnTo>
                  <a:pt x="0" y="4570476"/>
                </a:lnTo>
                <a:close/>
              </a:path>
            </a:pathLst>
          </a:custGeom>
          <a:solidFill>
            <a:srgbClr val="3E3F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33331" y="3008376"/>
            <a:ext cx="2263140" cy="1649095"/>
          </a:xfrm>
          <a:custGeom>
            <a:avLst/>
            <a:gdLst/>
            <a:ahLst/>
            <a:cxnLst/>
            <a:rect l="l" t="t" r="r" b="b"/>
            <a:pathLst>
              <a:path w="2263140" h="1649095">
                <a:moveTo>
                  <a:pt x="0" y="1648968"/>
                </a:moveTo>
                <a:lnTo>
                  <a:pt x="2263139" y="1648968"/>
                </a:lnTo>
                <a:lnTo>
                  <a:pt x="2263139" y="0"/>
                </a:lnTo>
                <a:lnTo>
                  <a:pt x="0" y="0"/>
                </a:lnTo>
                <a:lnTo>
                  <a:pt x="0" y="1648968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33331" y="2668523"/>
            <a:ext cx="2263140" cy="1988820"/>
          </a:xfrm>
          <a:custGeom>
            <a:avLst/>
            <a:gdLst/>
            <a:ahLst/>
            <a:cxnLst/>
            <a:rect l="l" t="t" r="r" b="b"/>
            <a:pathLst>
              <a:path w="2263140" h="1988820">
                <a:moveTo>
                  <a:pt x="0" y="1988820"/>
                </a:moveTo>
                <a:lnTo>
                  <a:pt x="2263139" y="1988820"/>
                </a:lnTo>
                <a:lnTo>
                  <a:pt x="2263139" y="0"/>
                </a:lnTo>
                <a:lnTo>
                  <a:pt x="0" y="0"/>
                </a:lnTo>
                <a:lnTo>
                  <a:pt x="0" y="1988820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6978" y="781253"/>
            <a:ext cx="10514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达人带货：平</a:t>
            </a:r>
            <a:r>
              <a:rPr spc="-5" dirty="0"/>
              <a:t>台</a:t>
            </a:r>
            <a:r>
              <a:rPr spc="-10" dirty="0"/>
              <a:t>IP造势</a:t>
            </a:r>
            <a:r>
              <a:rPr spc="-15" dirty="0"/>
              <a:t>+</a:t>
            </a:r>
            <a:r>
              <a:rPr spc="-5" dirty="0"/>
              <a:t>抽奖升</a:t>
            </a:r>
            <a:r>
              <a:rPr spc="0" dirty="0"/>
              <a:t>温</a:t>
            </a:r>
            <a:r>
              <a:rPr spc="-15" dirty="0"/>
              <a:t>+</a:t>
            </a:r>
            <a:r>
              <a:rPr spc="-5" dirty="0"/>
              <a:t>独特互动，突破单场千万级高销</a:t>
            </a:r>
          </a:p>
        </p:txBody>
      </p:sp>
      <p:sp>
        <p:nvSpPr>
          <p:cNvPr id="6" name="object 6"/>
          <p:cNvSpPr/>
          <p:nvPr/>
        </p:nvSpPr>
        <p:spPr>
          <a:xfrm>
            <a:off x="787908" y="1525524"/>
            <a:ext cx="3491484" cy="1758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5172" y="3444240"/>
            <a:ext cx="3095625" cy="360045"/>
          </a:xfrm>
          <a:custGeom>
            <a:avLst/>
            <a:gdLst/>
            <a:ahLst/>
            <a:cxnLst/>
            <a:rect l="l" t="t" r="r" b="b"/>
            <a:pathLst>
              <a:path w="3095625" h="360045">
                <a:moveTo>
                  <a:pt x="0" y="359664"/>
                </a:moveTo>
                <a:lnTo>
                  <a:pt x="3095243" y="359664"/>
                </a:lnTo>
                <a:lnTo>
                  <a:pt x="3095243" y="0"/>
                </a:lnTo>
                <a:lnTo>
                  <a:pt x="0" y="0"/>
                </a:lnTo>
                <a:lnTo>
                  <a:pt x="0" y="359664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5876" y="3499992"/>
            <a:ext cx="405384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8567" y="3499992"/>
            <a:ext cx="242316" cy="233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0111" y="3499992"/>
            <a:ext cx="811174" cy="233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5172" y="4937759"/>
            <a:ext cx="3095625" cy="360045"/>
          </a:xfrm>
          <a:custGeom>
            <a:avLst/>
            <a:gdLst/>
            <a:ahLst/>
            <a:cxnLst/>
            <a:rect l="l" t="t" r="r" b="b"/>
            <a:pathLst>
              <a:path w="3095625" h="360045">
                <a:moveTo>
                  <a:pt x="0" y="359663"/>
                </a:moveTo>
                <a:lnTo>
                  <a:pt x="3095243" y="359663"/>
                </a:lnTo>
                <a:lnTo>
                  <a:pt x="3095243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1955" y="5006340"/>
            <a:ext cx="1013459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2723" y="5006340"/>
            <a:ext cx="210312" cy="233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87879" y="5006340"/>
            <a:ext cx="2027300" cy="2331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82184" y="1674876"/>
            <a:ext cx="1583436" cy="3240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49281" y="1684654"/>
            <a:ext cx="914400" cy="263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35463" y="1684654"/>
            <a:ext cx="388620" cy="2636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33331" y="2668523"/>
            <a:ext cx="2263140" cy="340360"/>
          </a:xfrm>
          <a:custGeom>
            <a:avLst/>
            <a:gdLst/>
            <a:ahLst/>
            <a:cxnLst/>
            <a:rect l="l" t="t" r="r" b="b"/>
            <a:pathLst>
              <a:path w="2263140" h="340360">
                <a:moveTo>
                  <a:pt x="0" y="339851"/>
                </a:moveTo>
                <a:lnTo>
                  <a:pt x="2263139" y="339851"/>
                </a:lnTo>
                <a:lnTo>
                  <a:pt x="2263139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59950" y="2724353"/>
            <a:ext cx="1216520" cy="2334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66063" y="6409435"/>
            <a:ext cx="163131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数据来源：抖音广告助</a:t>
            </a:r>
            <a:r>
              <a:rPr sz="800" spc="-15" dirty="0">
                <a:latin typeface="微软雅黑"/>
                <a:cs typeface="微软雅黑"/>
              </a:rPr>
              <a:t>手</a:t>
            </a:r>
            <a:r>
              <a:rPr sz="800" spc="-5" dirty="0">
                <a:latin typeface="微软雅黑"/>
                <a:cs typeface="微软雅黑"/>
              </a:rPr>
              <a:t>，2020.04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85232" y="5309615"/>
            <a:ext cx="1303020" cy="285115"/>
          </a:xfrm>
          <a:custGeom>
            <a:avLst/>
            <a:gdLst/>
            <a:ahLst/>
            <a:cxnLst/>
            <a:rect l="l" t="t" r="r" b="b"/>
            <a:pathLst>
              <a:path w="1303020" h="285114">
                <a:moveTo>
                  <a:pt x="1255521" y="0"/>
                </a:moveTo>
                <a:lnTo>
                  <a:pt x="47497" y="0"/>
                </a:lnTo>
                <a:lnTo>
                  <a:pt x="28985" y="3724"/>
                </a:lnTo>
                <a:lnTo>
                  <a:pt x="13890" y="13890"/>
                </a:lnTo>
                <a:lnTo>
                  <a:pt x="3724" y="28985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6002"/>
                </a:lnTo>
                <a:lnTo>
                  <a:pt x="13890" y="271097"/>
                </a:lnTo>
                <a:lnTo>
                  <a:pt x="28985" y="281263"/>
                </a:lnTo>
                <a:lnTo>
                  <a:pt x="47497" y="284988"/>
                </a:lnTo>
                <a:lnTo>
                  <a:pt x="1255521" y="284988"/>
                </a:lnTo>
                <a:lnTo>
                  <a:pt x="1274034" y="281263"/>
                </a:lnTo>
                <a:lnTo>
                  <a:pt x="1289129" y="271097"/>
                </a:lnTo>
                <a:lnTo>
                  <a:pt x="1299295" y="256002"/>
                </a:lnTo>
                <a:lnTo>
                  <a:pt x="1303019" y="237490"/>
                </a:lnTo>
                <a:lnTo>
                  <a:pt x="1303019" y="47498"/>
                </a:lnTo>
                <a:lnTo>
                  <a:pt x="1299295" y="28985"/>
                </a:lnTo>
                <a:lnTo>
                  <a:pt x="1289129" y="13890"/>
                </a:lnTo>
                <a:lnTo>
                  <a:pt x="1274034" y="3724"/>
                </a:lnTo>
                <a:lnTo>
                  <a:pt x="1255521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02326" y="5352922"/>
            <a:ext cx="1248155" cy="2057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38059" y="5309615"/>
            <a:ext cx="1303020" cy="285115"/>
          </a:xfrm>
          <a:custGeom>
            <a:avLst/>
            <a:gdLst/>
            <a:ahLst/>
            <a:cxnLst/>
            <a:rect l="l" t="t" r="r" b="b"/>
            <a:pathLst>
              <a:path w="1303020" h="285114">
                <a:moveTo>
                  <a:pt x="1255522" y="0"/>
                </a:moveTo>
                <a:lnTo>
                  <a:pt x="47498" y="0"/>
                </a:lnTo>
                <a:lnTo>
                  <a:pt x="28985" y="3724"/>
                </a:lnTo>
                <a:lnTo>
                  <a:pt x="13890" y="13890"/>
                </a:lnTo>
                <a:lnTo>
                  <a:pt x="3724" y="28985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6002"/>
                </a:lnTo>
                <a:lnTo>
                  <a:pt x="13890" y="271097"/>
                </a:lnTo>
                <a:lnTo>
                  <a:pt x="28985" y="281263"/>
                </a:lnTo>
                <a:lnTo>
                  <a:pt x="47498" y="284988"/>
                </a:lnTo>
                <a:lnTo>
                  <a:pt x="1255522" y="284988"/>
                </a:lnTo>
                <a:lnTo>
                  <a:pt x="1274034" y="281263"/>
                </a:lnTo>
                <a:lnTo>
                  <a:pt x="1289129" y="271097"/>
                </a:lnTo>
                <a:lnTo>
                  <a:pt x="1299295" y="256002"/>
                </a:lnTo>
                <a:lnTo>
                  <a:pt x="1303020" y="237490"/>
                </a:lnTo>
                <a:lnTo>
                  <a:pt x="1303020" y="47498"/>
                </a:lnTo>
                <a:lnTo>
                  <a:pt x="1299295" y="28985"/>
                </a:lnTo>
                <a:lnTo>
                  <a:pt x="1289129" y="13890"/>
                </a:lnTo>
                <a:lnTo>
                  <a:pt x="1274034" y="3724"/>
                </a:lnTo>
                <a:lnTo>
                  <a:pt x="1255522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55154" y="5352922"/>
            <a:ext cx="1248511" cy="2057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90888" y="5309615"/>
            <a:ext cx="1303020" cy="285115"/>
          </a:xfrm>
          <a:custGeom>
            <a:avLst/>
            <a:gdLst/>
            <a:ahLst/>
            <a:cxnLst/>
            <a:rect l="l" t="t" r="r" b="b"/>
            <a:pathLst>
              <a:path w="1303020" h="285114">
                <a:moveTo>
                  <a:pt x="1255521" y="0"/>
                </a:moveTo>
                <a:lnTo>
                  <a:pt x="47497" y="0"/>
                </a:lnTo>
                <a:lnTo>
                  <a:pt x="28985" y="3724"/>
                </a:lnTo>
                <a:lnTo>
                  <a:pt x="13890" y="13890"/>
                </a:lnTo>
                <a:lnTo>
                  <a:pt x="3724" y="28985"/>
                </a:lnTo>
                <a:lnTo>
                  <a:pt x="0" y="47498"/>
                </a:lnTo>
                <a:lnTo>
                  <a:pt x="0" y="237490"/>
                </a:lnTo>
                <a:lnTo>
                  <a:pt x="3724" y="256002"/>
                </a:lnTo>
                <a:lnTo>
                  <a:pt x="13890" y="271097"/>
                </a:lnTo>
                <a:lnTo>
                  <a:pt x="28985" y="281263"/>
                </a:lnTo>
                <a:lnTo>
                  <a:pt x="47497" y="284988"/>
                </a:lnTo>
                <a:lnTo>
                  <a:pt x="1255521" y="284988"/>
                </a:lnTo>
                <a:lnTo>
                  <a:pt x="1274034" y="281263"/>
                </a:lnTo>
                <a:lnTo>
                  <a:pt x="1289129" y="271097"/>
                </a:lnTo>
                <a:lnTo>
                  <a:pt x="1299295" y="256002"/>
                </a:lnTo>
                <a:lnTo>
                  <a:pt x="1303019" y="237490"/>
                </a:lnTo>
                <a:lnTo>
                  <a:pt x="1303019" y="47498"/>
                </a:lnTo>
                <a:lnTo>
                  <a:pt x="1299295" y="28985"/>
                </a:lnTo>
                <a:lnTo>
                  <a:pt x="1289129" y="13890"/>
                </a:lnTo>
                <a:lnTo>
                  <a:pt x="1274034" y="3724"/>
                </a:lnTo>
                <a:lnTo>
                  <a:pt x="1255521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08235" y="5352922"/>
            <a:ext cx="1248511" cy="2057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29043" y="5334000"/>
            <a:ext cx="268605" cy="236220"/>
          </a:xfrm>
          <a:custGeom>
            <a:avLst/>
            <a:gdLst/>
            <a:ahLst/>
            <a:cxnLst/>
            <a:rect l="l" t="t" r="r" b="b"/>
            <a:pathLst>
              <a:path w="268604" h="236220">
                <a:moveTo>
                  <a:pt x="150113" y="0"/>
                </a:moveTo>
                <a:lnTo>
                  <a:pt x="150113" y="59055"/>
                </a:lnTo>
                <a:lnTo>
                  <a:pt x="0" y="59055"/>
                </a:lnTo>
                <a:lnTo>
                  <a:pt x="0" y="177165"/>
                </a:lnTo>
                <a:lnTo>
                  <a:pt x="150113" y="177165"/>
                </a:lnTo>
                <a:lnTo>
                  <a:pt x="150113" y="236219"/>
                </a:lnTo>
                <a:lnTo>
                  <a:pt x="268224" y="118109"/>
                </a:lnTo>
                <a:lnTo>
                  <a:pt x="150113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81871" y="5334000"/>
            <a:ext cx="268605" cy="236220"/>
          </a:xfrm>
          <a:custGeom>
            <a:avLst/>
            <a:gdLst/>
            <a:ahLst/>
            <a:cxnLst/>
            <a:rect l="l" t="t" r="r" b="b"/>
            <a:pathLst>
              <a:path w="268604" h="236220">
                <a:moveTo>
                  <a:pt x="150113" y="0"/>
                </a:moveTo>
                <a:lnTo>
                  <a:pt x="150113" y="59055"/>
                </a:lnTo>
                <a:lnTo>
                  <a:pt x="0" y="59055"/>
                </a:lnTo>
                <a:lnTo>
                  <a:pt x="0" y="177165"/>
                </a:lnTo>
                <a:lnTo>
                  <a:pt x="150113" y="177165"/>
                </a:lnTo>
                <a:lnTo>
                  <a:pt x="150113" y="236219"/>
                </a:lnTo>
                <a:lnTo>
                  <a:pt x="268224" y="118109"/>
                </a:lnTo>
                <a:lnTo>
                  <a:pt x="150113" y="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56225" y="5735726"/>
            <a:ext cx="1260157" cy="1615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58785" y="5735726"/>
            <a:ext cx="979677" cy="1615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63989" y="5735726"/>
            <a:ext cx="980033" cy="1615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10555" y="1560575"/>
            <a:ext cx="1728470" cy="3467100"/>
          </a:xfrm>
          <a:custGeom>
            <a:avLst/>
            <a:gdLst/>
            <a:ahLst/>
            <a:cxnLst/>
            <a:rect l="l" t="t" r="r" b="b"/>
            <a:pathLst>
              <a:path w="1728470" h="3467100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575308" y="0"/>
                </a:lnTo>
                <a:lnTo>
                  <a:pt x="1623641" y="7794"/>
                </a:lnTo>
                <a:lnTo>
                  <a:pt x="1665616" y="29500"/>
                </a:lnTo>
                <a:lnTo>
                  <a:pt x="1698715" y="62599"/>
                </a:lnTo>
                <a:lnTo>
                  <a:pt x="1720421" y="104574"/>
                </a:lnTo>
                <a:lnTo>
                  <a:pt x="1728216" y="152908"/>
                </a:lnTo>
                <a:lnTo>
                  <a:pt x="1728216" y="3314192"/>
                </a:lnTo>
                <a:lnTo>
                  <a:pt x="1720421" y="3362525"/>
                </a:lnTo>
                <a:lnTo>
                  <a:pt x="1698715" y="3404500"/>
                </a:lnTo>
                <a:lnTo>
                  <a:pt x="1665616" y="3437599"/>
                </a:lnTo>
                <a:lnTo>
                  <a:pt x="1623641" y="3459305"/>
                </a:lnTo>
                <a:lnTo>
                  <a:pt x="1575308" y="3467100"/>
                </a:lnTo>
                <a:lnTo>
                  <a:pt x="152908" y="3467100"/>
                </a:lnTo>
                <a:lnTo>
                  <a:pt x="104574" y="3459305"/>
                </a:lnTo>
                <a:lnTo>
                  <a:pt x="62599" y="3437599"/>
                </a:lnTo>
                <a:lnTo>
                  <a:pt x="29500" y="3404500"/>
                </a:lnTo>
                <a:lnTo>
                  <a:pt x="7794" y="3362525"/>
                </a:lnTo>
                <a:lnTo>
                  <a:pt x="0" y="3314192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43571" y="1674876"/>
            <a:ext cx="1584959" cy="3240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71943" y="1560575"/>
            <a:ext cx="1728470" cy="3467100"/>
          </a:xfrm>
          <a:custGeom>
            <a:avLst/>
            <a:gdLst/>
            <a:ahLst/>
            <a:cxnLst/>
            <a:rect l="l" t="t" r="r" b="b"/>
            <a:pathLst>
              <a:path w="1728470" h="3467100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575307" y="0"/>
                </a:lnTo>
                <a:lnTo>
                  <a:pt x="1623641" y="7794"/>
                </a:lnTo>
                <a:lnTo>
                  <a:pt x="1665616" y="29500"/>
                </a:lnTo>
                <a:lnTo>
                  <a:pt x="1698715" y="62599"/>
                </a:lnTo>
                <a:lnTo>
                  <a:pt x="1720421" y="104574"/>
                </a:lnTo>
                <a:lnTo>
                  <a:pt x="1728215" y="152908"/>
                </a:lnTo>
                <a:lnTo>
                  <a:pt x="1728215" y="3314192"/>
                </a:lnTo>
                <a:lnTo>
                  <a:pt x="1720421" y="3362525"/>
                </a:lnTo>
                <a:lnTo>
                  <a:pt x="1698715" y="3404500"/>
                </a:lnTo>
                <a:lnTo>
                  <a:pt x="1665616" y="3437599"/>
                </a:lnTo>
                <a:lnTo>
                  <a:pt x="1623641" y="3459305"/>
                </a:lnTo>
                <a:lnTo>
                  <a:pt x="1575307" y="3467100"/>
                </a:lnTo>
                <a:lnTo>
                  <a:pt x="152907" y="3467100"/>
                </a:lnTo>
                <a:lnTo>
                  <a:pt x="104574" y="3459305"/>
                </a:lnTo>
                <a:lnTo>
                  <a:pt x="62599" y="3437599"/>
                </a:lnTo>
                <a:lnTo>
                  <a:pt x="29500" y="3404500"/>
                </a:lnTo>
                <a:lnTo>
                  <a:pt x="7794" y="3362525"/>
                </a:lnTo>
                <a:lnTo>
                  <a:pt x="0" y="3314192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12529" y="3201670"/>
            <a:ext cx="1601343" cy="205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735944" y="3201670"/>
            <a:ext cx="518159" cy="2057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50472" y="3201670"/>
            <a:ext cx="356616" cy="2057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12529" y="3415029"/>
            <a:ext cx="1069848" cy="2057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04068" y="3415029"/>
            <a:ext cx="704088" cy="2057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312529" y="3841750"/>
            <a:ext cx="1961388" cy="2057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12529" y="4055109"/>
            <a:ext cx="356616" cy="2057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90836" y="4055109"/>
            <a:ext cx="188975" cy="2057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85325" y="4055109"/>
            <a:ext cx="713231" cy="2057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120248" y="4055109"/>
            <a:ext cx="188975" cy="2057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214736" y="4055109"/>
            <a:ext cx="1069848" cy="2057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12529" y="4268165"/>
            <a:ext cx="891540" cy="2060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32611" y="3966083"/>
            <a:ext cx="2316353" cy="20573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370834" y="3938142"/>
            <a:ext cx="3181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r>
              <a:rPr sz="1400" b="1" spc="-20" dirty="0">
                <a:solidFill>
                  <a:srgbClr val="FFFFFF"/>
                </a:solidFill>
                <a:latin typeface="Segoe UI"/>
                <a:cs typeface="Segoe UI"/>
              </a:rPr>
              <a:t>9</a:t>
            </a: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675888" y="3966083"/>
            <a:ext cx="356615" cy="2057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20114" y="4325365"/>
            <a:ext cx="1605152" cy="2057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73072" y="4540250"/>
            <a:ext cx="365759" cy="2057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220114" y="4512309"/>
            <a:ext cx="5753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35609" algn="l"/>
              </a:tabLst>
            </a:pPr>
            <a:r>
              <a:rPr sz="1400" b="1" spc="-5" dirty="0">
                <a:solidFill>
                  <a:srgbClr val="FFDB1D"/>
                </a:solidFill>
                <a:latin typeface="Segoe UI"/>
                <a:cs typeface="Segoe UI"/>
              </a:rPr>
              <a:t>1.</a:t>
            </a:r>
            <a:r>
              <a:rPr sz="1400" b="1" dirty="0">
                <a:solidFill>
                  <a:srgbClr val="FFDB1D"/>
                </a:solidFill>
                <a:latin typeface="Segoe UI"/>
                <a:cs typeface="Segoe UI"/>
              </a:rPr>
              <a:t>4	+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830067" y="5473598"/>
            <a:ext cx="891540" cy="20574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34283" y="5688482"/>
            <a:ext cx="365759" cy="20574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830067" y="5660542"/>
            <a:ext cx="5264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86715" algn="l"/>
              </a:tabLst>
            </a:pPr>
            <a:r>
              <a:rPr sz="1400" b="1" spc="-5" dirty="0">
                <a:solidFill>
                  <a:srgbClr val="FFDB1D"/>
                </a:solidFill>
                <a:latin typeface="Segoe UI"/>
                <a:cs typeface="Segoe UI"/>
              </a:rPr>
              <a:t>2</a:t>
            </a:r>
            <a:r>
              <a:rPr sz="1400" b="1" dirty="0">
                <a:solidFill>
                  <a:srgbClr val="FFDB1D"/>
                </a:solidFill>
                <a:latin typeface="Segoe UI"/>
                <a:cs typeface="Segoe UI"/>
              </a:rPr>
              <a:t>5	+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220114" y="5458053"/>
            <a:ext cx="713638" cy="20604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220114" y="5645607"/>
            <a:ext cx="368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DB1D"/>
                </a:solidFill>
                <a:latin typeface="Segoe UI"/>
                <a:cs typeface="Segoe UI"/>
              </a:rPr>
              <a:t>1</a:t>
            </a:r>
            <a:r>
              <a:rPr sz="1400" b="1" spc="-10" dirty="0">
                <a:solidFill>
                  <a:srgbClr val="FFDB1D"/>
                </a:solidFill>
                <a:latin typeface="Segoe UI"/>
                <a:cs typeface="Segoe UI"/>
              </a:rPr>
              <a:t>6</a:t>
            </a:r>
            <a:r>
              <a:rPr sz="1400" b="1" dirty="0">
                <a:solidFill>
                  <a:srgbClr val="FFDB1D"/>
                </a:solidFill>
                <a:latin typeface="Segoe UI"/>
                <a:cs typeface="Segoe UI"/>
              </a:rPr>
              <a:t>.5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575180" y="5673547"/>
            <a:ext cx="366369" cy="20574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30067" y="4324172"/>
            <a:ext cx="1248156" cy="20604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38500" y="4539741"/>
            <a:ext cx="365760" cy="20573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830067" y="4511802"/>
            <a:ext cx="730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91185" algn="l"/>
              </a:tabLst>
            </a:pPr>
            <a:r>
              <a:rPr sz="1400" b="1" spc="-5" dirty="0">
                <a:solidFill>
                  <a:srgbClr val="FFDB1D"/>
                </a:solidFill>
                <a:latin typeface="Segoe UI"/>
                <a:cs typeface="Segoe UI"/>
              </a:rPr>
              <a:t>150</a:t>
            </a:r>
            <a:r>
              <a:rPr sz="1400" b="1" dirty="0">
                <a:solidFill>
                  <a:srgbClr val="FFDB1D"/>
                </a:solidFill>
                <a:latin typeface="Segoe UI"/>
                <a:cs typeface="Segoe UI"/>
              </a:rPr>
              <a:t>0	+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481819" y="2097735"/>
            <a:ext cx="13900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14AFB3"/>
                </a:solidFill>
                <a:latin typeface="Arial Unicode MS"/>
                <a:cs typeface="Arial Unicode MS"/>
              </a:rPr>
              <a:t>粉丝数</a:t>
            </a:r>
            <a:r>
              <a:rPr sz="1400" spc="15" dirty="0">
                <a:solidFill>
                  <a:srgbClr val="14AFB3"/>
                </a:solidFill>
                <a:latin typeface="Arial Unicode MS"/>
                <a:cs typeface="Arial Unicode MS"/>
              </a:rPr>
              <a:t>：2000w+</a:t>
            </a:r>
            <a:endParaRPr sz="14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170" y="794766"/>
            <a:ext cx="8467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A1A4"/>
                </a:solidFill>
                <a:latin typeface="微软雅黑"/>
                <a:cs typeface="微软雅黑"/>
              </a:rPr>
              <a:t>明</a:t>
            </a:r>
            <a:r>
              <a:rPr sz="2800" b="1" spc="-10" dirty="0">
                <a:solidFill>
                  <a:srgbClr val="00A1A4"/>
                </a:solidFill>
                <a:latin typeface="微软雅黑"/>
                <a:cs typeface="微软雅黑"/>
              </a:rPr>
              <a:t>星+</a:t>
            </a:r>
            <a:r>
              <a:rPr sz="2800" b="1" spc="-5" dirty="0">
                <a:solidFill>
                  <a:srgbClr val="00A1A4"/>
                </a:solidFill>
                <a:latin typeface="微软雅黑"/>
                <a:cs typeface="微软雅黑"/>
              </a:rPr>
              <a:t>美妆直播：大咖加持，顶流效应，助力行业破冰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47666" y="2976626"/>
            <a:ext cx="2438781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00396" y="1958086"/>
            <a:ext cx="2863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明星带货，更高互动，更强剁手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19818" y="2887345"/>
            <a:ext cx="350520" cy="263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95078" y="2887345"/>
            <a:ext cx="686257" cy="263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43820" y="3307079"/>
            <a:ext cx="762000" cy="175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53420" y="3261359"/>
            <a:ext cx="833881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622538" y="1958086"/>
            <a:ext cx="26606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明星顶流效应，带来品效双赢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31120" y="5038115"/>
            <a:ext cx="1819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spc="-5" dirty="0">
                <a:solidFill>
                  <a:srgbClr val="007761"/>
                </a:solidFill>
                <a:latin typeface="微软雅黑"/>
                <a:cs typeface="微软雅黑"/>
              </a:rPr>
              <a:t>直播期间，带货商品30个，覆盖 美妆、护肤、食品、日化等品类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31120" y="3920744"/>
            <a:ext cx="1363980" cy="1009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841D"/>
                </a:solidFill>
                <a:latin typeface="Segoe UI"/>
                <a:cs typeface="Segoe UI"/>
              </a:rPr>
              <a:t>70W+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1215"/>
              </a:lnSpc>
            </a:pPr>
            <a:r>
              <a:rPr sz="1050" spc="0" dirty="0">
                <a:solidFill>
                  <a:srgbClr val="007761"/>
                </a:solidFill>
                <a:latin typeface="微软雅黑"/>
                <a:cs typeface="微软雅黑"/>
              </a:rPr>
              <a:t>最高同时在线</a:t>
            </a:r>
            <a:r>
              <a:rPr sz="1050" spc="-10" dirty="0">
                <a:solidFill>
                  <a:srgbClr val="007761"/>
                </a:solidFill>
                <a:latin typeface="微软雅黑"/>
                <a:cs typeface="微软雅黑"/>
              </a:rPr>
              <a:t>观</a:t>
            </a:r>
            <a:r>
              <a:rPr sz="1050" spc="0" dirty="0">
                <a:solidFill>
                  <a:srgbClr val="007761"/>
                </a:solidFill>
                <a:latin typeface="微软雅黑"/>
                <a:cs typeface="微软雅黑"/>
              </a:rPr>
              <a:t>看</a:t>
            </a:r>
            <a:r>
              <a:rPr sz="1050" spc="-10" dirty="0">
                <a:solidFill>
                  <a:srgbClr val="007761"/>
                </a:solidFill>
                <a:latin typeface="微软雅黑"/>
                <a:cs typeface="微软雅黑"/>
              </a:rPr>
              <a:t>人</a:t>
            </a:r>
            <a:r>
              <a:rPr sz="1050" spc="0" dirty="0">
                <a:solidFill>
                  <a:srgbClr val="007761"/>
                </a:solidFill>
                <a:latin typeface="微软雅黑"/>
                <a:cs typeface="微软雅黑"/>
              </a:rPr>
              <a:t>数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ts val="2075"/>
              </a:lnSpc>
              <a:spcBef>
                <a:spcPts val="1160"/>
              </a:spcBef>
            </a:pPr>
            <a:r>
              <a:rPr sz="1800" b="1" spc="-5" dirty="0">
                <a:solidFill>
                  <a:srgbClr val="FF841D"/>
                </a:solidFill>
                <a:latin typeface="Segoe UI"/>
                <a:cs typeface="Segoe UI"/>
              </a:rPr>
              <a:t>33%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1175"/>
              </a:lnSpc>
            </a:pPr>
            <a:r>
              <a:rPr sz="1050" spc="0" dirty="0">
                <a:solidFill>
                  <a:srgbClr val="007761"/>
                </a:solidFill>
                <a:latin typeface="微软雅黑"/>
                <a:cs typeface="微软雅黑"/>
              </a:rPr>
              <a:t>评论率高达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71746" y="3564890"/>
            <a:ext cx="457200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1746" y="3930650"/>
            <a:ext cx="1067155" cy="175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1746" y="4296790"/>
            <a:ext cx="914768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1746" y="4662551"/>
            <a:ext cx="762000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1746" y="5028310"/>
            <a:ext cx="762000" cy="175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1746" y="5394071"/>
            <a:ext cx="609600" cy="175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32220" y="4992623"/>
            <a:ext cx="15240" cy="216535"/>
          </a:xfrm>
          <a:custGeom>
            <a:avLst/>
            <a:gdLst/>
            <a:ahLst/>
            <a:cxnLst/>
            <a:rect l="l" t="t" r="r" b="b"/>
            <a:pathLst>
              <a:path w="15239" h="216535">
                <a:moveTo>
                  <a:pt x="0" y="216407"/>
                </a:moveTo>
                <a:lnTo>
                  <a:pt x="15239" y="216407"/>
                </a:lnTo>
                <a:lnTo>
                  <a:pt x="15239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8588" y="4992623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23432" y="4992623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18276" y="4992623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13120" y="4992623"/>
            <a:ext cx="52069" cy="216535"/>
          </a:xfrm>
          <a:custGeom>
            <a:avLst/>
            <a:gdLst/>
            <a:ahLst/>
            <a:cxnLst/>
            <a:rect l="l" t="t" r="r" b="b"/>
            <a:pathLst>
              <a:path w="52070" h="216535">
                <a:moveTo>
                  <a:pt x="0" y="216407"/>
                </a:moveTo>
                <a:lnTo>
                  <a:pt x="51815" y="216407"/>
                </a:lnTo>
                <a:lnTo>
                  <a:pt x="51815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09488" y="4992623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04332" y="4992623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32220" y="4629911"/>
            <a:ext cx="52069" cy="215265"/>
          </a:xfrm>
          <a:custGeom>
            <a:avLst/>
            <a:gdLst/>
            <a:ahLst/>
            <a:cxnLst/>
            <a:rect l="l" t="t" r="r" b="b"/>
            <a:pathLst>
              <a:path w="52070" h="215264">
                <a:moveTo>
                  <a:pt x="0" y="214883"/>
                </a:moveTo>
                <a:lnTo>
                  <a:pt x="51815" y="214883"/>
                </a:lnTo>
                <a:lnTo>
                  <a:pt x="51815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28588" y="4629911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3"/>
                </a:moveTo>
                <a:lnTo>
                  <a:pt x="50292" y="214883"/>
                </a:lnTo>
                <a:lnTo>
                  <a:pt x="50292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23432" y="4629911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3"/>
                </a:moveTo>
                <a:lnTo>
                  <a:pt x="50292" y="214883"/>
                </a:lnTo>
                <a:lnTo>
                  <a:pt x="50292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18276" y="4629911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3"/>
                </a:moveTo>
                <a:lnTo>
                  <a:pt x="50292" y="214883"/>
                </a:lnTo>
                <a:lnTo>
                  <a:pt x="50292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13120" y="4629911"/>
            <a:ext cx="52069" cy="215265"/>
          </a:xfrm>
          <a:custGeom>
            <a:avLst/>
            <a:gdLst/>
            <a:ahLst/>
            <a:cxnLst/>
            <a:rect l="l" t="t" r="r" b="b"/>
            <a:pathLst>
              <a:path w="52070" h="215264">
                <a:moveTo>
                  <a:pt x="0" y="214883"/>
                </a:moveTo>
                <a:lnTo>
                  <a:pt x="51815" y="214883"/>
                </a:lnTo>
                <a:lnTo>
                  <a:pt x="51815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09488" y="4629911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3"/>
                </a:moveTo>
                <a:lnTo>
                  <a:pt x="50292" y="214883"/>
                </a:lnTo>
                <a:lnTo>
                  <a:pt x="50292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04332" y="4629911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3"/>
                </a:moveTo>
                <a:lnTo>
                  <a:pt x="50292" y="214883"/>
                </a:lnTo>
                <a:lnTo>
                  <a:pt x="50292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37376" y="4265676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32220" y="4265676"/>
            <a:ext cx="52069" cy="216535"/>
          </a:xfrm>
          <a:custGeom>
            <a:avLst/>
            <a:gdLst/>
            <a:ahLst/>
            <a:cxnLst/>
            <a:rect l="l" t="t" r="r" b="b"/>
            <a:pathLst>
              <a:path w="52070" h="216535">
                <a:moveTo>
                  <a:pt x="0" y="216407"/>
                </a:moveTo>
                <a:lnTo>
                  <a:pt x="51815" y="216407"/>
                </a:lnTo>
                <a:lnTo>
                  <a:pt x="51815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28588" y="4265676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23432" y="4265676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18276" y="4265676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13120" y="4265676"/>
            <a:ext cx="52069" cy="216535"/>
          </a:xfrm>
          <a:custGeom>
            <a:avLst/>
            <a:gdLst/>
            <a:ahLst/>
            <a:cxnLst/>
            <a:rect l="l" t="t" r="r" b="b"/>
            <a:pathLst>
              <a:path w="52070" h="216535">
                <a:moveTo>
                  <a:pt x="0" y="216407"/>
                </a:moveTo>
                <a:lnTo>
                  <a:pt x="51815" y="216407"/>
                </a:lnTo>
                <a:lnTo>
                  <a:pt x="51815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09488" y="4265676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04332" y="4265676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51319" y="3902964"/>
            <a:ext cx="52069" cy="215265"/>
          </a:xfrm>
          <a:custGeom>
            <a:avLst/>
            <a:gdLst/>
            <a:ahLst/>
            <a:cxnLst/>
            <a:rect l="l" t="t" r="r" b="b"/>
            <a:pathLst>
              <a:path w="52070" h="215264">
                <a:moveTo>
                  <a:pt x="0" y="214884"/>
                </a:moveTo>
                <a:lnTo>
                  <a:pt x="51815" y="214884"/>
                </a:lnTo>
                <a:lnTo>
                  <a:pt x="51815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47688" y="3902964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4"/>
                </a:moveTo>
                <a:lnTo>
                  <a:pt x="50291" y="214884"/>
                </a:lnTo>
                <a:lnTo>
                  <a:pt x="50291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42531" y="3902964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4"/>
                </a:moveTo>
                <a:lnTo>
                  <a:pt x="50291" y="214884"/>
                </a:lnTo>
                <a:lnTo>
                  <a:pt x="50291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37376" y="3902964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4"/>
                </a:moveTo>
                <a:lnTo>
                  <a:pt x="50292" y="214884"/>
                </a:lnTo>
                <a:lnTo>
                  <a:pt x="5029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32220" y="3902964"/>
            <a:ext cx="52069" cy="215265"/>
          </a:xfrm>
          <a:custGeom>
            <a:avLst/>
            <a:gdLst/>
            <a:ahLst/>
            <a:cxnLst/>
            <a:rect l="l" t="t" r="r" b="b"/>
            <a:pathLst>
              <a:path w="52070" h="215264">
                <a:moveTo>
                  <a:pt x="0" y="214884"/>
                </a:moveTo>
                <a:lnTo>
                  <a:pt x="51815" y="214884"/>
                </a:lnTo>
                <a:lnTo>
                  <a:pt x="51815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28588" y="3902964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4"/>
                </a:moveTo>
                <a:lnTo>
                  <a:pt x="50292" y="214884"/>
                </a:lnTo>
                <a:lnTo>
                  <a:pt x="5029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23432" y="3902964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4"/>
                </a:moveTo>
                <a:lnTo>
                  <a:pt x="50292" y="214884"/>
                </a:lnTo>
                <a:lnTo>
                  <a:pt x="5029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018276" y="3902964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4"/>
                </a:moveTo>
                <a:lnTo>
                  <a:pt x="50292" y="214884"/>
                </a:lnTo>
                <a:lnTo>
                  <a:pt x="5029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13120" y="3902964"/>
            <a:ext cx="52069" cy="215265"/>
          </a:xfrm>
          <a:custGeom>
            <a:avLst/>
            <a:gdLst/>
            <a:ahLst/>
            <a:cxnLst/>
            <a:rect l="l" t="t" r="r" b="b"/>
            <a:pathLst>
              <a:path w="52070" h="215264">
                <a:moveTo>
                  <a:pt x="0" y="214884"/>
                </a:moveTo>
                <a:lnTo>
                  <a:pt x="51815" y="214884"/>
                </a:lnTo>
                <a:lnTo>
                  <a:pt x="51815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09488" y="3902964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4"/>
                </a:moveTo>
                <a:lnTo>
                  <a:pt x="50292" y="214884"/>
                </a:lnTo>
                <a:lnTo>
                  <a:pt x="5029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04332" y="3902964"/>
            <a:ext cx="50800" cy="215265"/>
          </a:xfrm>
          <a:custGeom>
            <a:avLst/>
            <a:gdLst/>
            <a:ahLst/>
            <a:cxnLst/>
            <a:rect l="l" t="t" r="r" b="b"/>
            <a:pathLst>
              <a:path w="50800" h="215264">
                <a:moveTo>
                  <a:pt x="0" y="214884"/>
                </a:moveTo>
                <a:lnTo>
                  <a:pt x="50292" y="214884"/>
                </a:lnTo>
                <a:lnTo>
                  <a:pt x="5029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56476" y="3538728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8"/>
                </a:moveTo>
                <a:lnTo>
                  <a:pt x="50291" y="216408"/>
                </a:lnTo>
                <a:lnTo>
                  <a:pt x="50291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51319" y="3538728"/>
            <a:ext cx="52069" cy="216535"/>
          </a:xfrm>
          <a:custGeom>
            <a:avLst/>
            <a:gdLst/>
            <a:ahLst/>
            <a:cxnLst/>
            <a:rect l="l" t="t" r="r" b="b"/>
            <a:pathLst>
              <a:path w="52070" h="216535">
                <a:moveTo>
                  <a:pt x="0" y="216408"/>
                </a:moveTo>
                <a:lnTo>
                  <a:pt x="51815" y="216408"/>
                </a:lnTo>
                <a:lnTo>
                  <a:pt x="51815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47688" y="3538728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8"/>
                </a:moveTo>
                <a:lnTo>
                  <a:pt x="50291" y="216408"/>
                </a:lnTo>
                <a:lnTo>
                  <a:pt x="50291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42531" y="3538728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8"/>
                </a:moveTo>
                <a:lnTo>
                  <a:pt x="50291" y="216408"/>
                </a:lnTo>
                <a:lnTo>
                  <a:pt x="50291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37376" y="3538728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8"/>
                </a:moveTo>
                <a:lnTo>
                  <a:pt x="50292" y="216408"/>
                </a:lnTo>
                <a:lnTo>
                  <a:pt x="50292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32220" y="3538728"/>
            <a:ext cx="52069" cy="216535"/>
          </a:xfrm>
          <a:custGeom>
            <a:avLst/>
            <a:gdLst/>
            <a:ahLst/>
            <a:cxnLst/>
            <a:rect l="l" t="t" r="r" b="b"/>
            <a:pathLst>
              <a:path w="52070" h="216535">
                <a:moveTo>
                  <a:pt x="0" y="216408"/>
                </a:moveTo>
                <a:lnTo>
                  <a:pt x="51815" y="216408"/>
                </a:lnTo>
                <a:lnTo>
                  <a:pt x="51815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28588" y="3538728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8"/>
                </a:moveTo>
                <a:lnTo>
                  <a:pt x="50292" y="216408"/>
                </a:lnTo>
                <a:lnTo>
                  <a:pt x="50292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23432" y="3538728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8"/>
                </a:moveTo>
                <a:lnTo>
                  <a:pt x="50292" y="216408"/>
                </a:lnTo>
                <a:lnTo>
                  <a:pt x="50292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18276" y="3538728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8"/>
                </a:moveTo>
                <a:lnTo>
                  <a:pt x="50292" y="216408"/>
                </a:lnTo>
                <a:lnTo>
                  <a:pt x="50292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13120" y="3538728"/>
            <a:ext cx="52069" cy="216535"/>
          </a:xfrm>
          <a:custGeom>
            <a:avLst/>
            <a:gdLst/>
            <a:ahLst/>
            <a:cxnLst/>
            <a:rect l="l" t="t" r="r" b="b"/>
            <a:pathLst>
              <a:path w="52070" h="216535">
                <a:moveTo>
                  <a:pt x="0" y="216408"/>
                </a:moveTo>
                <a:lnTo>
                  <a:pt x="51815" y="216408"/>
                </a:lnTo>
                <a:lnTo>
                  <a:pt x="51815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09488" y="3538728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8"/>
                </a:moveTo>
                <a:lnTo>
                  <a:pt x="50292" y="216408"/>
                </a:lnTo>
                <a:lnTo>
                  <a:pt x="50292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04332" y="3538728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8"/>
                </a:moveTo>
                <a:lnTo>
                  <a:pt x="50292" y="216408"/>
                </a:lnTo>
                <a:lnTo>
                  <a:pt x="50292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087616" y="3523869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FF841D"/>
                </a:solidFill>
                <a:latin typeface="Segoe UI"/>
                <a:cs typeface="Segoe UI"/>
              </a:rPr>
              <a:t>59%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87616" y="3889629"/>
            <a:ext cx="33528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FF841D"/>
                </a:solidFill>
                <a:latin typeface="Segoe UI"/>
                <a:cs typeface="Segoe UI"/>
              </a:rPr>
              <a:t>54%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0" dirty="0">
                <a:solidFill>
                  <a:srgbClr val="FF841D"/>
                </a:solidFill>
                <a:latin typeface="Segoe UI"/>
                <a:cs typeface="Segoe UI"/>
              </a:rPr>
              <a:t>38%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0" dirty="0">
                <a:solidFill>
                  <a:srgbClr val="FF841D"/>
                </a:solidFill>
                <a:latin typeface="Segoe UI"/>
                <a:cs typeface="Segoe UI"/>
              </a:rPr>
              <a:t>36%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0" dirty="0">
                <a:solidFill>
                  <a:srgbClr val="FF841D"/>
                </a:solidFill>
                <a:latin typeface="Segoe UI"/>
                <a:cs typeface="Segoe UI"/>
              </a:rPr>
              <a:t>31%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0" dirty="0">
                <a:solidFill>
                  <a:srgbClr val="FF841D"/>
                </a:solidFill>
                <a:latin typeface="Segoe UI"/>
                <a:cs typeface="Segoe UI"/>
              </a:rPr>
              <a:t>30%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274557" y="3920744"/>
            <a:ext cx="1231265" cy="1614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ts val="212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841D"/>
                </a:solidFill>
                <a:latin typeface="Segoe UI"/>
                <a:cs typeface="Segoe UI"/>
              </a:rPr>
              <a:t>6000W+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1215"/>
              </a:lnSpc>
            </a:pPr>
            <a:r>
              <a:rPr sz="1050" spc="0" dirty="0">
                <a:solidFill>
                  <a:srgbClr val="007761"/>
                </a:solidFill>
                <a:latin typeface="微软雅黑"/>
                <a:cs typeface="微软雅黑"/>
              </a:rPr>
              <a:t>看播人次超过</a:t>
            </a:r>
            <a:endParaRPr sz="1050">
              <a:latin typeface="微软雅黑"/>
              <a:cs typeface="微软雅黑"/>
            </a:endParaRPr>
          </a:p>
          <a:p>
            <a:pPr marL="13970">
              <a:lnSpc>
                <a:spcPts val="2115"/>
              </a:lnSpc>
              <a:spcBef>
                <a:spcPts val="1160"/>
              </a:spcBef>
            </a:pPr>
            <a:r>
              <a:rPr sz="1800" b="1" spc="-5" dirty="0">
                <a:solidFill>
                  <a:srgbClr val="FF841D"/>
                </a:solidFill>
                <a:latin typeface="Segoe UI"/>
                <a:cs typeface="Segoe UI"/>
              </a:rPr>
              <a:t>2000W+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1215"/>
              </a:lnSpc>
            </a:pPr>
            <a:r>
              <a:rPr sz="1050" spc="0" dirty="0">
                <a:solidFill>
                  <a:srgbClr val="007761"/>
                </a:solidFill>
                <a:latin typeface="微软雅黑"/>
                <a:cs typeface="微软雅黑"/>
              </a:rPr>
              <a:t>直播发生评论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13970">
              <a:lnSpc>
                <a:spcPts val="2140"/>
              </a:lnSpc>
            </a:pPr>
            <a:r>
              <a:rPr sz="1800" b="1" spc="-5" dirty="0">
                <a:solidFill>
                  <a:srgbClr val="FF841D"/>
                </a:solidFill>
                <a:latin typeface="Segoe UI"/>
                <a:cs typeface="Segoe UI"/>
              </a:rPr>
              <a:t>170W</a:t>
            </a:r>
            <a:r>
              <a:rPr sz="1800" b="1" spc="-85" dirty="0">
                <a:solidFill>
                  <a:srgbClr val="FF841D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841D"/>
                </a:solidFill>
                <a:latin typeface="Segoe UI"/>
                <a:cs typeface="Segoe UI"/>
              </a:rPr>
              <a:t>+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1240"/>
              </a:lnSpc>
            </a:pPr>
            <a:r>
              <a:rPr sz="1050" spc="0" dirty="0">
                <a:solidFill>
                  <a:srgbClr val="007761"/>
                </a:solidFill>
                <a:latin typeface="微软雅黑"/>
                <a:cs typeface="微软雅黑"/>
              </a:rPr>
              <a:t>单场吸引的关</a:t>
            </a:r>
            <a:r>
              <a:rPr sz="1050" spc="-10" dirty="0">
                <a:solidFill>
                  <a:srgbClr val="007761"/>
                </a:solidFill>
                <a:latin typeface="微软雅黑"/>
                <a:cs typeface="微软雅黑"/>
              </a:rPr>
              <a:t>注</a:t>
            </a:r>
            <a:r>
              <a:rPr sz="1050" spc="0" dirty="0">
                <a:solidFill>
                  <a:srgbClr val="007761"/>
                </a:solidFill>
                <a:latin typeface="微软雅黑"/>
                <a:cs typeface="微软雅黑"/>
              </a:rPr>
              <a:t>次数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287511" y="2621279"/>
            <a:ext cx="864107" cy="8641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06028" y="3340608"/>
            <a:ext cx="227075" cy="2270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68807" y="6414008"/>
            <a:ext cx="24657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</a:t>
            </a:r>
            <a:r>
              <a:rPr sz="800" dirty="0">
                <a:latin typeface="微软雅黑"/>
                <a:cs typeface="微软雅黑"/>
              </a:rPr>
              <a:t>年</a:t>
            </a:r>
            <a:r>
              <a:rPr sz="800" spc="-5" dirty="0">
                <a:latin typeface="微软雅黑"/>
                <a:cs typeface="微软雅黑"/>
              </a:rPr>
              <a:t>5</a:t>
            </a:r>
            <a:r>
              <a:rPr sz="800" dirty="0">
                <a:latin typeface="微软雅黑"/>
                <a:cs typeface="微软雅黑"/>
              </a:rPr>
              <a:t>月，抖音直播用户</a:t>
            </a:r>
            <a:r>
              <a:rPr sz="800" spc="-15" dirty="0">
                <a:latin typeface="微软雅黑"/>
                <a:cs typeface="微软雅黑"/>
              </a:rPr>
              <a:t>调</a:t>
            </a:r>
            <a:r>
              <a:rPr sz="800" dirty="0">
                <a:latin typeface="微软雅黑"/>
                <a:cs typeface="微软雅黑"/>
              </a:rPr>
              <a:t>研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96402" y="3714622"/>
            <a:ext cx="134111" cy="1463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363457" y="3714622"/>
            <a:ext cx="252983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489950" y="3714622"/>
            <a:ext cx="196596" cy="1463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21014" y="3714622"/>
            <a:ext cx="1138427" cy="1463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228588" y="5356859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23432" y="5356859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8276" y="5356859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913120" y="5356859"/>
            <a:ext cx="52069" cy="216535"/>
          </a:xfrm>
          <a:custGeom>
            <a:avLst/>
            <a:gdLst/>
            <a:ahLst/>
            <a:cxnLst/>
            <a:rect l="l" t="t" r="r" b="b"/>
            <a:pathLst>
              <a:path w="52070" h="216535">
                <a:moveTo>
                  <a:pt x="0" y="216407"/>
                </a:moveTo>
                <a:lnTo>
                  <a:pt x="51815" y="216407"/>
                </a:lnTo>
                <a:lnTo>
                  <a:pt x="51815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09488" y="5356859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04332" y="5356859"/>
            <a:ext cx="50800" cy="216535"/>
          </a:xfrm>
          <a:custGeom>
            <a:avLst/>
            <a:gdLst/>
            <a:ahLst/>
            <a:cxnLst/>
            <a:rect l="l" t="t" r="r" b="b"/>
            <a:pathLst>
              <a:path w="50800" h="216535">
                <a:moveTo>
                  <a:pt x="0" y="216407"/>
                </a:moveTo>
                <a:lnTo>
                  <a:pt x="50292" y="216407"/>
                </a:lnTo>
                <a:lnTo>
                  <a:pt x="50292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49467" y="3538728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8"/>
                </a:moveTo>
                <a:lnTo>
                  <a:pt x="54863" y="216408"/>
                </a:lnTo>
                <a:lnTo>
                  <a:pt x="548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54623" y="3538728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8"/>
                </a:moveTo>
                <a:lnTo>
                  <a:pt x="54863" y="216408"/>
                </a:lnTo>
                <a:lnTo>
                  <a:pt x="548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59779" y="3538728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8"/>
                </a:moveTo>
                <a:lnTo>
                  <a:pt x="53340" y="216408"/>
                </a:lnTo>
                <a:lnTo>
                  <a:pt x="5334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64935" y="3538728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8"/>
                </a:moveTo>
                <a:lnTo>
                  <a:pt x="53340" y="216408"/>
                </a:lnTo>
                <a:lnTo>
                  <a:pt x="5334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068567" y="3538728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8"/>
                </a:moveTo>
                <a:lnTo>
                  <a:pt x="54863" y="216408"/>
                </a:lnTo>
                <a:lnTo>
                  <a:pt x="548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73723" y="3538728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8"/>
                </a:moveTo>
                <a:lnTo>
                  <a:pt x="54863" y="216408"/>
                </a:lnTo>
                <a:lnTo>
                  <a:pt x="548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278879" y="3538728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8"/>
                </a:moveTo>
                <a:lnTo>
                  <a:pt x="53340" y="216408"/>
                </a:lnTo>
                <a:lnTo>
                  <a:pt x="5334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384035" y="3538728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8"/>
                </a:moveTo>
                <a:lnTo>
                  <a:pt x="53340" y="216408"/>
                </a:lnTo>
                <a:lnTo>
                  <a:pt x="5334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87667" y="3538728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8"/>
                </a:moveTo>
                <a:lnTo>
                  <a:pt x="54863" y="216408"/>
                </a:lnTo>
                <a:lnTo>
                  <a:pt x="54863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92823" y="3538728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8"/>
                </a:moveTo>
                <a:lnTo>
                  <a:pt x="54864" y="216408"/>
                </a:lnTo>
                <a:lnTo>
                  <a:pt x="548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97980" y="3538728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40" h="216535">
                <a:moveTo>
                  <a:pt x="0" y="216408"/>
                </a:moveTo>
                <a:lnTo>
                  <a:pt x="53340" y="216408"/>
                </a:lnTo>
                <a:lnTo>
                  <a:pt x="5334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803135" y="3538728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40" h="216535">
                <a:moveTo>
                  <a:pt x="0" y="216408"/>
                </a:moveTo>
                <a:lnTo>
                  <a:pt x="53340" y="216408"/>
                </a:lnTo>
                <a:lnTo>
                  <a:pt x="5334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906768" y="3538728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8"/>
                </a:moveTo>
                <a:lnTo>
                  <a:pt x="54864" y="216408"/>
                </a:lnTo>
                <a:lnTo>
                  <a:pt x="54864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49467" y="3902964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54623" y="3902964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59779" y="3902964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964935" y="3902964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068567" y="3902964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173723" y="3902964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278879" y="3902964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384035" y="3902964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87667" y="3902964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92823" y="3902964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4" y="216407"/>
                </a:lnTo>
                <a:lnTo>
                  <a:pt x="54864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97980" y="3902964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40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03135" y="3902964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40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49467" y="4265676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54623" y="4265676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859779" y="4265676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964935" y="4265676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068567" y="4265676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73723" y="4265676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78879" y="4265676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84035" y="4265676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487667" y="4265676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649467" y="4629911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54623" y="4629911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859779" y="4629911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64935" y="4629911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68567" y="4629911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73723" y="4629911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278879" y="4629911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384035" y="4629911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649467" y="4992623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754623" y="4992623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59779" y="4992623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964935" y="4992623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68567" y="4992623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73723" y="4992623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278879" y="4992623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49467" y="5356859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54623" y="5356859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859779" y="5356859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964935" y="5356859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068567" y="5356859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173723" y="5356859"/>
            <a:ext cx="55244" cy="216535"/>
          </a:xfrm>
          <a:custGeom>
            <a:avLst/>
            <a:gdLst/>
            <a:ahLst/>
            <a:cxnLst/>
            <a:rect l="l" t="t" r="r" b="b"/>
            <a:pathLst>
              <a:path w="55245" h="216535">
                <a:moveTo>
                  <a:pt x="0" y="216407"/>
                </a:moveTo>
                <a:lnTo>
                  <a:pt x="54863" y="216407"/>
                </a:lnTo>
                <a:lnTo>
                  <a:pt x="548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278879" y="5356859"/>
            <a:ext cx="53340" cy="216535"/>
          </a:xfrm>
          <a:custGeom>
            <a:avLst/>
            <a:gdLst/>
            <a:ahLst/>
            <a:cxnLst/>
            <a:rect l="l" t="t" r="r" b="b"/>
            <a:pathLst>
              <a:path w="53339" h="216535">
                <a:moveTo>
                  <a:pt x="0" y="216407"/>
                </a:moveTo>
                <a:lnTo>
                  <a:pt x="53340" y="216407"/>
                </a:lnTo>
                <a:lnTo>
                  <a:pt x="53340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55591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251460"/>
                </a:moveTo>
                <a:lnTo>
                  <a:pt x="251460" y="251460"/>
                </a:lnTo>
                <a:lnTo>
                  <a:pt x="25146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4418457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8290559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251460"/>
                </a:moveTo>
                <a:lnTo>
                  <a:pt x="251459" y="251460"/>
                </a:lnTo>
                <a:lnTo>
                  <a:pt x="25145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8354314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118412" y="1958086"/>
            <a:ext cx="205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明星开播，信任感加倍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774191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251460"/>
                </a:moveTo>
                <a:lnTo>
                  <a:pt x="251460" y="251460"/>
                </a:lnTo>
                <a:lnTo>
                  <a:pt x="25146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836777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1117701" y="2602357"/>
            <a:ext cx="1981581" cy="1752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946780" y="2602357"/>
            <a:ext cx="124968" cy="1752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95527" y="3169920"/>
            <a:ext cx="2624455" cy="2624455"/>
          </a:xfrm>
          <a:custGeom>
            <a:avLst/>
            <a:gdLst/>
            <a:ahLst/>
            <a:cxnLst/>
            <a:rect l="l" t="t" r="r" b="b"/>
            <a:pathLst>
              <a:path w="2624454" h="2624454">
                <a:moveTo>
                  <a:pt x="1312164" y="0"/>
                </a:moveTo>
                <a:lnTo>
                  <a:pt x="1264061" y="865"/>
                </a:lnTo>
                <a:lnTo>
                  <a:pt x="1216394" y="3441"/>
                </a:lnTo>
                <a:lnTo>
                  <a:pt x="1169193" y="7699"/>
                </a:lnTo>
                <a:lnTo>
                  <a:pt x="1122488" y="13609"/>
                </a:lnTo>
                <a:lnTo>
                  <a:pt x="1076307" y="21141"/>
                </a:lnTo>
                <a:lnTo>
                  <a:pt x="1030681" y="30265"/>
                </a:lnTo>
                <a:lnTo>
                  <a:pt x="985640" y="40953"/>
                </a:lnTo>
                <a:lnTo>
                  <a:pt x="941212" y="53173"/>
                </a:lnTo>
                <a:lnTo>
                  <a:pt x="897428" y="66897"/>
                </a:lnTo>
                <a:lnTo>
                  <a:pt x="854318" y="82095"/>
                </a:lnTo>
                <a:lnTo>
                  <a:pt x="811910" y="98737"/>
                </a:lnTo>
                <a:lnTo>
                  <a:pt x="770235" y="116793"/>
                </a:lnTo>
                <a:lnTo>
                  <a:pt x="729322" y="136235"/>
                </a:lnTo>
                <a:lnTo>
                  <a:pt x="689200" y="157032"/>
                </a:lnTo>
                <a:lnTo>
                  <a:pt x="649901" y="179154"/>
                </a:lnTo>
                <a:lnTo>
                  <a:pt x="611452" y="202573"/>
                </a:lnTo>
                <a:lnTo>
                  <a:pt x="573885" y="227257"/>
                </a:lnTo>
                <a:lnTo>
                  <a:pt x="537228" y="253179"/>
                </a:lnTo>
                <a:lnTo>
                  <a:pt x="501511" y="280307"/>
                </a:lnTo>
                <a:lnTo>
                  <a:pt x="466764" y="308613"/>
                </a:lnTo>
                <a:lnTo>
                  <a:pt x="433016" y="338066"/>
                </a:lnTo>
                <a:lnTo>
                  <a:pt x="400297" y="368638"/>
                </a:lnTo>
                <a:lnTo>
                  <a:pt x="368638" y="400297"/>
                </a:lnTo>
                <a:lnTo>
                  <a:pt x="338066" y="433016"/>
                </a:lnTo>
                <a:lnTo>
                  <a:pt x="308613" y="466764"/>
                </a:lnTo>
                <a:lnTo>
                  <a:pt x="280307" y="501511"/>
                </a:lnTo>
                <a:lnTo>
                  <a:pt x="253179" y="537228"/>
                </a:lnTo>
                <a:lnTo>
                  <a:pt x="227257" y="573885"/>
                </a:lnTo>
                <a:lnTo>
                  <a:pt x="202573" y="611452"/>
                </a:lnTo>
                <a:lnTo>
                  <a:pt x="179154" y="649901"/>
                </a:lnTo>
                <a:lnTo>
                  <a:pt x="157032" y="689200"/>
                </a:lnTo>
                <a:lnTo>
                  <a:pt x="136235" y="729322"/>
                </a:lnTo>
                <a:lnTo>
                  <a:pt x="116793" y="770235"/>
                </a:lnTo>
                <a:lnTo>
                  <a:pt x="98737" y="811910"/>
                </a:lnTo>
                <a:lnTo>
                  <a:pt x="82095" y="854318"/>
                </a:lnTo>
                <a:lnTo>
                  <a:pt x="66897" y="897428"/>
                </a:lnTo>
                <a:lnTo>
                  <a:pt x="53173" y="941212"/>
                </a:lnTo>
                <a:lnTo>
                  <a:pt x="40953" y="985640"/>
                </a:lnTo>
                <a:lnTo>
                  <a:pt x="30265" y="1030681"/>
                </a:lnTo>
                <a:lnTo>
                  <a:pt x="21141" y="1076307"/>
                </a:lnTo>
                <a:lnTo>
                  <a:pt x="13609" y="1122488"/>
                </a:lnTo>
                <a:lnTo>
                  <a:pt x="7699" y="1169193"/>
                </a:lnTo>
                <a:lnTo>
                  <a:pt x="3441" y="1216394"/>
                </a:lnTo>
                <a:lnTo>
                  <a:pt x="865" y="1264061"/>
                </a:lnTo>
                <a:lnTo>
                  <a:pt x="0" y="1312163"/>
                </a:lnTo>
                <a:lnTo>
                  <a:pt x="865" y="1360266"/>
                </a:lnTo>
                <a:lnTo>
                  <a:pt x="3441" y="1407933"/>
                </a:lnTo>
                <a:lnTo>
                  <a:pt x="7699" y="1455134"/>
                </a:lnTo>
                <a:lnTo>
                  <a:pt x="13609" y="1501839"/>
                </a:lnTo>
                <a:lnTo>
                  <a:pt x="21141" y="1548020"/>
                </a:lnTo>
                <a:lnTo>
                  <a:pt x="30265" y="1593646"/>
                </a:lnTo>
                <a:lnTo>
                  <a:pt x="40953" y="1638687"/>
                </a:lnTo>
                <a:lnTo>
                  <a:pt x="53173" y="1683115"/>
                </a:lnTo>
                <a:lnTo>
                  <a:pt x="66897" y="1726899"/>
                </a:lnTo>
                <a:lnTo>
                  <a:pt x="82095" y="1770009"/>
                </a:lnTo>
                <a:lnTo>
                  <a:pt x="98737" y="1812417"/>
                </a:lnTo>
                <a:lnTo>
                  <a:pt x="116793" y="1854092"/>
                </a:lnTo>
                <a:lnTo>
                  <a:pt x="136235" y="1895005"/>
                </a:lnTo>
                <a:lnTo>
                  <a:pt x="157032" y="1935127"/>
                </a:lnTo>
                <a:lnTo>
                  <a:pt x="179154" y="1974426"/>
                </a:lnTo>
                <a:lnTo>
                  <a:pt x="202573" y="2012875"/>
                </a:lnTo>
                <a:lnTo>
                  <a:pt x="227257" y="2050442"/>
                </a:lnTo>
                <a:lnTo>
                  <a:pt x="253179" y="2087099"/>
                </a:lnTo>
                <a:lnTo>
                  <a:pt x="280307" y="2122816"/>
                </a:lnTo>
                <a:lnTo>
                  <a:pt x="308613" y="2157563"/>
                </a:lnTo>
                <a:lnTo>
                  <a:pt x="338066" y="2191311"/>
                </a:lnTo>
                <a:lnTo>
                  <a:pt x="368638" y="2224030"/>
                </a:lnTo>
                <a:lnTo>
                  <a:pt x="400297" y="2255689"/>
                </a:lnTo>
                <a:lnTo>
                  <a:pt x="433016" y="2286261"/>
                </a:lnTo>
                <a:lnTo>
                  <a:pt x="466764" y="2315714"/>
                </a:lnTo>
                <a:lnTo>
                  <a:pt x="501511" y="2344020"/>
                </a:lnTo>
                <a:lnTo>
                  <a:pt x="537228" y="2371148"/>
                </a:lnTo>
                <a:lnTo>
                  <a:pt x="573885" y="2397070"/>
                </a:lnTo>
                <a:lnTo>
                  <a:pt x="611452" y="2421754"/>
                </a:lnTo>
                <a:lnTo>
                  <a:pt x="649901" y="2445173"/>
                </a:lnTo>
                <a:lnTo>
                  <a:pt x="689200" y="2467295"/>
                </a:lnTo>
                <a:lnTo>
                  <a:pt x="729322" y="2488092"/>
                </a:lnTo>
                <a:lnTo>
                  <a:pt x="770235" y="2507534"/>
                </a:lnTo>
                <a:lnTo>
                  <a:pt x="811910" y="2525590"/>
                </a:lnTo>
                <a:lnTo>
                  <a:pt x="854318" y="2542232"/>
                </a:lnTo>
                <a:lnTo>
                  <a:pt x="897428" y="2557430"/>
                </a:lnTo>
                <a:lnTo>
                  <a:pt x="941212" y="2571154"/>
                </a:lnTo>
                <a:lnTo>
                  <a:pt x="985640" y="2583374"/>
                </a:lnTo>
                <a:lnTo>
                  <a:pt x="1030681" y="2594062"/>
                </a:lnTo>
                <a:lnTo>
                  <a:pt x="1076307" y="2603186"/>
                </a:lnTo>
                <a:lnTo>
                  <a:pt x="1122488" y="2610718"/>
                </a:lnTo>
                <a:lnTo>
                  <a:pt x="1169193" y="2616628"/>
                </a:lnTo>
                <a:lnTo>
                  <a:pt x="1216394" y="2620886"/>
                </a:lnTo>
                <a:lnTo>
                  <a:pt x="1264061" y="2623462"/>
                </a:lnTo>
                <a:lnTo>
                  <a:pt x="1312164" y="2624328"/>
                </a:lnTo>
                <a:lnTo>
                  <a:pt x="1360266" y="2623462"/>
                </a:lnTo>
                <a:lnTo>
                  <a:pt x="1407933" y="2620886"/>
                </a:lnTo>
                <a:lnTo>
                  <a:pt x="1455134" y="2616628"/>
                </a:lnTo>
                <a:lnTo>
                  <a:pt x="1501839" y="2610718"/>
                </a:lnTo>
                <a:lnTo>
                  <a:pt x="1548020" y="2603186"/>
                </a:lnTo>
                <a:lnTo>
                  <a:pt x="1593646" y="2594062"/>
                </a:lnTo>
                <a:lnTo>
                  <a:pt x="1638687" y="2583374"/>
                </a:lnTo>
                <a:lnTo>
                  <a:pt x="1683115" y="2571154"/>
                </a:lnTo>
                <a:lnTo>
                  <a:pt x="1726899" y="2557430"/>
                </a:lnTo>
                <a:lnTo>
                  <a:pt x="1770009" y="2542232"/>
                </a:lnTo>
                <a:lnTo>
                  <a:pt x="1812417" y="2525590"/>
                </a:lnTo>
                <a:lnTo>
                  <a:pt x="1854092" y="2507534"/>
                </a:lnTo>
                <a:lnTo>
                  <a:pt x="1895005" y="2488092"/>
                </a:lnTo>
                <a:lnTo>
                  <a:pt x="1935127" y="2467295"/>
                </a:lnTo>
                <a:lnTo>
                  <a:pt x="1974426" y="2445173"/>
                </a:lnTo>
                <a:lnTo>
                  <a:pt x="2012875" y="2421754"/>
                </a:lnTo>
                <a:lnTo>
                  <a:pt x="2050442" y="2397070"/>
                </a:lnTo>
                <a:lnTo>
                  <a:pt x="2087099" y="2371148"/>
                </a:lnTo>
                <a:lnTo>
                  <a:pt x="2122816" y="2344020"/>
                </a:lnTo>
                <a:lnTo>
                  <a:pt x="2157563" y="2315714"/>
                </a:lnTo>
                <a:lnTo>
                  <a:pt x="2191311" y="2286261"/>
                </a:lnTo>
                <a:lnTo>
                  <a:pt x="2224030" y="2255689"/>
                </a:lnTo>
                <a:lnTo>
                  <a:pt x="2255689" y="2224030"/>
                </a:lnTo>
                <a:lnTo>
                  <a:pt x="2286261" y="2191311"/>
                </a:lnTo>
                <a:lnTo>
                  <a:pt x="2315714" y="2157563"/>
                </a:lnTo>
                <a:lnTo>
                  <a:pt x="2344020" y="2122816"/>
                </a:lnTo>
                <a:lnTo>
                  <a:pt x="2371148" y="2087099"/>
                </a:lnTo>
                <a:lnTo>
                  <a:pt x="2397070" y="2050442"/>
                </a:lnTo>
                <a:lnTo>
                  <a:pt x="2421754" y="2012875"/>
                </a:lnTo>
                <a:lnTo>
                  <a:pt x="2445173" y="1974426"/>
                </a:lnTo>
                <a:lnTo>
                  <a:pt x="2467295" y="1935127"/>
                </a:lnTo>
                <a:lnTo>
                  <a:pt x="2488092" y="1895005"/>
                </a:lnTo>
                <a:lnTo>
                  <a:pt x="2507534" y="1854092"/>
                </a:lnTo>
                <a:lnTo>
                  <a:pt x="2525590" y="1812417"/>
                </a:lnTo>
                <a:lnTo>
                  <a:pt x="2542232" y="1770009"/>
                </a:lnTo>
                <a:lnTo>
                  <a:pt x="2557430" y="1726899"/>
                </a:lnTo>
                <a:lnTo>
                  <a:pt x="2571154" y="1683115"/>
                </a:lnTo>
                <a:lnTo>
                  <a:pt x="2583374" y="1638687"/>
                </a:lnTo>
                <a:lnTo>
                  <a:pt x="2594062" y="1593646"/>
                </a:lnTo>
                <a:lnTo>
                  <a:pt x="2603186" y="1548020"/>
                </a:lnTo>
                <a:lnTo>
                  <a:pt x="2610718" y="1501839"/>
                </a:lnTo>
                <a:lnTo>
                  <a:pt x="2616628" y="1455134"/>
                </a:lnTo>
                <a:lnTo>
                  <a:pt x="2620886" y="1407933"/>
                </a:lnTo>
                <a:lnTo>
                  <a:pt x="2623462" y="1360266"/>
                </a:lnTo>
                <a:lnTo>
                  <a:pt x="2624328" y="1312163"/>
                </a:lnTo>
                <a:lnTo>
                  <a:pt x="2623462" y="1264061"/>
                </a:lnTo>
                <a:lnTo>
                  <a:pt x="2620886" y="1216394"/>
                </a:lnTo>
                <a:lnTo>
                  <a:pt x="2616628" y="1169193"/>
                </a:lnTo>
                <a:lnTo>
                  <a:pt x="2610718" y="1122488"/>
                </a:lnTo>
                <a:lnTo>
                  <a:pt x="2603186" y="1076307"/>
                </a:lnTo>
                <a:lnTo>
                  <a:pt x="2594062" y="1030681"/>
                </a:lnTo>
                <a:lnTo>
                  <a:pt x="2583374" y="985640"/>
                </a:lnTo>
                <a:lnTo>
                  <a:pt x="2571154" y="941212"/>
                </a:lnTo>
                <a:lnTo>
                  <a:pt x="2557430" y="897428"/>
                </a:lnTo>
                <a:lnTo>
                  <a:pt x="2542232" y="854318"/>
                </a:lnTo>
                <a:lnTo>
                  <a:pt x="2525590" y="811910"/>
                </a:lnTo>
                <a:lnTo>
                  <a:pt x="2507534" y="770235"/>
                </a:lnTo>
                <a:lnTo>
                  <a:pt x="2488092" y="729322"/>
                </a:lnTo>
                <a:lnTo>
                  <a:pt x="2467295" y="689200"/>
                </a:lnTo>
                <a:lnTo>
                  <a:pt x="2445173" y="649901"/>
                </a:lnTo>
                <a:lnTo>
                  <a:pt x="2421754" y="611452"/>
                </a:lnTo>
                <a:lnTo>
                  <a:pt x="2397070" y="573885"/>
                </a:lnTo>
                <a:lnTo>
                  <a:pt x="2371148" y="537228"/>
                </a:lnTo>
                <a:lnTo>
                  <a:pt x="2344020" y="501511"/>
                </a:lnTo>
                <a:lnTo>
                  <a:pt x="2315714" y="466764"/>
                </a:lnTo>
                <a:lnTo>
                  <a:pt x="2286261" y="433016"/>
                </a:lnTo>
                <a:lnTo>
                  <a:pt x="2255689" y="400297"/>
                </a:lnTo>
                <a:lnTo>
                  <a:pt x="2224030" y="368638"/>
                </a:lnTo>
                <a:lnTo>
                  <a:pt x="2191311" y="338066"/>
                </a:lnTo>
                <a:lnTo>
                  <a:pt x="2157563" y="308613"/>
                </a:lnTo>
                <a:lnTo>
                  <a:pt x="2122816" y="280307"/>
                </a:lnTo>
                <a:lnTo>
                  <a:pt x="2087099" y="253179"/>
                </a:lnTo>
                <a:lnTo>
                  <a:pt x="2050442" y="227257"/>
                </a:lnTo>
                <a:lnTo>
                  <a:pt x="2012875" y="202573"/>
                </a:lnTo>
                <a:lnTo>
                  <a:pt x="1974426" y="179154"/>
                </a:lnTo>
                <a:lnTo>
                  <a:pt x="1935127" y="157032"/>
                </a:lnTo>
                <a:lnTo>
                  <a:pt x="1895005" y="136235"/>
                </a:lnTo>
                <a:lnTo>
                  <a:pt x="1854092" y="116793"/>
                </a:lnTo>
                <a:lnTo>
                  <a:pt x="1812417" y="98737"/>
                </a:lnTo>
                <a:lnTo>
                  <a:pt x="1770009" y="82095"/>
                </a:lnTo>
                <a:lnTo>
                  <a:pt x="1726899" y="66897"/>
                </a:lnTo>
                <a:lnTo>
                  <a:pt x="1683115" y="53173"/>
                </a:lnTo>
                <a:lnTo>
                  <a:pt x="1638687" y="40953"/>
                </a:lnTo>
                <a:lnTo>
                  <a:pt x="1593646" y="30265"/>
                </a:lnTo>
                <a:lnTo>
                  <a:pt x="1548020" y="21141"/>
                </a:lnTo>
                <a:lnTo>
                  <a:pt x="1501839" y="13609"/>
                </a:lnTo>
                <a:lnTo>
                  <a:pt x="1455134" y="7699"/>
                </a:lnTo>
                <a:lnTo>
                  <a:pt x="1407933" y="3441"/>
                </a:lnTo>
                <a:lnTo>
                  <a:pt x="1360266" y="865"/>
                </a:lnTo>
                <a:lnTo>
                  <a:pt x="131216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1751457" y="2637536"/>
            <a:ext cx="706755" cy="1978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800" dirty="0">
                <a:solidFill>
                  <a:srgbClr val="2F9297"/>
                </a:solidFill>
                <a:latin typeface="Calibri"/>
                <a:cs typeface="Calibri"/>
              </a:rPr>
              <a:t>“</a:t>
            </a:r>
            <a:endParaRPr sz="12800">
              <a:latin typeface="Calibri"/>
              <a:cs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21765" y="4553839"/>
            <a:ext cx="2082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F9297"/>
                </a:solidFill>
                <a:latin typeface="微软雅黑"/>
                <a:cs typeface="微软雅黑"/>
              </a:rPr>
              <a:t>喜欢的明星直播推荐 或明星同款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647570" y="3889324"/>
            <a:ext cx="1097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35" dirty="0">
                <a:solidFill>
                  <a:srgbClr val="2F9297"/>
                </a:solidFill>
                <a:latin typeface="Arial"/>
                <a:cs typeface="Arial"/>
              </a:rPr>
              <a:t>38%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170" y="794766"/>
            <a:ext cx="10683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A1A4"/>
                </a:solidFill>
                <a:latin typeface="微软雅黑"/>
                <a:cs typeface="微软雅黑"/>
              </a:rPr>
              <a:t>品牌开播也能有效刺激购买意愿，六成看播用户对直播产品认知提升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7556" y="1956942"/>
            <a:ext cx="32689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直播促进品牌对用户心智的深层影响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22390" y="3404615"/>
          <a:ext cx="4715510" cy="2146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品牌产品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T="100965" marB="0"/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000" spc="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solidFill>
                      <a:srgbClr val="128892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288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4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品牌名称/logo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000" spc="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45%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solidFill>
                      <a:srgbClr val="1288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288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4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品牌理念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1288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b="1" dirty="0">
                          <a:solidFill>
                            <a:srgbClr val="404040"/>
                          </a:solidFill>
                          <a:latin typeface="微软雅黑"/>
                          <a:cs typeface="微软雅黑"/>
                        </a:rPr>
                        <a:t>品牌主播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solidFill>
                      <a:srgbClr val="1288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42201" y="322834"/>
            <a:ext cx="1123124" cy="103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9597" y="318388"/>
            <a:ext cx="1284097" cy="111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88395" y="233173"/>
            <a:ext cx="271804" cy="272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33720" y="342804"/>
            <a:ext cx="143253" cy="1385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98321" y="340909"/>
            <a:ext cx="305498" cy="142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26577" y="342804"/>
            <a:ext cx="142299" cy="1404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33720" y="251682"/>
            <a:ext cx="43180" cy="57150"/>
          </a:xfrm>
          <a:custGeom>
            <a:avLst/>
            <a:gdLst/>
            <a:ahLst/>
            <a:cxnLst/>
            <a:rect l="l" t="t" r="r" b="b"/>
            <a:pathLst>
              <a:path w="43179" h="57150">
                <a:moveTo>
                  <a:pt x="40798" y="0"/>
                </a:moveTo>
                <a:lnTo>
                  <a:pt x="2376" y="0"/>
                </a:lnTo>
                <a:lnTo>
                  <a:pt x="0" y="2374"/>
                </a:lnTo>
                <a:lnTo>
                  <a:pt x="0" y="55053"/>
                </a:lnTo>
                <a:lnTo>
                  <a:pt x="2376" y="56954"/>
                </a:lnTo>
                <a:lnTo>
                  <a:pt x="40798" y="56954"/>
                </a:lnTo>
                <a:lnTo>
                  <a:pt x="42696" y="55053"/>
                </a:lnTo>
                <a:lnTo>
                  <a:pt x="42696" y="52203"/>
                </a:lnTo>
                <a:lnTo>
                  <a:pt x="4747" y="52203"/>
                </a:lnTo>
                <a:lnTo>
                  <a:pt x="4747" y="5218"/>
                </a:lnTo>
                <a:lnTo>
                  <a:pt x="42696" y="5218"/>
                </a:lnTo>
                <a:lnTo>
                  <a:pt x="42696" y="2374"/>
                </a:lnTo>
                <a:lnTo>
                  <a:pt x="40798" y="0"/>
                </a:lnTo>
                <a:close/>
              </a:path>
              <a:path w="43179" h="57150">
                <a:moveTo>
                  <a:pt x="42696" y="5218"/>
                </a:moveTo>
                <a:lnTo>
                  <a:pt x="37947" y="5218"/>
                </a:lnTo>
                <a:lnTo>
                  <a:pt x="37947" y="52203"/>
                </a:lnTo>
                <a:lnTo>
                  <a:pt x="42696" y="52203"/>
                </a:lnTo>
                <a:lnTo>
                  <a:pt x="42696" y="5218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83527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2734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9866"/>
                </a:lnTo>
                <a:lnTo>
                  <a:pt x="1897" y="41767"/>
                </a:lnTo>
                <a:lnTo>
                  <a:pt x="32734" y="41767"/>
                </a:lnTo>
                <a:lnTo>
                  <a:pt x="32734" y="37016"/>
                </a:lnTo>
                <a:lnTo>
                  <a:pt x="4748" y="37016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66331" y="266868"/>
            <a:ext cx="18415" cy="41910"/>
          </a:xfrm>
          <a:custGeom>
            <a:avLst/>
            <a:gdLst/>
            <a:ahLst/>
            <a:cxnLst/>
            <a:rect l="l" t="t" r="r" b="b"/>
            <a:pathLst>
              <a:path w="18415" h="41910">
                <a:moveTo>
                  <a:pt x="18017" y="0"/>
                </a:moveTo>
                <a:lnTo>
                  <a:pt x="2339" y="0"/>
                </a:lnTo>
                <a:lnTo>
                  <a:pt x="0" y="2374"/>
                </a:lnTo>
                <a:lnTo>
                  <a:pt x="0" y="39866"/>
                </a:lnTo>
                <a:lnTo>
                  <a:pt x="2339" y="41767"/>
                </a:lnTo>
                <a:lnTo>
                  <a:pt x="18017" y="41767"/>
                </a:lnTo>
                <a:lnTo>
                  <a:pt x="18017" y="37016"/>
                </a:lnTo>
                <a:lnTo>
                  <a:pt x="4742" y="37016"/>
                </a:lnTo>
                <a:lnTo>
                  <a:pt x="4742" y="5223"/>
                </a:lnTo>
                <a:lnTo>
                  <a:pt x="18017" y="5223"/>
                </a:lnTo>
                <a:lnTo>
                  <a:pt x="18017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02588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1903" y="0"/>
                </a:lnTo>
                <a:lnTo>
                  <a:pt x="0" y="2374"/>
                </a:lnTo>
                <a:lnTo>
                  <a:pt x="0" y="41767"/>
                </a:lnTo>
                <a:lnTo>
                  <a:pt x="4747" y="41767"/>
                </a:lnTo>
                <a:lnTo>
                  <a:pt x="4747" y="5223"/>
                </a:lnTo>
                <a:lnTo>
                  <a:pt x="32732" y="5223"/>
                </a:lnTo>
                <a:lnTo>
                  <a:pt x="32732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2" y="5223"/>
                </a:moveTo>
                <a:lnTo>
                  <a:pt x="27992" y="5223"/>
                </a:lnTo>
                <a:lnTo>
                  <a:pt x="27992" y="41767"/>
                </a:lnTo>
                <a:lnTo>
                  <a:pt x="32732" y="41767"/>
                </a:lnTo>
                <a:lnTo>
                  <a:pt x="32732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78010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41767"/>
                </a:lnTo>
                <a:lnTo>
                  <a:pt x="4748" y="41767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4" y="5223"/>
                </a:moveTo>
                <a:lnTo>
                  <a:pt x="27985" y="5223"/>
                </a:lnTo>
                <a:lnTo>
                  <a:pt x="27985" y="41767"/>
                </a:lnTo>
                <a:lnTo>
                  <a:pt x="32734" y="41767"/>
                </a:lnTo>
                <a:lnTo>
                  <a:pt x="32734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1936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48" y="0"/>
                </a:moveTo>
                <a:lnTo>
                  <a:pt x="2401" y="0"/>
                </a:lnTo>
                <a:lnTo>
                  <a:pt x="0" y="2374"/>
                </a:lnTo>
                <a:lnTo>
                  <a:pt x="0" y="41767"/>
                </a:lnTo>
                <a:lnTo>
                  <a:pt x="5246" y="41767"/>
                </a:lnTo>
                <a:lnTo>
                  <a:pt x="5246" y="5223"/>
                </a:lnTo>
                <a:lnTo>
                  <a:pt x="32745" y="5223"/>
                </a:lnTo>
                <a:lnTo>
                  <a:pt x="32745" y="2374"/>
                </a:lnTo>
                <a:lnTo>
                  <a:pt x="30848" y="0"/>
                </a:lnTo>
                <a:close/>
              </a:path>
              <a:path w="33020" h="41910">
                <a:moveTo>
                  <a:pt x="32745" y="5223"/>
                </a:moveTo>
                <a:lnTo>
                  <a:pt x="28003" y="5223"/>
                </a:lnTo>
                <a:lnTo>
                  <a:pt x="28003" y="41767"/>
                </a:lnTo>
                <a:lnTo>
                  <a:pt x="32745" y="41767"/>
                </a:lnTo>
                <a:lnTo>
                  <a:pt x="32745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62910" y="266868"/>
            <a:ext cx="5080" cy="41910"/>
          </a:xfrm>
          <a:custGeom>
            <a:avLst/>
            <a:gdLst/>
            <a:ahLst/>
            <a:cxnLst/>
            <a:rect l="l" t="t" r="r" b="b"/>
            <a:pathLst>
              <a:path w="5079" h="41910">
                <a:moveTo>
                  <a:pt x="4740" y="41767"/>
                </a:moveTo>
                <a:lnTo>
                  <a:pt x="0" y="41767"/>
                </a:lnTo>
                <a:lnTo>
                  <a:pt x="0" y="0"/>
                </a:lnTo>
                <a:lnTo>
                  <a:pt x="4740" y="0"/>
                </a:lnTo>
                <a:lnTo>
                  <a:pt x="4740" y="41767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64255" y="252155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4">
                <a:moveTo>
                  <a:pt x="5222" y="56480"/>
                </a:moveTo>
                <a:lnTo>
                  <a:pt x="0" y="56480"/>
                </a:lnTo>
                <a:lnTo>
                  <a:pt x="0" y="0"/>
                </a:lnTo>
                <a:lnTo>
                  <a:pt x="5222" y="0"/>
                </a:lnTo>
                <a:lnTo>
                  <a:pt x="5222" y="5648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19363" y="252155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4">
                <a:moveTo>
                  <a:pt x="5246" y="56480"/>
                </a:moveTo>
                <a:lnTo>
                  <a:pt x="0" y="56480"/>
                </a:lnTo>
                <a:lnTo>
                  <a:pt x="0" y="0"/>
                </a:lnTo>
                <a:lnTo>
                  <a:pt x="5246" y="0"/>
                </a:lnTo>
                <a:lnTo>
                  <a:pt x="5246" y="5648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66331" y="252155"/>
            <a:ext cx="5080" cy="40640"/>
          </a:xfrm>
          <a:custGeom>
            <a:avLst/>
            <a:gdLst/>
            <a:ahLst/>
            <a:cxnLst/>
            <a:rect l="l" t="t" r="r" b="b"/>
            <a:pathLst>
              <a:path w="5079" h="40639">
                <a:moveTo>
                  <a:pt x="4742" y="40340"/>
                </a:moveTo>
                <a:lnTo>
                  <a:pt x="0" y="40340"/>
                </a:lnTo>
                <a:lnTo>
                  <a:pt x="0" y="0"/>
                </a:lnTo>
                <a:lnTo>
                  <a:pt x="4742" y="0"/>
                </a:lnTo>
                <a:lnTo>
                  <a:pt x="4742" y="4034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23372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363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9866"/>
                </a:lnTo>
                <a:lnTo>
                  <a:pt x="1897" y="41767"/>
                </a:lnTo>
                <a:lnTo>
                  <a:pt x="31785" y="41767"/>
                </a:lnTo>
                <a:lnTo>
                  <a:pt x="31785" y="37016"/>
                </a:lnTo>
                <a:lnTo>
                  <a:pt x="4748" y="37016"/>
                </a:lnTo>
                <a:lnTo>
                  <a:pt x="4748" y="24679"/>
                </a:lnTo>
                <a:lnTo>
                  <a:pt x="30363" y="24679"/>
                </a:lnTo>
                <a:lnTo>
                  <a:pt x="32734" y="22778"/>
                </a:lnTo>
                <a:lnTo>
                  <a:pt x="32734" y="19936"/>
                </a:lnTo>
                <a:lnTo>
                  <a:pt x="4748" y="19936"/>
                </a:lnTo>
                <a:lnTo>
                  <a:pt x="4748" y="5223"/>
                </a:lnTo>
                <a:lnTo>
                  <a:pt x="32734" y="5223"/>
                </a:lnTo>
                <a:lnTo>
                  <a:pt x="32734" y="2374"/>
                </a:lnTo>
                <a:lnTo>
                  <a:pt x="30363" y="0"/>
                </a:lnTo>
                <a:close/>
              </a:path>
              <a:path w="33020" h="41910">
                <a:moveTo>
                  <a:pt x="32734" y="5223"/>
                </a:moveTo>
                <a:lnTo>
                  <a:pt x="27512" y="5223"/>
                </a:lnTo>
                <a:lnTo>
                  <a:pt x="27512" y="19936"/>
                </a:lnTo>
                <a:lnTo>
                  <a:pt x="32734" y="19936"/>
                </a:lnTo>
                <a:lnTo>
                  <a:pt x="32734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6274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0836" y="0"/>
                </a:moveTo>
                <a:lnTo>
                  <a:pt x="948" y="0"/>
                </a:lnTo>
                <a:lnTo>
                  <a:pt x="948" y="5223"/>
                </a:lnTo>
                <a:lnTo>
                  <a:pt x="27985" y="5223"/>
                </a:lnTo>
                <a:lnTo>
                  <a:pt x="27985" y="17560"/>
                </a:lnTo>
                <a:lnTo>
                  <a:pt x="2377" y="17560"/>
                </a:lnTo>
                <a:lnTo>
                  <a:pt x="0" y="19462"/>
                </a:lnTo>
                <a:lnTo>
                  <a:pt x="0" y="39866"/>
                </a:lnTo>
                <a:lnTo>
                  <a:pt x="2377" y="41767"/>
                </a:lnTo>
                <a:lnTo>
                  <a:pt x="30836" y="41767"/>
                </a:lnTo>
                <a:lnTo>
                  <a:pt x="32732" y="39866"/>
                </a:lnTo>
                <a:lnTo>
                  <a:pt x="32732" y="37016"/>
                </a:lnTo>
                <a:lnTo>
                  <a:pt x="4747" y="37016"/>
                </a:lnTo>
                <a:lnTo>
                  <a:pt x="4747" y="22305"/>
                </a:lnTo>
                <a:lnTo>
                  <a:pt x="32732" y="22305"/>
                </a:lnTo>
                <a:lnTo>
                  <a:pt x="32732" y="2374"/>
                </a:lnTo>
                <a:lnTo>
                  <a:pt x="30836" y="0"/>
                </a:lnTo>
                <a:close/>
              </a:path>
              <a:path w="33020" h="41910">
                <a:moveTo>
                  <a:pt x="32732" y="22305"/>
                </a:moveTo>
                <a:lnTo>
                  <a:pt x="27985" y="22305"/>
                </a:lnTo>
                <a:lnTo>
                  <a:pt x="27985" y="37016"/>
                </a:lnTo>
                <a:lnTo>
                  <a:pt x="32732" y="37016"/>
                </a:lnTo>
                <a:lnTo>
                  <a:pt x="32732" y="22305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76691" y="266868"/>
            <a:ext cx="33020" cy="51435"/>
          </a:xfrm>
          <a:custGeom>
            <a:avLst/>
            <a:gdLst/>
            <a:ahLst/>
            <a:cxnLst/>
            <a:rect l="l" t="t" r="r" b="b"/>
            <a:pathLst>
              <a:path w="33020" h="51435">
                <a:moveTo>
                  <a:pt x="30849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32273"/>
                </a:lnTo>
                <a:lnTo>
                  <a:pt x="1897" y="34174"/>
                </a:lnTo>
                <a:lnTo>
                  <a:pt x="27942" y="34174"/>
                </a:lnTo>
                <a:lnTo>
                  <a:pt x="27942" y="46511"/>
                </a:lnTo>
                <a:lnTo>
                  <a:pt x="948" y="46511"/>
                </a:lnTo>
                <a:lnTo>
                  <a:pt x="948" y="51255"/>
                </a:lnTo>
                <a:lnTo>
                  <a:pt x="30849" y="51255"/>
                </a:lnTo>
                <a:lnTo>
                  <a:pt x="32746" y="49361"/>
                </a:lnTo>
                <a:lnTo>
                  <a:pt x="32746" y="29424"/>
                </a:lnTo>
                <a:lnTo>
                  <a:pt x="4742" y="29424"/>
                </a:lnTo>
                <a:lnTo>
                  <a:pt x="4742" y="5223"/>
                </a:lnTo>
                <a:lnTo>
                  <a:pt x="32746" y="5223"/>
                </a:lnTo>
                <a:lnTo>
                  <a:pt x="32746" y="2374"/>
                </a:lnTo>
                <a:lnTo>
                  <a:pt x="30849" y="0"/>
                </a:lnTo>
                <a:close/>
              </a:path>
              <a:path w="33020" h="51435">
                <a:moveTo>
                  <a:pt x="32746" y="5223"/>
                </a:moveTo>
                <a:lnTo>
                  <a:pt x="27942" y="5223"/>
                </a:lnTo>
                <a:lnTo>
                  <a:pt x="27942" y="29424"/>
                </a:lnTo>
                <a:lnTo>
                  <a:pt x="32746" y="29424"/>
                </a:lnTo>
                <a:lnTo>
                  <a:pt x="32746" y="522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420683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1796" y="0"/>
                </a:moveTo>
                <a:lnTo>
                  <a:pt x="2401" y="0"/>
                </a:lnTo>
                <a:lnTo>
                  <a:pt x="0" y="2374"/>
                </a:lnTo>
                <a:lnTo>
                  <a:pt x="0" y="22305"/>
                </a:lnTo>
                <a:lnTo>
                  <a:pt x="28003" y="22305"/>
                </a:lnTo>
                <a:lnTo>
                  <a:pt x="28003" y="37016"/>
                </a:lnTo>
                <a:lnTo>
                  <a:pt x="0" y="37016"/>
                </a:lnTo>
                <a:lnTo>
                  <a:pt x="0" y="41767"/>
                </a:lnTo>
                <a:lnTo>
                  <a:pt x="30848" y="41767"/>
                </a:lnTo>
                <a:lnTo>
                  <a:pt x="32745" y="39866"/>
                </a:lnTo>
                <a:lnTo>
                  <a:pt x="32745" y="19462"/>
                </a:lnTo>
                <a:lnTo>
                  <a:pt x="30848" y="17560"/>
                </a:lnTo>
                <a:lnTo>
                  <a:pt x="5246" y="17560"/>
                </a:lnTo>
                <a:lnTo>
                  <a:pt x="5246" y="5223"/>
                </a:lnTo>
                <a:lnTo>
                  <a:pt x="31796" y="5223"/>
                </a:lnTo>
                <a:lnTo>
                  <a:pt x="31796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592882" y="266868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20" h="41910">
                <a:moveTo>
                  <a:pt x="31798" y="0"/>
                </a:moveTo>
                <a:lnTo>
                  <a:pt x="1897" y="0"/>
                </a:lnTo>
                <a:lnTo>
                  <a:pt x="0" y="2374"/>
                </a:lnTo>
                <a:lnTo>
                  <a:pt x="0" y="22305"/>
                </a:lnTo>
                <a:lnTo>
                  <a:pt x="28004" y="22305"/>
                </a:lnTo>
                <a:lnTo>
                  <a:pt x="28004" y="37016"/>
                </a:lnTo>
                <a:lnTo>
                  <a:pt x="0" y="37016"/>
                </a:lnTo>
                <a:lnTo>
                  <a:pt x="0" y="41767"/>
                </a:lnTo>
                <a:lnTo>
                  <a:pt x="30849" y="41767"/>
                </a:lnTo>
                <a:lnTo>
                  <a:pt x="32746" y="39866"/>
                </a:lnTo>
                <a:lnTo>
                  <a:pt x="32746" y="19462"/>
                </a:lnTo>
                <a:lnTo>
                  <a:pt x="30849" y="17560"/>
                </a:lnTo>
                <a:lnTo>
                  <a:pt x="4742" y="17560"/>
                </a:lnTo>
                <a:lnTo>
                  <a:pt x="4742" y="5223"/>
                </a:lnTo>
                <a:lnTo>
                  <a:pt x="31798" y="5223"/>
                </a:lnTo>
                <a:lnTo>
                  <a:pt x="3179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60137" y="266868"/>
            <a:ext cx="24765" cy="5080"/>
          </a:xfrm>
          <a:custGeom>
            <a:avLst/>
            <a:gdLst/>
            <a:ahLst/>
            <a:cxnLst/>
            <a:rect l="l" t="t" r="r" b="b"/>
            <a:pathLst>
              <a:path w="24765" h="5079">
                <a:moveTo>
                  <a:pt x="0" y="4743"/>
                </a:moveTo>
                <a:lnTo>
                  <a:pt x="24212" y="4743"/>
                </a:lnTo>
                <a:lnTo>
                  <a:pt x="24212" y="0"/>
                </a:lnTo>
                <a:lnTo>
                  <a:pt x="0" y="0"/>
                </a:lnTo>
                <a:lnTo>
                  <a:pt x="0" y="4743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59601" y="2970529"/>
            <a:ext cx="762000" cy="175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69201" y="2970529"/>
            <a:ext cx="106679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22541" y="2970529"/>
            <a:ext cx="3963035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57544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251460"/>
                </a:moveTo>
                <a:lnTo>
                  <a:pt x="251459" y="251460"/>
                </a:lnTo>
                <a:lnTo>
                  <a:pt x="25145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320790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306811" y="4610100"/>
            <a:ext cx="847725" cy="738505"/>
          </a:xfrm>
          <a:custGeom>
            <a:avLst/>
            <a:gdLst/>
            <a:ahLst/>
            <a:cxnLst/>
            <a:rect l="l" t="t" r="r" b="b"/>
            <a:pathLst>
              <a:path w="847725" h="738504">
                <a:moveTo>
                  <a:pt x="353060" y="588263"/>
                </a:moveTo>
                <a:lnTo>
                  <a:pt x="141224" y="588263"/>
                </a:lnTo>
                <a:lnTo>
                  <a:pt x="128524" y="738124"/>
                </a:lnTo>
                <a:lnTo>
                  <a:pt x="353060" y="588263"/>
                </a:lnTo>
                <a:close/>
              </a:path>
              <a:path w="847725" h="738504">
                <a:moveTo>
                  <a:pt x="749300" y="0"/>
                </a:moveTo>
                <a:lnTo>
                  <a:pt x="98044" y="0"/>
                </a:lnTo>
                <a:lnTo>
                  <a:pt x="59900" y="7711"/>
                </a:lnTo>
                <a:lnTo>
                  <a:pt x="28733" y="28733"/>
                </a:lnTo>
                <a:lnTo>
                  <a:pt x="7711" y="59900"/>
                </a:lnTo>
                <a:lnTo>
                  <a:pt x="0" y="98043"/>
                </a:lnTo>
                <a:lnTo>
                  <a:pt x="0" y="490219"/>
                </a:lnTo>
                <a:lnTo>
                  <a:pt x="7711" y="528363"/>
                </a:lnTo>
                <a:lnTo>
                  <a:pt x="28733" y="559530"/>
                </a:lnTo>
                <a:lnTo>
                  <a:pt x="59900" y="580552"/>
                </a:lnTo>
                <a:lnTo>
                  <a:pt x="98044" y="588263"/>
                </a:lnTo>
                <a:lnTo>
                  <a:pt x="749300" y="588263"/>
                </a:lnTo>
                <a:lnTo>
                  <a:pt x="787443" y="580552"/>
                </a:lnTo>
                <a:lnTo>
                  <a:pt x="818610" y="559530"/>
                </a:lnTo>
                <a:lnTo>
                  <a:pt x="839632" y="528363"/>
                </a:lnTo>
                <a:lnTo>
                  <a:pt x="847344" y="490219"/>
                </a:lnTo>
                <a:lnTo>
                  <a:pt x="847344" y="98043"/>
                </a:lnTo>
                <a:lnTo>
                  <a:pt x="839632" y="59900"/>
                </a:lnTo>
                <a:lnTo>
                  <a:pt x="818610" y="28733"/>
                </a:lnTo>
                <a:lnTo>
                  <a:pt x="787443" y="7711"/>
                </a:lnTo>
                <a:lnTo>
                  <a:pt x="749300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450068" y="4863084"/>
            <a:ext cx="105155" cy="103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678668" y="4863084"/>
            <a:ext cx="105155" cy="103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908792" y="4863084"/>
            <a:ext cx="103631" cy="103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881359" y="5006340"/>
            <a:ext cx="654050" cy="556895"/>
          </a:xfrm>
          <a:custGeom>
            <a:avLst/>
            <a:gdLst/>
            <a:ahLst/>
            <a:cxnLst/>
            <a:rect l="l" t="t" r="r" b="b"/>
            <a:pathLst>
              <a:path w="654050" h="556895">
                <a:moveTo>
                  <a:pt x="544830" y="454152"/>
                </a:moveTo>
                <a:lnTo>
                  <a:pt x="381381" y="454152"/>
                </a:lnTo>
                <a:lnTo>
                  <a:pt x="550291" y="556768"/>
                </a:lnTo>
                <a:lnTo>
                  <a:pt x="544830" y="454152"/>
                </a:lnTo>
                <a:close/>
              </a:path>
              <a:path w="654050" h="556895">
                <a:moveTo>
                  <a:pt x="578104" y="0"/>
                </a:moveTo>
                <a:lnTo>
                  <a:pt x="75692" y="0"/>
                </a:lnTo>
                <a:lnTo>
                  <a:pt x="46237" y="5951"/>
                </a:lnTo>
                <a:lnTo>
                  <a:pt x="22177" y="22177"/>
                </a:lnTo>
                <a:lnTo>
                  <a:pt x="5951" y="46237"/>
                </a:lnTo>
                <a:lnTo>
                  <a:pt x="0" y="75692"/>
                </a:lnTo>
                <a:lnTo>
                  <a:pt x="0" y="378460"/>
                </a:lnTo>
                <a:lnTo>
                  <a:pt x="5951" y="407914"/>
                </a:lnTo>
                <a:lnTo>
                  <a:pt x="22177" y="431974"/>
                </a:lnTo>
                <a:lnTo>
                  <a:pt x="46237" y="448200"/>
                </a:lnTo>
                <a:lnTo>
                  <a:pt x="75692" y="454152"/>
                </a:lnTo>
                <a:lnTo>
                  <a:pt x="578104" y="454152"/>
                </a:lnTo>
                <a:lnTo>
                  <a:pt x="607558" y="448200"/>
                </a:lnTo>
                <a:lnTo>
                  <a:pt x="631618" y="431974"/>
                </a:lnTo>
                <a:lnTo>
                  <a:pt x="647844" y="407914"/>
                </a:lnTo>
                <a:lnTo>
                  <a:pt x="653796" y="378460"/>
                </a:lnTo>
                <a:lnTo>
                  <a:pt x="653796" y="75692"/>
                </a:lnTo>
                <a:lnTo>
                  <a:pt x="647844" y="46237"/>
                </a:lnTo>
                <a:lnTo>
                  <a:pt x="631618" y="22177"/>
                </a:lnTo>
                <a:lnTo>
                  <a:pt x="607558" y="5951"/>
                </a:lnTo>
                <a:lnTo>
                  <a:pt x="578104" y="0"/>
                </a:lnTo>
                <a:close/>
              </a:path>
            </a:pathLst>
          </a:custGeom>
          <a:solidFill>
            <a:srgbClr val="4EC7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91088" y="5201411"/>
            <a:ext cx="80771" cy="80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67871" y="5201411"/>
            <a:ext cx="80772" cy="80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344656" y="5201411"/>
            <a:ext cx="80772" cy="80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69721" y="6412179"/>
            <a:ext cx="23653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</a:t>
            </a:r>
            <a:r>
              <a:rPr sz="800" dirty="0">
                <a:latin typeface="微软雅黑"/>
                <a:cs typeface="微软雅黑"/>
              </a:rPr>
              <a:t>年</a:t>
            </a:r>
            <a:r>
              <a:rPr sz="800" spc="-5" dirty="0">
                <a:latin typeface="微软雅黑"/>
                <a:cs typeface="微软雅黑"/>
              </a:rPr>
              <a:t>5</a:t>
            </a:r>
            <a:r>
              <a:rPr sz="800" dirty="0">
                <a:latin typeface="微软雅黑"/>
                <a:cs typeface="微软雅黑"/>
              </a:rPr>
              <a:t>月抖音直播用户调研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29385" y="1958086"/>
            <a:ext cx="3472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近四成用户会购买品牌直播推荐的</a:t>
            </a:r>
            <a:r>
              <a:rPr sz="1600" b="1" spc="0" dirty="0">
                <a:solidFill>
                  <a:srgbClr val="2F9297"/>
                </a:solidFill>
                <a:latin typeface="微软雅黑"/>
                <a:cs typeface="微软雅黑"/>
              </a:rPr>
              <a:t>产</a:t>
            </a: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品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695069" y="2668905"/>
            <a:ext cx="2248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85858"/>
                </a:solidFill>
                <a:latin typeface="微软雅黑"/>
                <a:cs typeface="微软雅黑"/>
              </a:rPr>
              <a:t>购买美妆直播间商品的</a:t>
            </a:r>
            <a:r>
              <a:rPr sz="1400" b="1" spc="-15" dirty="0">
                <a:solidFill>
                  <a:srgbClr val="585858"/>
                </a:solidFill>
                <a:latin typeface="微软雅黑"/>
                <a:cs typeface="微软雅黑"/>
              </a:rPr>
              <a:t>原</a:t>
            </a:r>
            <a:r>
              <a:rPr sz="1400" b="1" spc="-25" dirty="0">
                <a:solidFill>
                  <a:srgbClr val="585858"/>
                </a:solidFill>
                <a:latin typeface="微软雅黑"/>
                <a:cs typeface="微软雅黑"/>
              </a:rPr>
              <a:t>因</a:t>
            </a:r>
            <a:r>
              <a:rPr sz="1400" b="1" dirty="0">
                <a:solidFill>
                  <a:srgbClr val="585858"/>
                </a:solidFill>
                <a:latin typeface="微软雅黑"/>
                <a:cs typeface="微软雅黑"/>
              </a:rPr>
              <a:t>?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0955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251460"/>
                </a:moveTo>
                <a:lnTo>
                  <a:pt x="251459" y="251460"/>
                </a:lnTo>
                <a:lnTo>
                  <a:pt x="25145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52932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443227" y="3108960"/>
            <a:ext cx="2632075" cy="2632075"/>
          </a:xfrm>
          <a:custGeom>
            <a:avLst/>
            <a:gdLst/>
            <a:ahLst/>
            <a:cxnLst/>
            <a:rect l="l" t="t" r="r" b="b"/>
            <a:pathLst>
              <a:path w="2632075" h="2632075">
                <a:moveTo>
                  <a:pt x="1315973" y="0"/>
                </a:moveTo>
                <a:lnTo>
                  <a:pt x="1267728" y="867"/>
                </a:lnTo>
                <a:lnTo>
                  <a:pt x="1219919" y="3451"/>
                </a:lnTo>
                <a:lnTo>
                  <a:pt x="1172579" y="7721"/>
                </a:lnTo>
                <a:lnTo>
                  <a:pt x="1125735" y="13648"/>
                </a:lnTo>
                <a:lnTo>
                  <a:pt x="1079418" y="21201"/>
                </a:lnTo>
                <a:lnTo>
                  <a:pt x="1033658" y="30351"/>
                </a:lnTo>
                <a:lnTo>
                  <a:pt x="988483" y="41068"/>
                </a:lnTo>
                <a:lnTo>
                  <a:pt x="943925" y="53323"/>
                </a:lnTo>
                <a:lnTo>
                  <a:pt x="900013" y="67086"/>
                </a:lnTo>
                <a:lnTo>
                  <a:pt x="856776" y="82327"/>
                </a:lnTo>
                <a:lnTo>
                  <a:pt x="814244" y="99016"/>
                </a:lnTo>
                <a:lnTo>
                  <a:pt x="772447" y="117124"/>
                </a:lnTo>
                <a:lnTo>
                  <a:pt x="731415" y="136621"/>
                </a:lnTo>
                <a:lnTo>
                  <a:pt x="691177" y="157477"/>
                </a:lnTo>
                <a:lnTo>
                  <a:pt x="651763" y="179662"/>
                </a:lnTo>
                <a:lnTo>
                  <a:pt x="613204" y="203147"/>
                </a:lnTo>
                <a:lnTo>
                  <a:pt x="575527" y="227902"/>
                </a:lnTo>
                <a:lnTo>
                  <a:pt x="538764" y="253898"/>
                </a:lnTo>
                <a:lnTo>
                  <a:pt x="502944" y="281104"/>
                </a:lnTo>
                <a:lnTo>
                  <a:pt x="468096" y="309491"/>
                </a:lnTo>
                <a:lnTo>
                  <a:pt x="434251" y="339029"/>
                </a:lnTo>
                <a:lnTo>
                  <a:pt x="401439" y="369688"/>
                </a:lnTo>
                <a:lnTo>
                  <a:pt x="369688" y="401439"/>
                </a:lnTo>
                <a:lnTo>
                  <a:pt x="339029" y="434251"/>
                </a:lnTo>
                <a:lnTo>
                  <a:pt x="309491" y="468096"/>
                </a:lnTo>
                <a:lnTo>
                  <a:pt x="281104" y="502944"/>
                </a:lnTo>
                <a:lnTo>
                  <a:pt x="253898" y="538764"/>
                </a:lnTo>
                <a:lnTo>
                  <a:pt x="227902" y="575527"/>
                </a:lnTo>
                <a:lnTo>
                  <a:pt x="203147" y="613204"/>
                </a:lnTo>
                <a:lnTo>
                  <a:pt x="179662" y="651763"/>
                </a:lnTo>
                <a:lnTo>
                  <a:pt x="157477" y="691177"/>
                </a:lnTo>
                <a:lnTo>
                  <a:pt x="136621" y="731415"/>
                </a:lnTo>
                <a:lnTo>
                  <a:pt x="117124" y="772447"/>
                </a:lnTo>
                <a:lnTo>
                  <a:pt x="99016" y="814244"/>
                </a:lnTo>
                <a:lnTo>
                  <a:pt x="82327" y="856776"/>
                </a:lnTo>
                <a:lnTo>
                  <a:pt x="67086" y="900013"/>
                </a:lnTo>
                <a:lnTo>
                  <a:pt x="53323" y="943925"/>
                </a:lnTo>
                <a:lnTo>
                  <a:pt x="41068" y="988483"/>
                </a:lnTo>
                <a:lnTo>
                  <a:pt x="30351" y="1033658"/>
                </a:lnTo>
                <a:lnTo>
                  <a:pt x="21201" y="1079418"/>
                </a:lnTo>
                <a:lnTo>
                  <a:pt x="13648" y="1125735"/>
                </a:lnTo>
                <a:lnTo>
                  <a:pt x="7721" y="1172579"/>
                </a:lnTo>
                <a:lnTo>
                  <a:pt x="3451" y="1219919"/>
                </a:lnTo>
                <a:lnTo>
                  <a:pt x="867" y="1267728"/>
                </a:lnTo>
                <a:lnTo>
                  <a:pt x="0" y="1315973"/>
                </a:lnTo>
                <a:lnTo>
                  <a:pt x="867" y="1364219"/>
                </a:lnTo>
                <a:lnTo>
                  <a:pt x="3451" y="1412028"/>
                </a:lnTo>
                <a:lnTo>
                  <a:pt x="7721" y="1459368"/>
                </a:lnTo>
                <a:lnTo>
                  <a:pt x="13648" y="1506212"/>
                </a:lnTo>
                <a:lnTo>
                  <a:pt x="21201" y="1552529"/>
                </a:lnTo>
                <a:lnTo>
                  <a:pt x="30351" y="1598289"/>
                </a:lnTo>
                <a:lnTo>
                  <a:pt x="41068" y="1643464"/>
                </a:lnTo>
                <a:lnTo>
                  <a:pt x="53323" y="1688022"/>
                </a:lnTo>
                <a:lnTo>
                  <a:pt x="67086" y="1731934"/>
                </a:lnTo>
                <a:lnTo>
                  <a:pt x="82327" y="1775171"/>
                </a:lnTo>
                <a:lnTo>
                  <a:pt x="99016" y="1817703"/>
                </a:lnTo>
                <a:lnTo>
                  <a:pt x="117124" y="1859500"/>
                </a:lnTo>
                <a:lnTo>
                  <a:pt x="136621" y="1900532"/>
                </a:lnTo>
                <a:lnTo>
                  <a:pt x="157477" y="1940770"/>
                </a:lnTo>
                <a:lnTo>
                  <a:pt x="179662" y="1980183"/>
                </a:lnTo>
                <a:lnTo>
                  <a:pt x="203147" y="2018743"/>
                </a:lnTo>
                <a:lnTo>
                  <a:pt x="227902" y="2056420"/>
                </a:lnTo>
                <a:lnTo>
                  <a:pt x="253898" y="2093183"/>
                </a:lnTo>
                <a:lnTo>
                  <a:pt x="281104" y="2129003"/>
                </a:lnTo>
                <a:lnTo>
                  <a:pt x="309491" y="2163851"/>
                </a:lnTo>
                <a:lnTo>
                  <a:pt x="339029" y="2197696"/>
                </a:lnTo>
                <a:lnTo>
                  <a:pt x="369688" y="2230508"/>
                </a:lnTo>
                <a:lnTo>
                  <a:pt x="401439" y="2262259"/>
                </a:lnTo>
                <a:lnTo>
                  <a:pt x="434251" y="2292918"/>
                </a:lnTo>
                <a:lnTo>
                  <a:pt x="468096" y="2322456"/>
                </a:lnTo>
                <a:lnTo>
                  <a:pt x="502944" y="2350843"/>
                </a:lnTo>
                <a:lnTo>
                  <a:pt x="538764" y="2378049"/>
                </a:lnTo>
                <a:lnTo>
                  <a:pt x="575527" y="2404045"/>
                </a:lnTo>
                <a:lnTo>
                  <a:pt x="613204" y="2428800"/>
                </a:lnTo>
                <a:lnTo>
                  <a:pt x="651763" y="2452285"/>
                </a:lnTo>
                <a:lnTo>
                  <a:pt x="691177" y="2474470"/>
                </a:lnTo>
                <a:lnTo>
                  <a:pt x="731415" y="2495326"/>
                </a:lnTo>
                <a:lnTo>
                  <a:pt x="772447" y="2514823"/>
                </a:lnTo>
                <a:lnTo>
                  <a:pt x="814244" y="2532931"/>
                </a:lnTo>
                <a:lnTo>
                  <a:pt x="856776" y="2549620"/>
                </a:lnTo>
                <a:lnTo>
                  <a:pt x="900013" y="2564861"/>
                </a:lnTo>
                <a:lnTo>
                  <a:pt x="943925" y="2578624"/>
                </a:lnTo>
                <a:lnTo>
                  <a:pt x="988483" y="2590879"/>
                </a:lnTo>
                <a:lnTo>
                  <a:pt x="1033658" y="2601596"/>
                </a:lnTo>
                <a:lnTo>
                  <a:pt x="1079418" y="2610746"/>
                </a:lnTo>
                <a:lnTo>
                  <a:pt x="1125735" y="2618299"/>
                </a:lnTo>
                <a:lnTo>
                  <a:pt x="1172579" y="2624226"/>
                </a:lnTo>
                <a:lnTo>
                  <a:pt x="1219919" y="2628496"/>
                </a:lnTo>
                <a:lnTo>
                  <a:pt x="1267728" y="2631080"/>
                </a:lnTo>
                <a:lnTo>
                  <a:pt x="1315973" y="2631948"/>
                </a:lnTo>
                <a:lnTo>
                  <a:pt x="1364219" y="2631080"/>
                </a:lnTo>
                <a:lnTo>
                  <a:pt x="1412028" y="2628496"/>
                </a:lnTo>
                <a:lnTo>
                  <a:pt x="1459368" y="2624226"/>
                </a:lnTo>
                <a:lnTo>
                  <a:pt x="1506212" y="2618299"/>
                </a:lnTo>
                <a:lnTo>
                  <a:pt x="1552529" y="2610746"/>
                </a:lnTo>
                <a:lnTo>
                  <a:pt x="1598289" y="2601596"/>
                </a:lnTo>
                <a:lnTo>
                  <a:pt x="1643464" y="2590879"/>
                </a:lnTo>
                <a:lnTo>
                  <a:pt x="1688022" y="2578624"/>
                </a:lnTo>
                <a:lnTo>
                  <a:pt x="1731934" y="2564861"/>
                </a:lnTo>
                <a:lnTo>
                  <a:pt x="1775171" y="2549620"/>
                </a:lnTo>
                <a:lnTo>
                  <a:pt x="1817703" y="2532931"/>
                </a:lnTo>
                <a:lnTo>
                  <a:pt x="1859500" y="2514823"/>
                </a:lnTo>
                <a:lnTo>
                  <a:pt x="1900532" y="2495326"/>
                </a:lnTo>
                <a:lnTo>
                  <a:pt x="1940770" y="2474470"/>
                </a:lnTo>
                <a:lnTo>
                  <a:pt x="1980184" y="2452285"/>
                </a:lnTo>
                <a:lnTo>
                  <a:pt x="2018743" y="2428800"/>
                </a:lnTo>
                <a:lnTo>
                  <a:pt x="2056420" y="2404045"/>
                </a:lnTo>
                <a:lnTo>
                  <a:pt x="2093183" y="2378049"/>
                </a:lnTo>
                <a:lnTo>
                  <a:pt x="2129003" y="2350843"/>
                </a:lnTo>
                <a:lnTo>
                  <a:pt x="2163851" y="2322456"/>
                </a:lnTo>
                <a:lnTo>
                  <a:pt x="2197696" y="2292918"/>
                </a:lnTo>
                <a:lnTo>
                  <a:pt x="2230508" y="2262259"/>
                </a:lnTo>
                <a:lnTo>
                  <a:pt x="2262259" y="2230508"/>
                </a:lnTo>
                <a:lnTo>
                  <a:pt x="2292918" y="2197696"/>
                </a:lnTo>
                <a:lnTo>
                  <a:pt x="2322456" y="2163851"/>
                </a:lnTo>
                <a:lnTo>
                  <a:pt x="2350843" y="2129003"/>
                </a:lnTo>
                <a:lnTo>
                  <a:pt x="2378049" y="2093183"/>
                </a:lnTo>
                <a:lnTo>
                  <a:pt x="2404045" y="2056420"/>
                </a:lnTo>
                <a:lnTo>
                  <a:pt x="2428800" y="2018743"/>
                </a:lnTo>
                <a:lnTo>
                  <a:pt x="2452285" y="1980183"/>
                </a:lnTo>
                <a:lnTo>
                  <a:pt x="2474470" y="1940770"/>
                </a:lnTo>
                <a:lnTo>
                  <a:pt x="2495326" y="1900532"/>
                </a:lnTo>
                <a:lnTo>
                  <a:pt x="2514823" y="1859500"/>
                </a:lnTo>
                <a:lnTo>
                  <a:pt x="2532931" y="1817703"/>
                </a:lnTo>
                <a:lnTo>
                  <a:pt x="2549620" y="1775171"/>
                </a:lnTo>
                <a:lnTo>
                  <a:pt x="2564861" y="1731934"/>
                </a:lnTo>
                <a:lnTo>
                  <a:pt x="2578624" y="1688022"/>
                </a:lnTo>
                <a:lnTo>
                  <a:pt x="2590879" y="1643464"/>
                </a:lnTo>
                <a:lnTo>
                  <a:pt x="2601596" y="1598289"/>
                </a:lnTo>
                <a:lnTo>
                  <a:pt x="2610746" y="1552529"/>
                </a:lnTo>
                <a:lnTo>
                  <a:pt x="2618299" y="1506212"/>
                </a:lnTo>
                <a:lnTo>
                  <a:pt x="2624226" y="1459368"/>
                </a:lnTo>
                <a:lnTo>
                  <a:pt x="2628496" y="1412028"/>
                </a:lnTo>
                <a:lnTo>
                  <a:pt x="2631080" y="1364219"/>
                </a:lnTo>
                <a:lnTo>
                  <a:pt x="2631948" y="1315973"/>
                </a:lnTo>
                <a:lnTo>
                  <a:pt x="2631080" y="1267728"/>
                </a:lnTo>
                <a:lnTo>
                  <a:pt x="2628496" y="1219919"/>
                </a:lnTo>
                <a:lnTo>
                  <a:pt x="2624226" y="1172579"/>
                </a:lnTo>
                <a:lnTo>
                  <a:pt x="2618299" y="1125735"/>
                </a:lnTo>
                <a:lnTo>
                  <a:pt x="2610746" y="1079418"/>
                </a:lnTo>
                <a:lnTo>
                  <a:pt x="2601596" y="1033658"/>
                </a:lnTo>
                <a:lnTo>
                  <a:pt x="2590879" y="988483"/>
                </a:lnTo>
                <a:lnTo>
                  <a:pt x="2578624" y="943925"/>
                </a:lnTo>
                <a:lnTo>
                  <a:pt x="2564861" y="900013"/>
                </a:lnTo>
                <a:lnTo>
                  <a:pt x="2549620" y="856776"/>
                </a:lnTo>
                <a:lnTo>
                  <a:pt x="2532931" y="814244"/>
                </a:lnTo>
                <a:lnTo>
                  <a:pt x="2514823" y="772447"/>
                </a:lnTo>
                <a:lnTo>
                  <a:pt x="2495326" y="731415"/>
                </a:lnTo>
                <a:lnTo>
                  <a:pt x="2474470" y="691177"/>
                </a:lnTo>
                <a:lnTo>
                  <a:pt x="2452285" y="651763"/>
                </a:lnTo>
                <a:lnTo>
                  <a:pt x="2428800" y="613204"/>
                </a:lnTo>
                <a:lnTo>
                  <a:pt x="2404045" y="575527"/>
                </a:lnTo>
                <a:lnTo>
                  <a:pt x="2378049" y="538764"/>
                </a:lnTo>
                <a:lnTo>
                  <a:pt x="2350843" y="502944"/>
                </a:lnTo>
                <a:lnTo>
                  <a:pt x="2322456" y="468096"/>
                </a:lnTo>
                <a:lnTo>
                  <a:pt x="2292918" y="434251"/>
                </a:lnTo>
                <a:lnTo>
                  <a:pt x="2262259" y="401439"/>
                </a:lnTo>
                <a:lnTo>
                  <a:pt x="2230508" y="369688"/>
                </a:lnTo>
                <a:lnTo>
                  <a:pt x="2197696" y="339029"/>
                </a:lnTo>
                <a:lnTo>
                  <a:pt x="2163851" y="309491"/>
                </a:lnTo>
                <a:lnTo>
                  <a:pt x="2129003" y="281104"/>
                </a:lnTo>
                <a:lnTo>
                  <a:pt x="2093183" y="253898"/>
                </a:lnTo>
                <a:lnTo>
                  <a:pt x="2056420" y="227902"/>
                </a:lnTo>
                <a:lnTo>
                  <a:pt x="2018743" y="203147"/>
                </a:lnTo>
                <a:lnTo>
                  <a:pt x="1980184" y="179662"/>
                </a:lnTo>
                <a:lnTo>
                  <a:pt x="1940770" y="157477"/>
                </a:lnTo>
                <a:lnTo>
                  <a:pt x="1900532" y="136621"/>
                </a:lnTo>
                <a:lnTo>
                  <a:pt x="1859500" y="117124"/>
                </a:lnTo>
                <a:lnTo>
                  <a:pt x="1817703" y="99016"/>
                </a:lnTo>
                <a:lnTo>
                  <a:pt x="1775171" y="82327"/>
                </a:lnTo>
                <a:lnTo>
                  <a:pt x="1731934" y="67086"/>
                </a:lnTo>
                <a:lnTo>
                  <a:pt x="1688022" y="53323"/>
                </a:lnTo>
                <a:lnTo>
                  <a:pt x="1643464" y="41068"/>
                </a:lnTo>
                <a:lnTo>
                  <a:pt x="1598289" y="30351"/>
                </a:lnTo>
                <a:lnTo>
                  <a:pt x="1552529" y="21201"/>
                </a:lnTo>
                <a:lnTo>
                  <a:pt x="1506212" y="13648"/>
                </a:lnTo>
                <a:lnTo>
                  <a:pt x="1459368" y="7721"/>
                </a:lnTo>
                <a:lnTo>
                  <a:pt x="1412028" y="3451"/>
                </a:lnTo>
                <a:lnTo>
                  <a:pt x="1364219" y="867"/>
                </a:lnTo>
                <a:lnTo>
                  <a:pt x="131597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402585" y="2578735"/>
            <a:ext cx="70612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800" dirty="0">
                <a:solidFill>
                  <a:srgbClr val="2F9297"/>
                </a:solidFill>
                <a:latin typeface="Calibri"/>
                <a:cs typeface="Calibri"/>
              </a:rPr>
              <a:t>“</a:t>
            </a:r>
            <a:endParaRPr sz="12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638045" y="4644644"/>
            <a:ext cx="231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F9297"/>
                </a:solidFill>
                <a:latin typeface="微软雅黑"/>
                <a:cs typeface="微软雅黑"/>
              </a:rPr>
              <a:t>我喜欢的品牌直播推荐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217166" y="3926585"/>
            <a:ext cx="1098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40" dirty="0">
                <a:solidFill>
                  <a:srgbClr val="2F9297"/>
                </a:solidFill>
                <a:latin typeface="Arial"/>
                <a:cs typeface="Arial"/>
              </a:rPr>
              <a:t>36%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9170" y="794766"/>
            <a:ext cx="926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直播能够调动用户后续深层探索，激活品牌长效营销机会点</a:t>
            </a:r>
          </a:p>
        </p:txBody>
      </p:sp>
      <p:sp>
        <p:nvSpPr>
          <p:cNvPr id="3" name="object 3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8077" y="3232404"/>
            <a:ext cx="1208405" cy="2185670"/>
          </a:xfrm>
          <a:custGeom>
            <a:avLst/>
            <a:gdLst/>
            <a:ahLst/>
            <a:cxnLst/>
            <a:rect l="l" t="t" r="r" b="b"/>
            <a:pathLst>
              <a:path w="1208404" h="2185670">
                <a:moveTo>
                  <a:pt x="0" y="0"/>
                </a:moveTo>
                <a:lnTo>
                  <a:pt x="0" y="459105"/>
                </a:lnTo>
                <a:lnTo>
                  <a:pt x="51108" y="460849"/>
                </a:lnTo>
                <a:lnTo>
                  <a:pt x="101624" y="466030"/>
                </a:lnTo>
                <a:lnTo>
                  <a:pt x="151394" y="474569"/>
                </a:lnTo>
                <a:lnTo>
                  <a:pt x="200266" y="486388"/>
                </a:lnTo>
                <a:lnTo>
                  <a:pt x="248087" y="501410"/>
                </a:lnTo>
                <a:lnTo>
                  <a:pt x="294704" y="519557"/>
                </a:lnTo>
                <a:lnTo>
                  <a:pt x="339963" y="540750"/>
                </a:lnTo>
                <a:lnTo>
                  <a:pt x="383711" y="564911"/>
                </a:lnTo>
                <a:lnTo>
                  <a:pt x="425797" y="591962"/>
                </a:lnTo>
                <a:lnTo>
                  <a:pt x="466065" y="621826"/>
                </a:lnTo>
                <a:lnTo>
                  <a:pt x="504365" y="654423"/>
                </a:lnTo>
                <a:lnTo>
                  <a:pt x="540542" y="689677"/>
                </a:lnTo>
                <a:lnTo>
                  <a:pt x="574443" y="727509"/>
                </a:lnTo>
                <a:lnTo>
                  <a:pt x="605917" y="767842"/>
                </a:lnTo>
                <a:lnTo>
                  <a:pt x="632559" y="807027"/>
                </a:lnTo>
                <a:lnTo>
                  <a:pt x="656406" y="847278"/>
                </a:lnTo>
                <a:lnTo>
                  <a:pt x="677475" y="888470"/>
                </a:lnTo>
                <a:lnTo>
                  <a:pt x="695787" y="930482"/>
                </a:lnTo>
                <a:lnTo>
                  <a:pt x="711360" y="973190"/>
                </a:lnTo>
                <a:lnTo>
                  <a:pt x="724215" y="1016473"/>
                </a:lnTo>
                <a:lnTo>
                  <a:pt x="734370" y="1060208"/>
                </a:lnTo>
                <a:lnTo>
                  <a:pt x="741845" y="1104272"/>
                </a:lnTo>
                <a:lnTo>
                  <a:pt x="746659" y="1148543"/>
                </a:lnTo>
                <a:lnTo>
                  <a:pt x="748831" y="1192898"/>
                </a:lnTo>
                <a:lnTo>
                  <a:pt x="748382" y="1237215"/>
                </a:lnTo>
                <a:lnTo>
                  <a:pt x="745330" y="1281372"/>
                </a:lnTo>
                <a:lnTo>
                  <a:pt x="739695" y="1325245"/>
                </a:lnTo>
                <a:lnTo>
                  <a:pt x="731496" y="1368712"/>
                </a:lnTo>
                <a:lnTo>
                  <a:pt x="720753" y="1411650"/>
                </a:lnTo>
                <a:lnTo>
                  <a:pt x="707484" y="1453938"/>
                </a:lnTo>
                <a:lnTo>
                  <a:pt x="691710" y="1495453"/>
                </a:lnTo>
                <a:lnTo>
                  <a:pt x="673449" y="1536072"/>
                </a:lnTo>
                <a:lnTo>
                  <a:pt x="652722" y="1575672"/>
                </a:lnTo>
                <a:lnTo>
                  <a:pt x="629546" y="1614131"/>
                </a:lnTo>
                <a:lnTo>
                  <a:pt x="603943" y="1651327"/>
                </a:lnTo>
                <a:lnTo>
                  <a:pt x="575931" y="1687137"/>
                </a:lnTo>
                <a:lnTo>
                  <a:pt x="545529" y="1721439"/>
                </a:lnTo>
                <a:lnTo>
                  <a:pt x="512758" y="1754110"/>
                </a:lnTo>
                <a:lnTo>
                  <a:pt x="477635" y="1785027"/>
                </a:lnTo>
                <a:lnTo>
                  <a:pt x="440182" y="1814068"/>
                </a:lnTo>
                <a:lnTo>
                  <a:pt x="710057" y="2185416"/>
                </a:lnTo>
                <a:lnTo>
                  <a:pt x="750128" y="2155002"/>
                </a:lnTo>
                <a:lnTo>
                  <a:pt x="788724" y="2123101"/>
                </a:lnTo>
                <a:lnTo>
                  <a:pt x="825815" y="2089768"/>
                </a:lnTo>
                <a:lnTo>
                  <a:pt x="861373" y="2055060"/>
                </a:lnTo>
                <a:lnTo>
                  <a:pt x="895370" y="2019031"/>
                </a:lnTo>
                <a:lnTo>
                  <a:pt x="927778" y="1981738"/>
                </a:lnTo>
                <a:lnTo>
                  <a:pt x="958568" y="1943236"/>
                </a:lnTo>
                <a:lnTo>
                  <a:pt x="987712" y="1903580"/>
                </a:lnTo>
                <a:lnTo>
                  <a:pt x="1015181" y="1862827"/>
                </a:lnTo>
                <a:lnTo>
                  <a:pt x="1040947" y="1821031"/>
                </a:lnTo>
                <a:lnTo>
                  <a:pt x="1064981" y="1778249"/>
                </a:lnTo>
                <a:lnTo>
                  <a:pt x="1087256" y="1734535"/>
                </a:lnTo>
                <a:lnTo>
                  <a:pt x="1107743" y="1689947"/>
                </a:lnTo>
                <a:lnTo>
                  <a:pt x="1126413" y="1644538"/>
                </a:lnTo>
                <a:lnTo>
                  <a:pt x="1143239" y="1598366"/>
                </a:lnTo>
                <a:lnTo>
                  <a:pt x="1158191" y="1551485"/>
                </a:lnTo>
                <a:lnTo>
                  <a:pt x="1171242" y="1503951"/>
                </a:lnTo>
                <a:lnTo>
                  <a:pt x="1182362" y="1455819"/>
                </a:lnTo>
                <a:lnTo>
                  <a:pt x="1191525" y="1407147"/>
                </a:lnTo>
                <a:lnTo>
                  <a:pt x="1198700" y="1357988"/>
                </a:lnTo>
                <a:lnTo>
                  <a:pt x="1203861" y="1308398"/>
                </a:lnTo>
                <a:lnTo>
                  <a:pt x="1206978" y="1258434"/>
                </a:lnTo>
                <a:lnTo>
                  <a:pt x="1208024" y="1208151"/>
                </a:lnTo>
                <a:lnTo>
                  <a:pt x="1207064" y="1159558"/>
                </a:lnTo>
                <a:lnTo>
                  <a:pt x="1204210" y="1111453"/>
                </a:lnTo>
                <a:lnTo>
                  <a:pt x="1199498" y="1063871"/>
                </a:lnTo>
                <a:lnTo>
                  <a:pt x="1192964" y="1016849"/>
                </a:lnTo>
                <a:lnTo>
                  <a:pt x="1184643" y="970421"/>
                </a:lnTo>
                <a:lnTo>
                  <a:pt x="1174572" y="924626"/>
                </a:lnTo>
                <a:lnTo>
                  <a:pt x="1162787" y="879498"/>
                </a:lnTo>
                <a:lnTo>
                  <a:pt x="1149324" y="835073"/>
                </a:lnTo>
                <a:lnTo>
                  <a:pt x="1134220" y="791388"/>
                </a:lnTo>
                <a:lnTo>
                  <a:pt x="1117509" y="748479"/>
                </a:lnTo>
                <a:lnTo>
                  <a:pt x="1099229" y="706382"/>
                </a:lnTo>
                <a:lnTo>
                  <a:pt x="1079416" y="665133"/>
                </a:lnTo>
                <a:lnTo>
                  <a:pt x="1058105" y="624768"/>
                </a:lnTo>
                <a:lnTo>
                  <a:pt x="1035333" y="585323"/>
                </a:lnTo>
                <a:lnTo>
                  <a:pt x="1011135" y="546835"/>
                </a:lnTo>
                <a:lnTo>
                  <a:pt x="985548" y="509338"/>
                </a:lnTo>
                <a:lnTo>
                  <a:pt x="958609" y="472871"/>
                </a:lnTo>
                <a:lnTo>
                  <a:pt x="930352" y="437467"/>
                </a:lnTo>
                <a:lnTo>
                  <a:pt x="900814" y="403165"/>
                </a:lnTo>
                <a:lnTo>
                  <a:pt x="870032" y="369999"/>
                </a:lnTo>
                <a:lnTo>
                  <a:pt x="838041" y="338006"/>
                </a:lnTo>
                <a:lnTo>
                  <a:pt x="804878" y="307221"/>
                </a:lnTo>
                <a:lnTo>
                  <a:pt x="770578" y="277682"/>
                </a:lnTo>
                <a:lnTo>
                  <a:pt x="735178" y="249423"/>
                </a:lnTo>
                <a:lnTo>
                  <a:pt x="698713" y="222482"/>
                </a:lnTo>
                <a:lnTo>
                  <a:pt x="661221" y="196894"/>
                </a:lnTo>
                <a:lnTo>
                  <a:pt x="622736" y="172696"/>
                </a:lnTo>
                <a:lnTo>
                  <a:pt x="583295" y="149922"/>
                </a:lnTo>
                <a:lnTo>
                  <a:pt x="542935" y="128610"/>
                </a:lnTo>
                <a:lnTo>
                  <a:pt x="501691" y="108796"/>
                </a:lnTo>
                <a:lnTo>
                  <a:pt x="459599" y="90516"/>
                </a:lnTo>
                <a:lnTo>
                  <a:pt x="416695" y="73805"/>
                </a:lnTo>
                <a:lnTo>
                  <a:pt x="373016" y="58700"/>
                </a:lnTo>
                <a:lnTo>
                  <a:pt x="328598" y="45236"/>
                </a:lnTo>
                <a:lnTo>
                  <a:pt x="283476" y="33451"/>
                </a:lnTo>
                <a:lnTo>
                  <a:pt x="237687" y="23380"/>
                </a:lnTo>
                <a:lnTo>
                  <a:pt x="191268" y="15059"/>
                </a:lnTo>
                <a:lnTo>
                  <a:pt x="144253" y="8525"/>
                </a:lnTo>
                <a:lnTo>
                  <a:pt x="96679" y="3813"/>
                </a:lnTo>
                <a:lnTo>
                  <a:pt x="48583" y="959"/>
                </a:lnTo>
                <a:lnTo>
                  <a:pt x="0" y="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9933" y="3232404"/>
            <a:ext cx="1918335" cy="2416175"/>
          </a:xfrm>
          <a:custGeom>
            <a:avLst/>
            <a:gdLst/>
            <a:ahLst/>
            <a:cxnLst/>
            <a:rect l="l" t="t" r="r" b="b"/>
            <a:pathLst>
              <a:path w="1918335" h="2416175">
                <a:moveTo>
                  <a:pt x="1208143" y="0"/>
                </a:moveTo>
                <a:lnTo>
                  <a:pt x="1157213" y="1073"/>
                </a:lnTo>
                <a:lnTo>
                  <a:pt x="1106522" y="4280"/>
                </a:lnTo>
                <a:lnTo>
                  <a:pt x="1056133" y="9600"/>
                </a:lnTo>
                <a:lnTo>
                  <a:pt x="1006109" y="17012"/>
                </a:lnTo>
                <a:lnTo>
                  <a:pt x="956513" y="26495"/>
                </a:lnTo>
                <a:lnTo>
                  <a:pt x="907409" y="38030"/>
                </a:lnTo>
                <a:lnTo>
                  <a:pt x="858858" y="51596"/>
                </a:lnTo>
                <a:lnTo>
                  <a:pt x="810925" y="67172"/>
                </a:lnTo>
                <a:lnTo>
                  <a:pt x="763671" y="84737"/>
                </a:lnTo>
                <a:lnTo>
                  <a:pt x="717161" y="104271"/>
                </a:lnTo>
                <a:lnTo>
                  <a:pt x="671456" y="125754"/>
                </a:lnTo>
                <a:lnTo>
                  <a:pt x="626621" y="149165"/>
                </a:lnTo>
                <a:lnTo>
                  <a:pt x="582717" y="174483"/>
                </a:lnTo>
                <a:lnTo>
                  <a:pt x="539809" y="201687"/>
                </a:lnTo>
                <a:lnTo>
                  <a:pt x="497959" y="230759"/>
                </a:lnTo>
                <a:lnTo>
                  <a:pt x="459216" y="260094"/>
                </a:lnTo>
                <a:lnTo>
                  <a:pt x="421981" y="290677"/>
                </a:lnTo>
                <a:lnTo>
                  <a:pt x="386261" y="322455"/>
                </a:lnTo>
                <a:lnTo>
                  <a:pt x="352064" y="355379"/>
                </a:lnTo>
                <a:lnTo>
                  <a:pt x="319399" y="389398"/>
                </a:lnTo>
                <a:lnTo>
                  <a:pt x="288274" y="424462"/>
                </a:lnTo>
                <a:lnTo>
                  <a:pt x="258653" y="460578"/>
                </a:lnTo>
                <a:lnTo>
                  <a:pt x="230673" y="497523"/>
                </a:lnTo>
                <a:lnTo>
                  <a:pt x="204214" y="535419"/>
                </a:lnTo>
                <a:lnTo>
                  <a:pt x="179326" y="574159"/>
                </a:lnTo>
                <a:lnTo>
                  <a:pt x="156018" y="613691"/>
                </a:lnTo>
                <a:lnTo>
                  <a:pt x="134296" y="653965"/>
                </a:lnTo>
                <a:lnTo>
                  <a:pt x="114170" y="694931"/>
                </a:lnTo>
                <a:lnTo>
                  <a:pt x="95648" y="736539"/>
                </a:lnTo>
                <a:lnTo>
                  <a:pt x="78737" y="778737"/>
                </a:lnTo>
                <a:lnTo>
                  <a:pt x="63444" y="821477"/>
                </a:lnTo>
                <a:lnTo>
                  <a:pt x="49780" y="864706"/>
                </a:lnTo>
                <a:lnTo>
                  <a:pt x="37750" y="908376"/>
                </a:lnTo>
                <a:lnTo>
                  <a:pt x="27364" y="952435"/>
                </a:lnTo>
                <a:lnTo>
                  <a:pt x="18628" y="996832"/>
                </a:lnTo>
                <a:lnTo>
                  <a:pt x="11552" y="1041519"/>
                </a:lnTo>
                <a:lnTo>
                  <a:pt x="6143" y="1086443"/>
                </a:lnTo>
                <a:lnTo>
                  <a:pt x="2410" y="1131556"/>
                </a:lnTo>
                <a:lnTo>
                  <a:pt x="359" y="1176805"/>
                </a:lnTo>
                <a:lnTo>
                  <a:pt x="0" y="1222142"/>
                </a:lnTo>
                <a:lnTo>
                  <a:pt x="1339" y="1267515"/>
                </a:lnTo>
                <a:lnTo>
                  <a:pt x="4386" y="1312874"/>
                </a:lnTo>
                <a:lnTo>
                  <a:pt x="9147" y="1358169"/>
                </a:lnTo>
                <a:lnTo>
                  <a:pt x="15632" y="1403349"/>
                </a:lnTo>
                <a:lnTo>
                  <a:pt x="23848" y="1448364"/>
                </a:lnTo>
                <a:lnTo>
                  <a:pt x="33802" y="1493163"/>
                </a:lnTo>
                <a:lnTo>
                  <a:pt x="45504" y="1537696"/>
                </a:lnTo>
                <a:lnTo>
                  <a:pt x="58961" y="1581913"/>
                </a:lnTo>
                <a:lnTo>
                  <a:pt x="74180" y="1625763"/>
                </a:lnTo>
                <a:lnTo>
                  <a:pt x="91171" y="1669196"/>
                </a:lnTo>
                <a:lnTo>
                  <a:pt x="109940" y="1712161"/>
                </a:lnTo>
                <a:lnTo>
                  <a:pt x="130497" y="1754608"/>
                </a:lnTo>
                <a:lnTo>
                  <a:pt x="152848" y="1796487"/>
                </a:lnTo>
                <a:lnTo>
                  <a:pt x="177002" y="1837747"/>
                </a:lnTo>
                <a:lnTo>
                  <a:pt x="202967" y="1878337"/>
                </a:lnTo>
                <a:lnTo>
                  <a:pt x="230751" y="1918208"/>
                </a:lnTo>
                <a:lnTo>
                  <a:pt x="260187" y="1957070"/>
                </a:lnTo>
                <a:lnTo>
                  <a:pt x="290669" y="1994180"/>
                </a:lnTo>
                <a:lnTo>
                  <a:pt x="322447" y="2029898"/>
                </a:lnTo>
                <a:lnTo>
                  <a:pt x="355371" y="2064092"/>
                </a:lnTo>
                <a:lnTo>
                  <a:pt x="389391" y="2096755"/>
                </a:lnTo>
                <a:lnTo>
                  <a:pt x="424455" y="2127879"/>
                </a:lnTo>
                <a:lnTo>
                  <a:pt x="460513" y="2157456"/>
                </a:lnTo>
                <a:lnTo>
                  <a:pt x="497516" y="2185477"/>
                </a:lnTo>
                <a:lnTo>
                  <a:pt x="535412" y="2211935"/>
                </a:lnTo>
                <a:lnTo>
                  <a:pt x="574151" y="2236822"/>
                </a:lnTo>
                <a:lnTo>
                  <a:pt x="613683" y="2260130"/>
                </a:lnTo>
                <a:lnTo>
                  <a:pt x="653957" y="2281851"/>
                </a:lnTo>
                <a:lnTo>
                  <a:pt x="694923" y="2301976"/>
                </a:lnTo>
                <a:lnTo>
                  <a:pt x="736531" y="2320498"/>
                </a:lnTo>
                <a:lnTo>
                  <a:pt x="778730" y="2337410"/>
                </a:lnTo>
                <a:lnTo>
                  <a:pt x="821469" y="2352702"/>
                </a:lnTo>
                <a:lnTo>
                  <a:pt x="864699" y="2366367"/>
                </a:lnTo>
                <a:lnTo>
                  <a:pt x="908368" y="2378396"/>
                </a:lnTo>
                <a:lnTo>
                  <a:pt x="952427" y="2388783"/>
                </a:lnTo>
                <a:lnTo>
                  <a:pt x="996825" y="2397519"/>
                </a:lnTo>
                <a:lnTo>
                  <a:pt x="1041511" y="2404595"/>
                </a:lnTo>
                <a:lnTo>
                  <a:pt x="1086436" y="2410005"/>
                </a:lnTo>
                <a:lnTo>
                  <a:pt x="1131548" y="2413739"/>
                </a:lnTo>
                <a:lnTo>
                  <a:pt x="1176798" y="2415790"/>
                </a:lnTo>
                <a:lnTo>
                  <a:pt x="1222134" y="2416151"/>
                </a:lnTo>
                <a:lnTo>
                  <a:pt x="1267507" y="2414812"/>
                </a:lnTo>
                <a:lnTo>
                  <a:pt x="1312866" y="2411766"/>
                </a:lnTo>
                <a:lnTo>
                  <a:pt x="1358161" y="2407005"/>
                </a:lnTo>
                <a:lnTo>
                  <a:pt x="1403341" y="2400522"/>
                </a:lnTo>
                <a:lnTo>
                  <a:pt x="1448356" y="2392307"/>
                </a:lnTo>
                <a:lnTo>
                  <a:pt x="1493155" y="2382353"/>
                </a:lnTo>
                <a:lnTo>
                  <a:pt x="1537689" y="2370653"/>
                </a:lnTo>
                <a:lnTo>
                  <a:pt x="1581906" y="2357197"/>
                </a:lnTo>
                <a:lnTo>
                  <a:pt x="1625756" y="2341978"/>
                </a:lnTo>
                <a:lnTo>
                  <a:pt x="1669188" y="2324989"/>
                </a:lnTo>
                <a:lnTo>
                  <a:pt x="1712154" y="2306221"/>
                </a:lnTo>
                <a:lnTo>
                  <a:pt x="1754601" y="2285665"/>
                </a:lnTo>
                <a:lnTo>
                  <a:pt x="1796479" y="2263315"/>
                </a:lnTo>
                <a:lnTo>
                  <a:pt x="1837739" y="2239162"/>
                </a:lnTo>
                <a:lnTo>
                  <a:pt x="1878329" y="2213198"/>
                </a:lnTo>
                <a:lnTo>
                  <a:pt x="1918200" y="2185416"/>
                </a:lnTo>
                <a:lnTo>
                  <a:pt x="1752251" y="1957070"/>
                </a:lnTo>
                <a:lnTo>
                  <a:pt x="1208143" y="1957070"/>
                </a:lnTo>
                <a:lnTo>
                  <a:pt x="1160763" y="1955596"/>
                </a:lnTo>
                <a:lnTo>
                  <a:pt x="1114168" y="1951235"/>
                </a:lnTo>
                <a:lnTo>
                  <a:pt x="1068445" y="1944073"/>
                </a:lnTo>
                <a:lnTo>
                  <a:pt x="1023682" y="1934198"/>
                </a:lnTo>
                <a:lnTo>
                  <a:pt x="979966" y="1921698"/>
                </a:lnTo>
                <a:lnTo>
                  <a:pt x="937384" y="1906661"/>
                </a:lnTo>
                <a:lnTo>
                  <a:pt x="896026" y="1889175"/>
                </a:lnTo>
                <a:lnTo>
                  <a:pt x="855977" y="1869326"/>
                </a:lnTo>
                <a:lnTo>
                  <a:pt x="817327" y="1847204"/>
                </a:lnTo>
                <a:lnTo>
                  <a:pt x="780162" y="1822894"/>
                </a:lnTo>
                <a:lnTo>
                  <a:pt x="744570" y="1796486"/>
                </a:lnTo>
                <a:lnTo>
                  <a:pt x="710640" y="1768067"/>
                </a:lnTo>
                <a:lnTo>
                  <a:pt x="678457" y="1737725"/>
                </a:lnTo>
                <a:lnTo>
                  <a:pt x="648112" y="1705546"/>
                </a:lnTo>
                <a:lnTo>
                  <a:pt x="619690" y="1671620"/>
                </a:lnTo>
                <a:lnTo>
                  <a:pt x="593279" y="1636034"/>
                </a:lnTo>
                <a:lnTo>
                  <a:pt x="568968" y="1598875"/>
                </a:lnTo>
                <a:lnTo>
                  <a:pt x="546844" y="1560231"/>
                </a:lnTo>
                <a:lnTo>
                  <a:pt x="526994" y="1520190"/>
                </a:lnTo>
                <a:lnTo>
                  <a:pt x="509506" y="1478840"/>
                </a:lnTo>
                <a:lnTo>
                  <a:pt x="494469" y="1436267"/>
                </a:lnTo>
                <a:lnTo>
                  <a:pt x="481968" y="1392561"/>
                </a:lnTo>
                <a:lnTo>
                  <a:pt x="472094" y="1347809"/>
                </a:lnTo>
                <a:lnTo>
                  <a:pt x="464932" y="1302098"/>
                </a:lnTo>
                <a:lnTo>
                  <a:pt x="460570" y="1255516"/>
                </a:lnTo>
                <a:lnTo>
                  <a:pt x="459097" y="1208151"/>
                </a:lnTo>
                <a:lnTo>
                  <a:pt x="460570" y="1160771"/>
                </a:lnTo>
                <a:lnTo>
                  <a:pt x="464932" y="1114176"/>
                </a:lnTo>
                <a:lnTo>
                  <a:pt x="472094" y="1068453"/>
                </a:lnTo>
                <a:lnTo>
                  <a:pt x="481968" y="1023690"/>
                </a:lnTo>
                <a:lnTo>
                  <a:pt x="494469" y="979973"/>
                </a:lnTo>
                <a:lnTo>
                  <a:pt x="509506" y="937392"/>
                </a:lnTo>
                <a:lnTo>
                  <a:pt x="526994" y="896034"/>
                </a:lnTo>
                <a:lnTo>
                  <a:pt x="546844" y="855985"/>
                </a:lnTo>
                <a:lnTo>
                  <a:pt x="568968" y="817335"/>
                </a:lnTo>
                <a:lnTo>
                  <a:pt x="593279" y="780170"/>
                </a:lnTo>
                <a:lnTo>
                  <a:pt x="619690" y="744578"/>
                </a:lnTo>
                <a:lnTo>
                  <a:pt x="648112" y="710647"/>
                </a:lnTo>
                <a:lnTo>
                  <a:pt x="678457" y="678465"/>
                </a:lnTo>
                <a:lnTo>
                  <a:pt x="710640" y="648119"/>
                </a:lnTo>
                <a:lnTo>
                  <a:pt x="744570" y="619697"/>
                </a:lnTo>
                <a:lnTo>
                  <a:pt x="780162" y="593287"/>
                </a:lnTo>
                <a:lnTo>
                  <a:pt x="817327" y="568976"/>
                </a:lnTo>
                <a:lnTo>
                  <a:pt x="855977" y="546851"/>
                </a:lnTo>
                <a:lnTo>
                  <a:pt x="896026" y="527002"/>
                </a:lnTo>
                <a:lnTo>
                  <a:pt x="937384" y="509514"/>
                </a:lnTo>
                <a:lnTo>
                  <a:pt x="979966" y="494476"/>
                </a:lnTo>
                <a:lnTo>
                  <a:pt x="1023682" y="481976"/>
                </a:lnTo>
                <a:lnTo>
                  <a:pt x="1068445" y="472101"/>
                </a:lnTo>
                <a:lnTo>
                  <a:pt x="1114168" y="464939"/>
                </a:lnTo>
                <a:lnTo>
                  <a:pt x="1160763" y="460578"/>
                </a:lnTo>
                <a:lnTo>
                  <a:pt x="1208143" y="459105"/>
                </a:lnTo>
                <a:lnTo>
                  <a:pt x="1208143" y="0"/>
                </a:lnTo>
                <a:close/>
              </a:path>
              <a:path w="1918335" h="2416175">
                <a:moveTo>
                  <a:pt x="1648325" y="1814068"/>
                </a:moveTo>
                <a:lnTo>
                  <a:pt x="1604719" y="1843456"/>
                </a:lnTo>
                <a:lnTo>
                  <a:pt x="1559365" y="1869606"/>
                </a:lnTo>
                <a:lnTo>
                  <a:pt x="1512444" y="1892459"/>
                </a:lnTo>
                <a:lnTo>
                  <a:pt x="1464137" y="1911957"/>
                </a:lnTo>
                <a:lnTo>
                  <a:pt x="1414626" y="1928042"/>
                </a:lnTo>
                <a:lnTo>
                  <a:pt x="1364089" y="1940654"/>
                </a:lnTo>
                <a:lnTo>
                  <a:pt x="1312710" y="1949735"/>
                </a:lnTo>
                <a:lnTo>
                  <a:pt x="1260667" y="1955226"/>
                </a:lnTo>
                <a:lnTo>
                  <a:pt x="1208143" y="1957070"/>
                </a:lnTo>
                <a:lnTo>
                  <a:pt x="1752251" y="1957070"/>
                </a:lnTo>
                <a:lnTo>
                  <a:pt x="1648325" y="1814068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58919" y="4145915"/>
            <a:ext cx="762000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68519" y="4145915"/>
            <a:ext cx="106679" cy="17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21859" y="4145915"/>
            <a:ext cx="762000" cy="175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0182" y="3778884"/>
            <a:ext cx="1371599" cy="175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3945" y="3783203"/>
            <a:ext cx="1371600" cy="175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5759" y="3909821"/>
            <a:ext cx="666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75" dirty="0">
                <a:solidFill>
                  <a:srgbClr val="FF841D"/>
                </a:solidFill>
                <a:latin typeface="Arial"/>
                <a:cs typeface="Arial"/>
              </a:rPr>
              <a:t>49%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58339" y="3916807"/>
            <a:ext cx="667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75" dirty="0">
                <a:solidFill>
                  <a:srgbClr val="FF841D"/>
                </a:solidFill>
                <a:latin typeface="Arial"/>
                <a:cs typeface="Arial"/>
              </a:rPr>
              <a:t>48%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12640" y="4225797"/>
            <a:ext cx="11912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120" dirty="0">
                <a:solidFill>
                  <a:srgbClr val="FF841D"/>
                </a:solidFill>
                <a:latin typeface="Arial"/>
                <a:cs typeface="Arial"/>
              </a:rPr>
              <a:t>48%</a:t>
            </a:r>
            <a:endParaRPr sz="4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2668" y="2607310"/>
            <a:ext cx="762000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82267" y="2607310"/>
            <a:ext cx="106680" cy="175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35608" y="2607310"/>
            <a:ext cx="2591180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74261" y="2607310"/>
            <a:ext cx="106679" cy="175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27602" y="2607310"/>
            <a:ext cx="1371600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676768" y="3281553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841D"/>
                </a:solidFill>
                <a:latin typeface="Segoe UI"/>
                <a:cs typeface="Segoe UI"/>
              </a:rPr>
              <a:t>82%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67497" y="5250179"/>
            <a:ext cx="804672" cy="153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0169" y="5410200"/>
            <a:ext cx="402335" cy="1539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78393" y="5410200"/>
            <a:ext cx="94488" cy="153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25638" y="5410200"/>
            <a:ext cx="402335" cy="1539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716518" y="3742690"/>
            <a:ext cx="640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841D"/>
                </a:solidFill>
                <a:latin typeface="Segoe UI"/>
                <a:cs typeface="Segoe UI"/>
              </a:rPr>
              <a:t>55%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683752" y="5248655"/>
            <a:ext cx="804672" cy="153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763757" y="4012183"/>
            <a:ext cx="640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841D"/>
                </a:solidFill>
                <a:latin typeface="Segoe UI"/>
                <a:cs typeface="Segoe UI"/>
              </a:rPr>
              <a:t>38%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812546" y="5257165"/>
            <a:ext cx="522395" cy="2804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705593" y="3907917"/>
            <a:ext cx="640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841D"/>
                </a:solidFill>
                <a:latin typeface="Segoe UI"/>
                <a:cs typeface="Segoe UI"/>
              </a:rPr>
              <a:t>43%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621646" y="5252339"/>
            <a:ext cx="939139" cy="153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688703" y="5412054"/>
            <a:ext cx="805040" cy="1542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6044" y="2607310"/>
            <a:ext cx="1676400" cy="1752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717281" y="1966722"/>
            <a:ext cx="36753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沉淀粉丝，需要品牌力和营销力共</a:t>
            </a:r>
            <a:r>
              <a:rPr sz="1600" b="1" spc="0" dirty="0">
                <a:solidFill>
                  <a:srgbClr val="2F9297"/>
                </a:solidFill>
                <a:latin typeface="微软雅黑"/>
                <a:cs typeface="微软雅黑"/>
              </a:rPr>
              <a:t>同</a:t>
            </a: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推动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449823" y="3267455"/>
            <a:ext cx="2381250" cy="455295"/>
          </a:xfrm>
          <a:custGeom>
            <a:avLst/>
            <a:gdLst/>
            <a:ahLst/>
            <a:cxnLst/>
            <a:rect l="l" t="t" r="r" b="b"/>
            <a:pathLst>
              <a:path w="2381250" h="455295">
                <a:moveTo>
                  <a:pt x="0" y="0"/>
                </a:moveTo>
                <a:lnTo>
                  <a:pt x="2380869" y="455041"/>
                </a:lnTo>
              </a:path>
            </a:pathLst>
          </a:custGeom>
          <a:ln w="6350">
            <a:solidFill>
              <a:srgbClr val="007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96355" y="5079491"/>
            <a:ext cx="1921510" cy="327025"/>
          </a:xfrm>
          <a:custGeom>
            <a:avLst/>
            <a:gdLst/>
            <a:ahLst/>
            <a:cxnLst/>
            <a:rect l="l" t="t" r="r" b="b"/>
            <a:pathLst>
              <a:path w="1921509" h="327025">
                <a:moveTo>
                  <a:pt x="0" y="326770"/>
                </a:moveTo>
                <a:lnTo>
                  <a:pt x="1921002" y="0"/>
                </a:lnTo>
              </a:path>
            </a:pathLst>
          </a:custGeom>
          <a:ln w="6350">
            <a:solidFill>
              <a:srgbClr val="007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84248" y="3406140"/>
            <a:ext cx="20320" cy="251460"/>
          </a:xfrm>
          <a:custGeom>
            <a:avLst/>
            <a:gdLst/>
            <a:ahLst/>
            <a:cxnLst/>
            <a:rect l="l" t="t" r="r" b="b"/>
            <a:pathLst>
              <a:path w="20319" h="251460">
                <a:moveTo>
                  <a:pt x="0" y="251460"/>
                </a:moveTo>
                <a:lnTo>
                  <a:pt x="19812" y="251460"/>
                </a:lnTo>
                <a:lnTo>
                  <a:pt x="1981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80616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75460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70304" y="3406140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65147" y="3406140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5" y="251460"/>
                </a:lnTo>
                <a:lnTo>
                  <a:pt x="51815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61516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56360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51203" y="3406140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46047" y="3406140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5" y="251460"/>
                </a:lnTo>
                <a:lnTo>
                  <a:pt x="51815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42416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7260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32103" y="3406140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5" y="251460"/>
                </a:lnTo>
                <a:lnTo>
                  <a:pt x="51815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596640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91484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1" y="251460"/>
                </a:lnTo>
                <a:lnTo>
                  <a:pt x="50291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386328" y="3406140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70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82696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1" y="251460"/>
                </a:lnTo>
                <a:lnTo>
                  <a:pt x="50291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77539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1" y="251460"/>
                </a:lnTo>
                <a:lnTo>
                  <a:pt x="50291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72383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67227" y="3406140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63595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758439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653283" y="3406140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48127" y="3406140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93264" y="3406140"/>
            <a:ext cx="1905" cy="251460"/>
          </a:xfrm>
          <a:custGeom>
            <a:avLst/>
            <a:gdLst/>
            <a:ahLst/>
            <a:cxnLst/>
            <a:rect l="l" t="t" r="r" b="b"/>
            <a:pathLst>
              <a:path w="1905" h="251460">
                <a:moveTo>
                  <a:pt x="0" y="251460"/>
                </a:moveTo>
                <a:lnTo>
                  <a:pt x="1524" y="251460"/>
                </a:lnTo>
                <a:lnTo>
                  <a:pt x="1524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070845" y="3692347"/>
            <a:ext cx="457200" cy="1755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094466" y="3778884"/>
            <a:ext cx="457200" cy="1752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17456" y="3546297"/>
            <a:ext cx="457200" cy="1755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64397" y="3109595"/>
            <a:ext cx="457200" cy="1752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338059" y="1975104"/>
            <a:ext cx="253365" cy="251460"/>
          </a:xfrm>
          <a:custGeom>
            <a:avLst/>
            <a:gdLst/>
            <a:ahLst/>
            <a:cxnLst/>
            <a:rect l="l" t="t" r="r" b="b"/>
            <a:pathLst>
              <a:path w="253365" h="251460">
                <a:moveTo>
                  <a:pt x="0" y="251460"/>
                </a:moveTo>
                <a:lnTo>
                  <a:pt x="252983" y="251460"/>
                </a:lnTo>
                <a:lnTo>
                  <a:pt x="25298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402194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087868" y="3718559"/>
            <a:ext cx="59690" cy="1365885"/>
          </a:xfrm>
          <a:custGeom>
            <a:avLst/>
            <a:gdLst/>
            <a:ahLst/>
            <a:cxnLst/>
            <a:rect l="l" t="t" r="r" b="b"/>
            <a:pathLst>
              <a:path w="59690" h="1365885">
                <a:moveTo>
                  <a:pt x="0" y="1365503"/>
                </a:moveTo>
                <a:lnTo>
                  <a:pt x="59435" y="1365503"/>
                </a:lnTo>
                <a:lnTo>
                  <a:pt x="59435" y="0"/>
                </a:lnTo>
                <a:lnTo>
                  <a:pt x="0" y="0"/>
                </a:lnTo>
                <a:lnTo>
                  <a:pt x="0" y="136550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82711" y="3718559"/>
            <a:ext cx="52069" cy="1365885"/>
          </a:xfrm>
          <a:custGeom>
            <a:avLst/>
            <a:gdLst/>
            <a:ahLst/>
            <a:cxnLst/>
            <a:rect l="l" t="t" r="r" b="b"/>
            <a:pathLst>
              <a:path w="52070" h="1365885">
                <a:moveTo>
                  <a:pt x="0" y="1365503"/>
                </a:moveTo>
                <a:lnTo>
                  <a:pt x="51815" y="1365503"/>
                </a:lnTo>
                <a:lnTo>
                  <a:pt x="51815" y="0"/>
                </a:lnTo>
                <a:lnTo>
                  <a:pt x="0" y="0"/>
                </a:lnTo>
                <a:lnTo>
                  <a:pt x="0" y="136550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68411" y="3718559"/>
            <a:ext cx="60960" cy="1365885"/>
          </a:xfrm>
          <a:custGeom>
            <a:avLst/>
            <a:gdLst/>
            <a:ahLst/>
            <a:cxnLst/>
            <a:rect l="l" t="t" r="r" b="b"/>
            <a:pathLst>
              <a:path w="60959" h="1365885">
                <a:moveTo>
                  <a:pt x="0" y="1365503"/>
                </a:moveTo>
                <a:lnTo>
                  <a:pt x="60959" y="1365503"/>
                </a:lnTo>
                <a:lnTo>
                  <a:pt x="60959" y="0"/>
                </a:lnTo>
                <a:lnTo>
                  <a:pt x="0" y="0"/>
                </a:lnTo>
                <a:lnTo>
                  <a:pt x="0" y="1365503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084564" y="4157471"/>
            <a:ext cx="60960" cy="927100"/>
          </a:xfrm>
          <a:custGeom>
            <a:avLst/>
            <a:gdLst/>
            <a:ahLst/>
            <a:cxnLst/>
            <a:rect l="l" t="t" r="r" b="b"/>
            <a:pathLst>
              <a:path w="60959" h="927100">
                <a:moveTo>
                  <a:pt x="0" y="926591"/>
                </a:moveTo>
                <a:lnTo>
                  <a:pt x="60959" y="926591"/>
                </a:lnTo>
                <a:lnTo>
                  <a:pt x="60959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980931" y="4157471"/>
            <a:ext cx="50800" cy="927100"/>
          </a:xfrm>
          <a:custGeom>
            <a:avLst/>
            <a:gdLst/>
            <a:ahLst/>
            <a:cxnLst/>
            <a:rect l="l" t="t" r="r" b="b"/>
            <a:pathLst>
              <a:path w="50800" h="927100">
                <a:moveTo>
                  <a:pt x="0" y="926591"/>
                </a:moveTo>
                <a:lnTo>
                  <a:pt x="50291" y="926591"/>
                </a:lnTo>
                <a:lnTo>
                  <a:pt x="50291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865107" y="4157471"/>
            <a:ext cx="60960" cy="927100"/>
          </a:xfrm>
          <a:custGeom>
            <a:avLst/>
            <a:gdLst/>
            <a:ahLst/>
            <a:cxnLst/>
            <a:rect l="l" t="t" r="r" b="b"/>
            <a:pathLst>
              <a:path w="60959" h="927100">
                <a:moveTo>
                  <a:pt x="0" y="926591"/>
                </a:moveTo>
                <a:lnTo>
                  <a:pt x="60959" y="926591"/>
                </a:lnTo>
                <a:lnTo>
                  <a:pt x="60959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122152" y="4450079"/>
            <a:ext cx="60960" cy="634365"/>
          </a:xfrm>
          <a:custGeom>
            <a:avLst/>
            <a:gdLst/>
            <a:ahLst/>
            <a:cxnLst/>
            <a:rect l="l" t="t" r="r" b="b"/>
            <a:pathLst>
              <a:path w="60959" h="634364">
                <a:moveTo>
                  <a:pt x="0" y="633984"/>
                </a:moveTo>
                <a:lnTo>
                  <a:pt x="60959" y="633984"/>
                </a:lnTo>
                <a:lnTo>
                  <a:pt x="60959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018519" y="4450079"/>
            <a:ext cx="50800" cy="634365"/>
          </a:xfrm>
          <a:custGeom>
            <a:avLst/>
            <a:gdLst/>
            <a:ahLst/>
            <a:cxnLst/>
            <a:rect l="l" t="t" r="r" b="b"/>
            <a:pathLst>
              <a:path w="50800" h="634364">
                <a:moveTo>
                  <a:pt x="0" y="633984"/>
                </a:moveTo>
                <a:lnTo>
                  <a:pt x="50291" y="633984"/>
                </a:lnTo>
                <a:lnTo>
                  <a:pt x="50291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902695" y="4450079"/>
            <a:ext cx="60960" cy="634365"/>
          </a:xfrm>
          <a:custGeom>
            <a:avLst/>
            <a:gdLst/>
            <a:ahLst/>
            <a:cxnLst/>
            <a:rect l="l" t="t" r="r" b="b"/>
            <a:pathLst>
              <a:path w="60959" h="634364">
                <a:moveTo>
                  <a:pt x="0" y="633984"/>
                </a:moveTo>
                <a:lnTo>
                  <a:pt x="60959" y="633984"/>
                </a:lnTo>
                <a:lnTo>
                  <a:pt x="60959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078211" y="4352544"/>
            <a:ext cx="59690" cy="731520"/>
          </a:xfrm>
          <a:custGeom>
            <a:avLst/>
            <a:gdLst/>
            <a:ahLst/>
            <a:cxnLst/>
            <a:rect l="l" t="t" r="r" b="b"/>
            <a:pathLst>
              <a:path w="59690" h="731520">
                <a:moveTo>
                  <a:pt x="0" y="731519"/>
                </a:moveTo>
                <a:lnTo>
                  <a:pt x="59435" y="731519"/>
                </a:lnTo>
                <a:lnTo>
                  <a:pt x="59435" y="0"/>
                </a:lnTo>
                <a:lnTo>
                  <a:pt x="0" y="0"/>
                </a:lnTo>
                <a:lnTo>
                  <a:pt x="0" y="731519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974580" y="4352544"/>
            <a:ext cx="50800" cy="731520"/>
          </a:xfrm>
          <a:custGeom>
            <a:avLst/>
            <a:gdLst/>
            <a:ahLst/>
            <a:cxnLst/>
            <a:rect l="l" t="t" r="r" b="b"/>
            <a:pathLst>
              <a:path w="50800" h="731520">
                <a:moveTo>
                  <a:pt x="0" y="731519"/>
                </a:moveTo>
                <a:lnTo>
                  <a:pt x="50291" y="731519"/>
                </a:lnTo>
                <a:lnTo>
                  <a:pt x="50291" y="0"/>
                </a:lnTo>
                <a:lnTo>
                  <a:pt x="0" y="0"/>
                </a:lnTo>
                <a:lnTo>
                  <a:pt x="0" y="731519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858756" y="4352544"/>
            <a:ext cx="60960" cy="731520"/>
          </a:xfrm>
          <a:custGeom>
            <a:avLst/>
            <a:gdLst/>
            <a:ahLst/>
            <a:cxnLst/>
            <a:rect l="l" t="t" r="r" b="b"/>
            <a:pathLst>
              <a:path w="60959" h="731520">
                <a:moveTo>
                  <a:pt x="0" y="731519"/>
                </a:moveTo>
                <a:lnTo>
                  <a:pt x="60959" y="731519"/>
                </a:lnTo>
                <a:lnTo>
                  <a:pt x="60959" y="0"/>
                </a:lnTo>
                <a:lnTo>
                  <a:pt x="0" y="0"/>
                </a:lnTo>
                <a:lnTo>
                  <a:pt x="0" y="731519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121460" y="1966722"/>
            <a:ext cx="4082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直播后，有效调动用户兴趣和转化</a:t>
            </a:r>
            <a:r>
              <a:rPr sz="1600" b="1" spc="0" dirty="0">
                <a:solidFill>
                  <a:srgbClr val="2F9297"/>
                </a:solidFill>
                <a:latin typeface="微软雅黑"/>
                <a:cs typeface="微软雅黑"/>
              </a:rPr>
              <a:t>等</a:t>
            </a: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多重</a:t>
            </a:r>
            <a:r>
              <a:rPr sz="1600" b="1" spc="0" dirty="0">
                <a:solidFill>
                  <a:srgbClr val="2F9297"/>
                </a:solidFill>
                <a:latin typeface="微软雅黑"/>
                <a:cs typeface="微软雅黑"/>
              </a:rPr>
              <a:t>行</a:t>
            </a:r>
            <a:r>
              <a:rPr sz="1600" b="1" spc="-5" dirty="0">
                <a:solidFill>
                  <a:srgbClr val="2F9297"/>
                </a:solidFill>
                <a:latin typeface="微软雅黑"/>
                <a:cs typeface="微软雅黑"/>
              </a:rPr>
              <a:t>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90955" y="197510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251460"/>
                </a:moveTo>
                <a:lnTo>
                  <a:pt x="251459" y="251460"/>
                </a:lnTo>
                <a:lnTo>
                  <a:pt x="25145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2F92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852932" y="1977644"/>
            <a:ext cx="128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78763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3919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87552" y="3406140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92708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97863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03019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06652" y="3406140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11808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16963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722120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825751" y="3406140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30907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494788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599944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703576" y="3406140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08732" y="3406140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913888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019044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122676" y="3406140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27832" y="3406140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5" h="251460">
                <a:moveTo>
                  <a:pt x="0" y="251460"/>
                </a:moveTo>
                <a:lnTo>
                  <a:pt x="54864" y="251460"/>
                </a:lnTo>
                <a:lnTo>
                  <a:pt x="54864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332988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40" y="251460"/>
                </a:lnTo>
                <a:lnTo>
                  <a:pt x="5334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38144" y="3406140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40" y="251460"/>
                </a:lnTo>
                <a:lnTo>
                  <a:pt x="5334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541776" y="3406140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5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46932" y="3406140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5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03042" y="5074030"/>
            <a:ext cx="1524000" cy="1752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483357" y="5235321"/>
            <a:ext cx="666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75" dirty="0">
                <a:solidFill>
                  <a:srgbClr val="FF841D"/>
                </a:solidFill>
                <a:latin typeface="Arial"/>
                <a:cs typeface="Arial"/>
              </a:rPr>
              <a:t>37%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387852" y="4715255"/>
            <a:ext cx="3175" cy="251460"/>
          </a:xfrm>
          <a:custGeom>
            <a:avLst/>
            <a:gdLst/>
            <a:ahLst/>
            <a:cxnLst/>
            <a:rect l="l" t="t" r="r" b="b"/>
            <a:pathLst>
              <a:path w="3175" h="251460">
                <a:moveTo>
                  <a:pt x="0" y="251460"/>
                </a:moveTo>
                <a:lnTo>
                  <a:pt x="3048" y="251460"/>
                </a:lnTo>
                <a:lnTo>
                  <a:pt x="3048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82696" y="4715255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70" h="251460">
                <a:moveTo>
                  <a:pt x="0" y="251460"/>
                </a:moveTo>
                <a:lnTo>
                  <a:pt x="51815" y="251460"/>
                </a:lnTo>
                <a:lnTo>
                  <a:pt x="51815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179064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1" y="251460"/>
                </a:lnTo>
                <a:lnTo>
                  <a:pt x="50291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073907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968751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863595" y="4715255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759964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654807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549651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496311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599944" y="4716779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705100" y="4716779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10255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915411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019044" y="4716779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124200" y="4716779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29355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40" y="251460"/>
                </a:lnTo>
                <a:lnTo>
                  <a:pt x="5334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334511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40" y="251460"/>
                </a:lnTo>
                <a:lnTo>
                  <a:pt x="5334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3828" y="5074030"/>
            <a:ext cx="1524381" cy="1752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738936" y="5235321"/>
            <a:ext cx="666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75" dirty="0">
                <a:solidFill>
                  <a:srgbClr val="FF841D"/>
                </a:solidFill>
                <a:latin typeface="Arial"/>
                <a:cs typeface="Arial"/>
              </a:rPr>
              <a:t>37%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1562100" y="4715255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458467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53311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48155" y="4715255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143000" y="4715255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39367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34211" y="4715255"/>
            <a:ext cx="50800" cy="251460"/>
          </a:xfrm>
          <a:custGeom>
            <a:avLst/>
            <a:gdLst/>
            <a:ahLst/>
            <a:cxnLst/>
            <a:rect l="l" t="t" r="r" b="b"/>
            <a:pathLst>
              <a:path w="50800" h="251460">
                <a:moveTo>
                  <a:pt x="0" y="251460"/>
                </a:moveTo>
                <a:lnTo>
                  <a:pt x="50292" y="251460"/>
                </a:lnTo>
                <a:lnTo>
                  <a:pt x="50292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29055" y="4715255"/>
            <a:ext cx="52069" cy="251460"/>
          </a:xfrm>
          <a:custGeom>
            <a:avLst/>
            <a:gdLst/>
            <a:ahLst/>
            <a:cxnLst/>
            <a:rect l="l" t="t" r="r" b="b"/>
            <a:pathLst>
              <a:path w="52069" h="251460">
                <a:moveTo>
                  <a:pt x="0" y="251460"/>
                </a:moveTo>
                <a:lnTo>
                  <a:pt x="51816" y="251460"/>
                </a:lnTo>
                <a:lnTo>
                  <a:pt x="518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74191" y="4715255"/>
            <a:ext cx="1905" cy="251460"/>
          </a:xfrm>
          <a:custGeom>
            <a:avLst/>
            <a:gdLst/>
            <a:ahLst/>
            <a:cxnLst/>
            <a:rect l="l" t="t" r="r" b="b"/>
            <a:pathLst>
              <a:path w="1904" h="251460">
                <a:moveTo>
                  <a:pt x="0" y="251460"/>
                </a:moveTo>
                <a:lnTo>
                  <a:pt x="1523" y="251460"/>
                </a:lnTo>
                <a:lnTo>
                  <a:pt x="152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75716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40" y="251460"/>
                </a:lnTo>
                <a:lnTo>
                  <a:pt x="5334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80872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84503" y="4716779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89660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94816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299972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403603" y="4716779"/>
            <a:ext cx="55244" cy="251460"/>
          </a:xfrm>
          <a:custGeom>
            <a:avLst/>
            <a:gdLst/>
            <a:ahLst/>
            <a:cxnLst/>
            <a:rect l="l" t="t" r="r" b="b"/>
            <a:pathLst>
              <a:path w="55244" h="251460">
                <a:moveTo>
                  <a:pt x="0" y="251460"/>
                </a:moveTo>
                <a:lnTo>
                  <a:pt x="54863" y="251460"/>
                </a:lnTo>
                <a:lnTo>
                  <a:pt x="54863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508760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40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613916" y="4716779"/>
            <a:ext cx="53340" cy="251460"/>
          </a:xfrm>
          <a:custGeom>
            <a:avLst/>
            <a:gdLst/>
            <a:ahLst/>
            <a:cxnLst/>
            <a:rect l="l" t="t" r="r" b="b"/>
            <a:pathLst>
              <a:path w="53339" h="251460">
                <a:moveTo>
                  <a:pt x="0" y="251460"/>
                </a:moveTo>
                <a:lnTo>
                  <a:pt x="53339" y="251460"/>
                </a:lnTo>
                <a:lnTo>
                  <a:pt x="5333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174735" y="3720084"/>
            <a:ext cx="0" cy="1363980"/>
          </a:xfrm>
          <a:custGeom>
            <a:avLst/>
            <a:gdLst/>
            <a:ahLst/>
            <a:cxnLst/>
            <a:rect l="l" t="t" r="r" b="b"/>
            <a:pathLst>
              <a:path h="1363979">
                <a:moveTo>
                  <a:pt x="0" y="0"/>
                </a:moveTo>
                <a:lnTo>
                  <a:pt x="0" y="1363980"/>
                </a:lnTo>
              </a:path>
            </a:pathLst>
          </a:custGeom>
          <a:ln w="54864">
            <a:solidFill>
              <a:srgbClr val="019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034528" y="3720084"/>
            <a:ext cx="53340" cy="1363980"/>
          </a:xfrm>
          <a:custGeom>
            <a:avLst/>
            <a:gdLst/>
            <a:ahLst/>
            <a:cxnLst/>
            <a:rect l="l" t="t" r="r" b="b"/>
            <a:pathLst>
              <a:path w="53340" h="1363979">
                <a:moveTo>
                  <a:pt x="0" y="1363980"/>
                </a:moveTo>
                <a:lnTo>
                  <a:pt x="53340" y="1363980"/>
                </a:lnTo>
                <a:lnTo>
                  <a:pt x="53340" y="0"/>
                </a:lnTo>
                <a:lnTo>
                  <a:pt x="0" y="0"/>
                </a:lnTo>
                <a:lnTo>
                  <a:pt x="0" y="136398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929371" y="3720084"/>
            <a:ext cx="53340" cy="1363980"/>
          </a:xfrm>
          <a:custGeom>
            <a:avLst/>
            <a:gdLst/>
            <a:ahLst/>
            <a:cxnLst/>
            <a:rect l="l" t="t" r="r" b="b"/>
            <a:pathLst>
              <a:path w="53340" h="1363979">
                <a:moveTo>
                  <a:pt x="0" y="1363980"/>
                </a:moveTo>
                <a:lnTo>
                  <a:pt x="53340" y="1363980"/>
                </a:lnTo>
                <a:lnTo>
                  <a:pt x="53340" y="0"/>
                </a:lnTo>
                <a:lnTo>
                  <a:pt x="0" y="0"/>
                </a:lnTo>
                <a:lnTo>
                  <a:pt x="0" y="136398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840980" y="3720084"/>
            <a:ext cx="0" cy="1363980"/>
          </a:xfrm>
          <a:custGeom>
            <a:avLst/>
            <a:gdLst/>
            <a:ahLst/>
            <a:cxnLst/>
            <a:rect l="l" t="t" r="r" b="b"/>
            <a:pathLst>
              <a:path h="1363979">
                <a:moveTo>
                  <a:pt x="0" y="0"/>
                </a:moveTo>
                <a:lnTo>
                  <a:pt x="0" y="1363980"/>
                </a:lnTo>
              </a:path>
            </a:pathLst>
          </a:custGeom>
          <a:ln w="54864">
            <a:solidFill>
              <a:srgbClr val="019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172193" y="4157471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6591"/>
                </a:lnTo>
              </a:path>
            </a:pathLst>
          </a:custGeom>
          <a:ln w="53340">
            <a:solidFill>
              <a:srgbClr val="019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031223" y="4157471"/>
            <a:ext cx="53340" cy="927100"/>
          </a:xfrm>
          <a:custGeom>
            <a:avLst/>
            <a:gdLst/>
            <a:ahLst/>
            <a:cxnLst/>
            <a:rect l="l" t="t" r="r" b="b"/>
            <a:pathLst>
              <a:path w="53340" h="927100">
                <a:moveTo>
                  <a:pt x="0" y="926591"/>
                </a:moveTo>
                <a:lnTo>
                  <a:pt x="53340" y="926591"/>
                </a:lnTo>
                <a:lnTo>
                  <a:pt x="53340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926068" y="4157471"/>
            <a:ext cx="55244" cy="927100"/>
          </a:xfrm>
          <a:custGeom>
            <a:avLst/>
            <a:gdLst/>
            <a:ahLst/>
            <a:cxnLst/>
            <a:rect l="l" t="t" r="r" b="b"/>
            <a:pathLst>
              <a:path w="55245" h="927100">
                <a:moveTo>
                  <a:pt x="0" y="926591"/>
                </a:moveTo>
                <a:lnTo>
                  <a:pt x="54864" y="926591"/>
                </a:lnTo>
                <a:lnTo>
                  <a:pt x="54864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837676" y="4157471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6591"/>
                </a:lnTo>
              </a:path>
            </a:pathLst>
          </a:custGeom>
          <a:ln w="54864">
            <a:solidFill>
              <a:srgbClr val="019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165080" y="4352544"/>
            <a:ext cx="0" cy="731520"/>
          </a:xfrm>
          <a:custGeom>
            <a:avLst/>
            <a:gdLst/>
            <a:ahLst/>
            <a:cxnLst/>
            <a:rect l="l" t="t" r="r" b="b"/>
            <a:pathLst>
              <a:path h="731520">
                <a:moveTo>
                  <a:pt x="0" y="0"/>
                </a:moveTo>
                <a:lnTo>
                  <a:pt x="0" y="731519"/>
                </a:lnTo>
              </a:path>
            </a:pathLst>
          </a:custGeom>
          <a:ln w="54864">
            <a:solidFill>
              <a:srgbClr val="019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024871" y="4352544"/>
            <a:ext cx="53340" cy="731520"/>
          </a:xfrm>
          <a:custGeom>
            <a:avLst/>
            <a:gdLst/>
            <a:ahLst/>
            <a:cxnLst/>
            <a:rect l="l" t="t" r="r" b="b"/>
            <a:pathLst>
              <a:path w="53340" h="731520">
                <a:moveTo>
                  <a:pt x="0" y="731519"/>
                </a:moveTo>
                <a:lnTo>
                  <a:pt x="53340" y="731519"/>
                </a:lnTo>
                <a:lnTo>
                  <a:pt x="53340" y="0"/>
                </a:lnTo>
                <a:lnTo>
                  <a:pt x="0" y="0"/>
                </a:lnTo>
                <a:lnTo>
                  <a:pt x="0" y="731519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919716" y="4352544"/>
            <a:ext cx="55244" cy="731520"/>
          </a:xfrm>
          <a:custGeom>
            <a:avLst/>
            <a:gdLst/>
            <a:ahLst/>
            <a:cxnLst/>
            <a:rect l="l" t="t" r="r" b="b"/>
            <a:pathLst>
              <a:path w="55245" h="731520">
                <a:moveTo>
                  <a:pt x="0" y="731519"/>
                </a:moveTo>
                <a:lnTo>
                  <a:pt x="54864" y="731519"/>
                </a:lnTo>
                <a:lnTo>
                  <a:pt x="54864" y="0"/>
                </a:lnTo>
                <a:lnTo>
                  <a:pt x="0" y="0"/>
                </a:lnTo>
                <a:lnTo>
                  <a:pt x="0" y="731519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831323" y="4352544"/>
            <a:ext cx="0" cy="731520"/>
          </a:xfrm>
          <a:custGeom>
            <a:avLst/>
            <a:gdLst/>
            <a:ahLst/>
            <a:cxnLst/>
            <a:rect l="l" t="t" r="r" b="b"/>
            <a:pathLst>
              <a:path h="731520">
                <a:moveTo>
                  <a:pt x="0" y="0"/>
                </a:moveTo>
                <a:lnTo>
                  <a:pt x="0" y="731519"/>
                </a:lnTo>
              </a:path>
            </a:pathLst>
          </a:custGeom>
          <a:ln w="54864">
            <a:solidFill>
              <a:srgbClr val="019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209781" y="4450079"/>
            <a:ext cx="0" cy="634365"/>
          </a:xfrm>
          <a:custGeom>
            <a:avLst/>
            <a:gdLst/>
            <a:ahLst/>
            <a:cxnLst/>
            <a:rect l="l" t="t" r="r" b="b"/>
            <a:pathLst>
              <a:path h="634364">
                <a:moveTo>
                  <a:pt x="0" y="0"/>
                </a:moveTo>
                <a:lnTo>
                  <a:pt x="0" y="633984"/>
                </a:lnTo>
              </a:path>
            </a:pathLst>
          </a:custGeom>
          <a:ln w="53340">
            <a:solidFill>
              <a:srgbClr val="019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068811" y="4450079"/>
            <a:ext cx="53340" cy="634365"/>
          </a:xfrm>
          <a:custGeom>
            <a:avLst/>
            <a:gdLst/>
            <a:ahLst/>
            <a:cxnLst/>
            <a:rect l="l" t="t" r="r" b="b"/>
            <a:pathLst>
              <a:path w="53340" h="634364">
                <a:moveTo>
                  <a:pt x="0" y="633984"/>
                </a:moveTo>
                <a:lnTo>
                  <a:pt x="53340" y="633984"/>
                </a:lnTo>
                <a:lnTo>
                  <a:pt x="53340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963656" y="4450079"/>
            <a:ext cx="55244" cy="634365"/>
          </a:xfrm>
          <a:custGeom>
            <a:avLst/>
            <a:gdLst/>
            <a:ahLst/>
            <a:cxnLst/>
            <a:rect l="l" t="t" r="r" b="b"/>
            <a:pathLst>
              <a:path w="55245" h="634364">
                <a:moveTo>
                  <a:pt x="0" y="633984"/>
                </a:moveTo>
                <a:lnTo>
                  <a:pt x="54864" y="633984"/>
                </a:lnTo>
                <a:lnTo>
                  <a:pt x="54864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0875264" y="4450079"/>
            <a:ext cx="0" cy="634365"/>
          </a:xfrm>
          <a:custGeom>
            <a:avLst/>
            <a:gdLst/>
            <a:ahLst/>
            <a:cxnLst/>
            <a:rect l="l" t="t" r="r" b="b"/>
            <a:pathLst>
              <a:path h="634364">
                <a:moveTo>
                  <a:pt x="0" y="0"/>
                </a:moveTo>
                <a:lnTo>
                  <a:pt x="0" y="633984"/>
                </a:lnTo>
              </a:path>
            </a:pathLst>
          </a:custGeom>
          <a:ln w="54864">
            <a:solidFill>
              <a:srgbClr val="019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145792" y="3450335"/>
            <a:ext cx="220980" cy="1630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877055" y="3450335"/>
            <a:ext cx="220980" cy="1630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984248" y="4759452"/>
            <a:ext cx="220979" cy="1630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605784" y="4759452"/>
            <a:ext cx="220979" cy="1630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769721" y="6412179"/>
            <a:ext cx="23653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</a:t>
            </a:r>
            <a:r>
              <a:rPr sz="800" dirty="0">
                <a:latin typeface="微软雅黑"/>
                <a:cs typeface="微软雅黑"/>
              </a:rPr>
              <a:t>年</a:t>
            </a:r>
            <a:r>
              <a:rPr sz="800" spc="-5" dirty="0">
                <a:latin typeface="微软雅黑"/>
                <a:cs typeface="微软雅黑"/>
              </a:rPr>
              <a:t>5</a:t>
            </a:r>
            <a:r>
              <a:rPr sz="800" dirty="0">
                <a:latin typeface="微软雅黑"/>
                <a:cs typeface="微软雅黑"/>
              </a:rPr>
              <a:t>月抖音直播用户调研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8202168" y="3092195"/>
            <a:ext cx="398145" cy="259079"/>
          </a:xfrm>
          <a:custGeom>
            <a:avLst/>
            <a:gdLst/>
            <a:ahLst/>
            <a:cxnLst/>
            <a:rect l="l" t="t" r="r" b="b"/>
            <a:pathLst>
              <a:path w="398145" h="259079">
                <a:moveTo>
                  <a:pt x="0" y="30479"/>
                </a:moveTo>
                <a:lnTo>
                  <a:pt x="2387" y="18591"/>
                </a:lnTo>
                <a:lnTo>
                  <a:pt x="8905" y="8905"/>
                </a:lnTo>
                <a:lnTo>
                  <a:pt x="18591" y="2387"/>
                </a:lnTo>
                <a:lnTo>
                  <a:pt x="30479" y="0"/>
                </a:lnTo>
                <a:lnTo>
                  <a:pt x="66293" y="0"/>
                </a:lnTo>
                <a:lnTo>
                  <a:pt x="165734" y="0"/>
                </a:lnTo>
                <a:lnTo>
                  <a:pt x="367283" y="0"/>
                </a:lnTo>
                <a:lnTo>
                  <a:pt x="379172" y="2387"/>
                </a:lnTo>
                <a:lnTo>
                  <a:pt x="388858" y="8905"/>
                </a:lnTo>
                <a:lnTo>
                  <a:pt x="395376" y="18591"/>
                </a:lnTo>
                <a:lnTo>
                  <a:pt x="397763" y="30479"/>
                </a:lnTo>
                <a:lnTo>
                  <a:pt x="397763" y="106679"/>
                </a:lnTo>
                <a:lnTo>
                  <a:pt x="397763" y="152400"/>
                </a:lnTo>
                <a:lnTo>
                  <a:pt x="395376" y="164288"/>
                </a:lnTo>
                <a:lnTo>
                  <a:pt x="388858" y="173974"/>
                </a:lnTo>
                <a:lnTo>
                  <a:pt x="379172" y="180492"/>
                </a:lnTo>
                <a:lnTo>
                  <a:pt x="367283" y="182879"/>
                </a:lnTo>
                <a:lnTo>
                  <a:pt x="165734" y="182879"/>
                </a:lnTo>
                <a:lnTo>
                  <a:pt x="47625" y="258825"/>
                </a:lnTo>
                <a:lnTo>
                  <a:pt x="66293" y="182879"/>
                </a:lnTo>
                <a:lnTo>
                  <a:pt x="30479" y="182879"/>
                </a:lnTo>
                <a:lnTo>
                  <a:pt x="18591" y="180492"/>
                </a:lnTo>
                <a:lnTo>
                  <a:pt x="8905" y="173974"/>
                </a:lnTo>
                <a:lnTo>
                  <a:pt x="2387" y="164288"/>
                </a:lnTo>
                <a:lnTo>
                  <a:pt x="0" y="152400"/>
                </a:lnTo>
                <a:lnTo>
                  <a:pt x="0" y="106679"/>
                </a:lnTo>
                <a:lnTo>
                  <a:pt x="0" y="30479"/>
                </a:lnTo>
                <a:close/>
              </a:path>
            </a:pathLst>
          </a:custGeom>
          <a:ln w="12700">
            <a:solidFill>
              <a:srgbClr val="14AF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9069323" y="3537203"/>
            <a:ext cx="399415" cy="259079"/>
          </a:xfrm>
          <a:custGeom>
            <a:avLst/>
            <a:gdLst/>
            <a:ahLst/>
            <a:cxnLst/>
            <a:rect l="l" t="t" r="r" b="b"/>
            <a:pathLst>
              <a:path w="399415" h="259079">
                <a:moveTo>
                  <a:pt x="0" y="30480"/>
                </a:moveTo>
                <a:lnTo>
                  <a:pt x="2387" y="18591"/>
                </a:lnTo>
                <a:lnTo>
                  <a:pt x="8905" y="8905"/>
                </a:lnTo>
                <a:lnTo>
                  <a:pt x="18591" y="2387"/>
                </a:lnTo>
                <a:lnTo>
                  <a:pt x="30479" y="0"/>
                </a:lnTo>
                <a:lnTo>
                  <a:pt x="66548" y="0"/>
                </a:lnTo>
                <a:lnTo>
                  <a:pt x="166370" y="0"/>
                </a:lnTo>
                <a:lnTo>
                  <a:pt x="368807" y="0"/>
                </a:lnTo>
                <a:lnTo>
                  <a:pt x="380696" y="2387"/>
                </a:lnTo>
                <a:lnTo>
                  <a:pt x="390382" y="8905"/>
                </a:lnTo>
                <a:lnTo>
                  <a:pt x="396900" y="18591"/>
                </a:lnTo>
                <a:lnTo>
                  <a:pt x="399287" y="30480"/>
                </a:lnTo>
                <a:lnTo>
                  <a:pt x="399287" y="106680"/>
                </a:lnTo>
                <a:lnTo>
                  <a:pt x="399287" y="152400"/>
                </a:lnTo>
                <a:lnTo>
                  <a:pt x="396900" y="164288"/>
                </a:lnTo>
                <a:lnTo>
                  <a:pt x="390382" y="173974"/>
                </a:lnTo>
                <a:lnTo>
                  <a:pt x="380696" y="180492"/>
                </a:lnTo>
                <a:lnTo>
                  <a:pt x="368807" y="182880"/>
                </a:lnTo>
                <a:lnTo>
                  <a:pt x="166370" y="182880"/>
                </a:lnTo>
                <a:lnTo>
                  <a:pt x="47878" y="258826"/>
                </a:lnTo>
                <a:lnTo>
                  <a:pt x="66548" y="182880"/>
                </a:lnTo>
                <a:lnTo>
                  <a:pt x="30479" y="182880"/>
                </a:lnTo>
                <a:lnTo>
                  <a:pt x="18591" y="180492"/>
                </a:lnTo>
                <a:lnTo>
                  <a:pt x="8905" y="173974"/>
                </a:lnTo>
                <a:lnTo>
                  <a:pt x="2387" y="164288"/>
                </a:lnTo>
                <a:lnTo>
                  <a:pt x="0" y="152400"/>
                </a:lnTo>
                <a:lnTo>
                  <a:pt x="0" y="106680"/>
                </a:lnTo>
                <a:lnTo>
                  <a:pt x="0" y="30480"/>
                </a:lnTo>
                <a:close/>
              </a:path>
            </a:pathLst>
          </a:custGeom>
          <a:ln w="12700">
            <a:solidFill>
              <a:srgbClr val="14AF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023347" y="3669791"/>
            <a:ext cx="399415" cy="259079"/>
          </a:xfrm>
          <a:custGeom>
            <a:avLst/>
            <a:gdLst/>
            <a:ahLst/>
            <a:cxnLst/>
            <a:rect l="l" t="t" r="r" b="b"/>
            <a:pathLst>
              <a:path w="399415" h="259079">
                <a:moveTo>
                  <a:pt x="0" y="30479"/>
                </a:moveTo>
                <a:lnTo>
                  <a:pt x="2387" y="18591"/>
                </a:lnTo>
                <a:lnTo>
                  <a:pt x="8905" y="8905"/>
                </a:lnTo>
                <a:lnTo>
                  <a:pt x="18591" y="2387"/>
                </a:lnTo>
                <a:lnTo>
                  <a:pt x="30479" y="0"/>
                </a:lnTo>
                <a:lnTo>
                  <a:pt x="66548" y="0"/>
                </a:lnTo>
                <a:lnTo>
                  <a:pt x="166370" y="0"/>
                </a:lnTo>
                <a:lnTo>
                  <a:pt x="368807" y="0"/>
                </a:lnTo>
                <a:lnTo>
                  <a:pt x="380696" y="2387"/>
                </a:lnTo>
                <a:lnTo>
                  <a:pt x="390382" y="8905"/>
                </a:lnTo>
                <a:lnTo>
                  <a:pt x="396900" y="18591"/>
                </a:lnTo>
                <a:lnTo>
                  <a:pt x="399287" y="30479"/>
                </a:lnTo>
                <a:lnTo>
                  <a:pt x="399287" y="106679"/>
                </a:lnTo>
                <a:lnTo>
                  <a:pt x="399287" y="152399"/>
                </a:lnTo>
                <a:lnTo>
                  <a:pt x="396900" y="164288"/>
                </a:lnTo>
                <a:lnTo>
                  <a:pt x="390382" y="173974"/>
                </a:lnTo>
                <a:lnTo>
                  <a:pt x="380696" y="180492"/>
                </a:lnTo>
                <a:lnTo>
                  <a:pt x="368807" y="182879"/>
                </a:lnTo>
                <a:lnTo>
                  <a:pt x="166370" y="182879"/>
                </a:lnTo>
                <a:lnTo>
                  <a:pt x="47878" y="258825"/>
                </a:lnTo>
                <a:lnTo>
                  <a:pt x="66548" y="182879"/>
                </a:lnTo>
                <a:lnTo>
                  <a:pt x="30479" y="182879"/>
                </a:lnTo>
                <a:lnTo>
                  <a:pt x="18591" y="180492"/>
                </a:lnTo>
                <a:lnTo>
                  <a:pt x="8905" y="173974"/>
                </a:lnTo>
                <a:lnTo>
                  <a:pt x="2387" y="164288"/>
                </a:lnTo>
                <a:lnTo>
                  <a:pt x="0" y="152399"/>
                </a:lnTo>
                <a:lnTo>
                  <a:pt x="0" y="106679"/>
                </a:lnTo>
                <a:lnTo>
                  <a:pt x="0" y="30479"/>
                </a:lnTo>
                <a:close/>
              </a:path>
            </a:pathLst>
          </a:custGeom>
          <a:ln w="12700">
            <a:solidFill>
              <a:srgbClr val="14AF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1041380" y="3773423"/>
            <a:ext cx="399415" cy="259079"/>
          </a:xfrm>
          <a:custGeom>
            <a:avLst/>
            <a:gdLst/>
            <a:ahLst/>
            <a:cxnLst/>
            <a:rect l="l" t="t" r="r" b="b"/>
            <a:pathLst>
              <a:path w="399415" h="259079">
                <a:moveTo>
                  <a:pt x="0" y="30480"/>
                </a:moveTo>
                <a:lnTo>
                  <a:pt x="2387" y="18591"/>
                </a:lnTo>
                <a:lnTo>
                  <a:pt x="8905" y="8905"/>
                </a:lnTo>
                <a:lnTo>
                  <a:pt x="18591" y="2387"/>
                </a:lnTo>
                <a:lnTo>
                  <a:pt x="30479" y="0"/>
                </a:lnTo>
                <a:lnTo>
                  <a:pt x="66548" y="0"/>
                </a:lnTo>
                <a:lnTo>
                  <a:pt x="166370" y="0"/>
                </a:lnTo>
                <a:lnTo>
                  <a:pt x="368808" y="0"/>
                </a:lnTo>
                <a:lnTo>
                  <a:pt x="380696" y="2387"/>
                </a:lnTo>
                <a:lnTo>
                  <a:pt x="390382" y="8905"/>
                </a:lnTo>
                <a:lnTo>
                  <a:pt x="396900" y="18591"/>
                </a:lnTo>
                <a:lnTo>
                  <a:pt x="399288" y="30480"/>
                </a:lnTo>
                <a:lnTo>
                  <a:pt x="399288" y="106680"/>
                </a:lnTo>
                <a:lnTo>
                  <a:pt x="399288" y="152400"/>
                </a:lnTo>
                <a:lnTo>
                  <a:pt x="396900" y="164288"/>
                </a:lnTo>
                <a:lnTo>
                  <a:pt x="390382" y="173974"/>
                </a:lnTo>
                <a:lnTo>
                  <a:pt x="380696" y="180492"/>
                </a:lnTo>
                <a:lnTo>
                  <a:pt x="368808" y="182880"/>
                </a:lnTo>
                <a:lnTo>
                  <a:pt x="166370" y="182880"/>
                </a:lnTo>
                <a:lnTo>
                  <a:pt x="47878" y="258825"/>
                </a:lnTo>
                <a:lnTo>
                  <a:pt x="66548" y="182880"/>
                </a:lnTo>
                <a:lnTo>
                  <a:pt x="30479" y="182880"/>
                </a:lnTo>
                <a:lnTo>
                  <a:pt x="18591" y="180492"/>
                </a:lnTo>
                <a:lnTo>
                  <a:pt x="8905" y="173974"/>
                </a:lnTo>
                <a:lnTo>
                  <a:pt x="2387" y="164288"/>
                </a:lnTo>
                <a:lnTo>
                  <a:pt x="0" y="152400"/>
                </a:lnTo>
                <a:lnTo>
                  <a:pt x="0" y="106680"/>
                </a:lnTo>
                <a:lnTo>
                  <a:pt x="0" y="30480"/>
                </a:lnTo>
                <a:close/>
              </a:path>
            </a:pathLst>
          </a:custGeom>
          <a:ln w="12699">
            <a:solidFill>
              <a:srgbClr val="14AF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8292" y="5077967"/>
            <a:ext cx="2801620" cy="325120"/>
          </a:xfrm>
          <a:custGeom>
            <a:avLst/>
            <a:gdLst/>
            <a:ahLst/>
            <a:cxnLst/>
            <a:rect l="l" t="t" r="r" b="b"/>
            <a:pathLst>
              <a:path w="2801620" h="325120">
                <a:moveTo>
                  <a:pt x="0" y="324611"/>
                </a:moveTo>
                <a:lnTo>
                  <a:pt x="2801111" y="324611"/>
                </a:lnTo>
                <a:lnTo>
                  <a:pt x="2801111" y="0"/>
                </a:lnTo>
                <a:lnTo>
                  <a:pt x="0" y="0"/>
                </a:lnTo>
                <a:lnTo>
                  <a:pt x="0" y="32461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98292" y="5754623"/>
            <a:ext cx="2801620" cy="325120"/>
          </a:xfrm>
          <a:custGeom>
            <a:avLst/>
            <a:gdLst/>
            <a:ahLst/>
            <a:cxnLst/>
            <a:rect l="l" t="t" r="r" b="b"/>
            <a:pathLst>
              <a:path w="2801620" h="325120">
                <a:moveTo>
                  <a:pt x="0" y="324611"/>
                </a:moveTo>
                <a:lnTo>
                  <a:pt x="2801111" y="324611"/>
                </a:lnTo>
                <a:lnTo>
                  <a:pt x="2801111" y="0"/>
                </a:lnTo>
                <a:lnTo>
                  <a:pt x="0" y="0"/>
                </a:lnTo>
                <a:lnTo>
                  <a:pt x="0" y="32461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98292" y="3712464"/>
            <a:ext cx="2801620" cy="325120"/>
          </a:xfrm>
          <a:custGeom>
            <a:avLst/>
            <a:gdLst/>
            <a:ahLst/>
            <a:cxnLst/>
            <a:rect l="l" t="t" r="r" b="b"/>
            <a:pathLst>
              <a:path w="2801620" h="325120">
                <a:moveTo>
                  <a:pt x="0" y="324612"/>
                </a:moveTo>
                <a:lnTo>
                  <a:pt x="2801111" y="324612"/>
                </a:lnTo>
                <a:lnTo>
                  <a:pt x="2801111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8292" y="3069335"/>
            <a:ext cx="2801620" cy="1259205"/>
          </a:xfrm>
          <a:custGeom>
            <a:avLst/>
            <a:gdLst/>
            <a:ahLst/>
            <a:cxnLst/>
            <a:rect l="l" t="t" r="r" b="b"/>
            <a:pathLst>
              <a:path w="2801620" h="1259204">
                <a:moveTo>
                  <a:pt x="0" y="1258824"/>
                </a:moveTo>
                <a:lnTo>
                  <a:pt x="2801111" y="1258824"/>
                </a:lnTo>
                <a:lnTo>
                  <a:pt x="2801111" y="0"/>
                </a:lnTo>
                <a:lnTo>
                  <a:pt x="0" y="0"/>
                </a:lnTo>
                <a:lnTo>
                  <a:pt x="0" y="1258824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22509" y="3937127"/>
            <a:ext cx="1036955" cy="1875155"/>
          </a:xfrm>
          <a:custGeom>
            <a:avLst/>
            <a:gdLst/>
            <a:ahLst/>
            <a:cxnLst/>
            <a:rect l="l" t="t" r="r" b="b"/>
            <a:pathLst>
              <a:path w="1036954" h="1875154">
                <a:moveTo>
                  <a:pt x="0" y="0"/>
                </a:moveTo>
                <a:lnTo>
                  <a:pt x="0" y="1036447"/>
                </a:lnTo>
                <a:lnTo>
                  <a:pt x="609219" y="1874901"/>
                </a:lnTo>
                <a:lnTo>
                  <a:pt x="648644" y="1844788"/>
                </a:lnTo>
                <a:lnTo>
                  <a:pt x="686390" y="1812996"/>
                </a:lnTo>
                <a:lnTo>
                  <a:pt x="722420" y="1779599"/>
                </a:lnTo>
                <a:lnTo>
                  <a:pt x="756697" y="1744668"/>
                </a:lnTo>
                <a:lnTo>
                  <a:pt x="789183" y="1708277"/>
                </a:lnTo>
                <a:lnTo>
                  <a:pt x="819843" y="1670497"/>
                </a:lnTo>
                <a:lnTo>
                  <a:pt x="848637" y="1631402"/>
                </a:lnTo>
                <a:lnTo>
                  <a:pt x="875530" y="1591063"/>
                </a:lnTo>
                <a:lnTo>
                  <a:pt x="900485" y="1549554"/>
                </a:lnTo>
                <a:lnTo>
                  <a:pt x="923464" y="1506947"/>
                </a:lnTo>
                <a:lnTo>
                  <a:pt x="944431" y="1463314"/>
                </a:lnTo>
                <a:lnTo>
                  <a:pt x="963347" y="1418728"/>
                </a:lnTo>
                <a:lnTo>
                  <a:pt x="980177" y="1373262"/>
                </a:lnTo>
                <a:lnTo>
                  <a:pt x="994884" y="1326989"/>
                </a:lnTo>
                <a:lnTo>
                  <a:pt x="1007429" y="1279980"/>
                </a:lnTo>
                <a:lnTo>
                  <a:pt x="1017776" y="1232308"/>
                </a:lnTo>
                <a:lnTo>
                  <a:pt x="1025889" y="1184046"/>
                </a:lnTo>
                <a:lnTo>
                  <a:pt x="1031730" y="1135267"/>
                </a:lnTo>
                <a:lnTo>
                  <a:pt x="1035261" y="1086043"/>
                </a:lnTo>
                <a:lnTo>
                  <a:pt x="1036447" y="1036447"/>
                </a:lnTo>
                <a:lnTo>
                  <a:pt x="1035318" y="987658"/>
                </a:lnTo>
                <a:lnTo>
                  <a:pt x="1031967" y="939450"/>
                </a:lnTo>
                <a:lnTo>
                  <a:pt x="1026442" y="891872"/>
                </a:lnTo>
                <a:lnTo>
                  <a:pt x="1018794" y="844975"/>
                </a:lnTo>
                <a:lnTo>
                  <a:pt x="1009072" y="798807"/>
                </a:lnTo>
                <a:lnTo>
                  <a:pt x="997326" y="753418"/>
                </a:lnTo>
                <a:lnTo>
                  <a:pt x="983605" y="708859"/>
                </a:lnTo>
                <a:lnTo>
                  <a:pt x="967960" y="665178"/>
                </a:lnTo>
                <a:lnTo>
                  <a:pt x="950441" y="622427"/>
                </a:lnTo>
                <a:lnTo>
                  <a:pt x="931096" y="580654"/>
                </a:lnTo>
                <a:lnTo>
                  <a:pt x="909977" y="539910"/>
                </a:lnTo>
                <a:lnTo>
                  <a:pt x="887132" y="500244"/>
                </a:lnTo>
                <a:lnTo>
                  <a:pt x="862611" y="461706"/>
                </a:lnTo>
                <a:lnTo>
                  <a:pt x="836465" y="424345"/>
                </a:lnTo>
                <a:lnTo>
                  <a:pt x="808743" y="388212"/>
                </a:lnTo>
                <a:lnTo>
                  <a:pt x="779494" y="353357"/>
                </a:lnTo>
                <a:lnTo>
                  <a:pt x="748769" y="319828"/>
                </a:lnTo>
                <a:lnTo>
                  <a:pt x="716618" y="287677"/>
                </a:lnTo>
                <a:lnTo>
                  <a:pt x="683089" y="256952"/>
                </a:lnTo>
                <a:lnTo>
                  <a:pt x="648234" y="227703"/>
                </a:lnTo>
                <a:lnTo>
                  <a:pt x="612101" y="199981"/>
                </a:lnTo>
                <a:lnTo>
                  <a:pt x="574740" y="173835"/>
                </a:lnTo>
                <a:lnTo>
                  <a:pt x="536202" y="149314"/>
                </a:lnTo>
                <a:lnTo>
                  <a:pt x="496536" y="126469"/>
                </a:lnTo>
                <a:lnTo>
                  <a:pt x="455792" y="105350"/>
                </a:lnTo>
                <a:lnTo>
                  <a:pt x="414019" y="86005"/>
                </a:lnTo>
                <a:lnTo>
                  <a:pt x="371268" y="68486"/>
                </a:lnTo>
                <a:lnTo>
                  <a:pt x="327587" y="52841"/>
                </a:lnTo>
                <a:lnTo>
                  <a:pt x="283028" y="39120"/>
                </a:lnTo>
                <a:lnTo>
                  <a:pt x="237639" y="27374"/>
                </a:lnTo>
                <a:lnTo>
                  <a:pt x="191471" y="17652"/>
                </a:lnTo>
                <a:lnTo>
                  <a:pt x="144574" y="10004"/>
                </a:lnTo>
                <a:lnTo>
                  <a:pt x="96996" y="4479"/>
                </a:lnTo>
                <a:lnTo>
                  <a:pt x="48788" y="1128"/>
                </a:lnTo>
                <a:lnTo>
                  <a:pt x="0" y="0"/>
                </a:lnTo>
                <a:close/>
              </a:path>
            </a:pathLst>
          </a:custGeom>
          <a:solidFill>
            <a:srgbClr val="0077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4742" y="4973573"/>
            <a:ext cx="1547495" cy="1036955"/>
          </a:xfrm>
          <a:custGeom>
            <a:avLst/>
            <a:gdLst/>
            <a:ahLst/>
            <a:cxnLst/>
            <a:rect l="l" t="t" r="r" b="b"/>
            <a:pathLst>
              <a:path w="1547495" h="1036954">
                <a:moveTo>
                  <a:pt x="937767" y="0"/>
                </a:moveTo>
                <a:lnTo>
                  <a:pt x="0" y="441325"/>
                </a:lnTo>
                <a:lnTo>
                  <a:pt x="21875" y="485007"/>
                </a:lnTo>
                <a:lnTo>
                  <a:pt x="45751" y="527605"/>
                </a:lnTo>
                <a:lnTo>
                  <a:pt x="71580" y="569037"/>
                </a:lnTo>
                <a:lnTo>
                  <a:pt x="99313" y="609219"/>
                </a:lnTo>
                <a:lnTo>
                  <a:pt x="128902" y="648021"/>
                </a:lnTo>
                <a:lnTo>
                  <a:pt x="159948" y="685048"/>
                </a:lnTo>
                <a:lnTo>
                  <a:pt x="192381" y="720288"/>
                </a:lnTo>
                <a:lnTo>
                  <a:pt x="226134" y="753729"/>
                </a:lnTo>
                <a:lnTo>
                  <a:pt x="261135" y="785362"/>
                </a:lnTo>
                <a:lnTo>
                  <a:pt x="297315" y="815174"/>
                </a:lnTo>
                <a:lnTo>
                  <a:pt x="334606" y="843155"/>
                </a:lnTo>
                <a:lnTo>
                  <a:pt x="372937" y="869294"/>
                </a:lnTo>
                <a:lnTo>
                  <a:pt x="412238" y="893580"/>
                </a:lnTo>
                <a:lnTo>
                  <a:pt x="452441" y="916002"/>
                </a:lnTo>
                <a:lnTo>
                  <a:pt x="493475" y="936548"/>
                </a:lnTo>
                <a:lnTo>
                  <a:pt x="535272" y="955208"/>
                </a:lnTo>
                <a:lnTo>
                  <a:pt x="577761" y="971971"/>
                </a:lnTo>
                <a:lnTo>
                  <a:pt x="620873" y="986826"/>
                </a:lnTo>
                <a:lnTo>
                  <a:pt x="664539" y="999761"/>
                </a:lnTo>
                <a:lnTo>
                  <a:pt x="708688" y="1010766"/>
                </a:lnTo>
                <a:lnTo>
                  <a:pt x="753252" y="1019830"/>
                </a:lnTo>
                <a:lnTo>
                  <a:pt x="798161" y="1026942"/>
                </a:lnTo>
                <a:lnTo>
                  <a:pt x="843345" y="1032090"/>
                </a:lnTo>
                <a:lnTo>
                  <a:pt x="888735" y="1035263"/>
                </a:lnTo>
                <a:lnTo>
                  <a:pt x="934261" y="1036452"/>
                </a:lnTo>
                <a:lnTo>
                  <a:pt x="979854" y="1035644"/>
                </a:lnTo>
                <a:lnTo>
                  <a:pt x="1025444" y="1032828"/>
                </a:lnTo>
                <a:lnTo>
                  <a:pt x="1070962" y="1027994"/>
                </a:lnTo>
                <a:lnTo>
                  <a:pt x="1116337" y="1021131"/>
                </a:lnTo>
                <a:lnTo>
                  <a:pt x="1161501" y="1012227"/>
                </a:lnTo>
                <a:lnTo>
                  <a:pt x="1206384" y="1001272"/>
                </a:lnTo>
                <a:lnTo>
                  <a:pt x="1250917" y="988254"/>
                </a:lnTo>
                <a:lnTo>
                  <a:pt x="1295029" y="973163"/>
                </a:lnTo>
                <a:lnTo>
                  <a:pt x="1338652" y="955987"/>
                </a:lnTo>
                <a:lnTo>
                  <a:pt x="1381716" y="936715"/>
                </a:lnTo>
                <a:lnTo>
                  <a:pt x="1424150" y="915337"/>
                </a:lnTo>
                <a:lnTo>
                  <a:pt x="1465887" y="891842"/>
                </a:lnTo>
                <a:lnTo>
                  <a:pt x="1506855" y="866217"/>
                </a:lnTo>
                <a:lnTo>
                  <a:pt x="1546986" y="838454"/>
                </a:lnTo>
                <a:lnTo>
                  <a:pt x="937767" y="0"/>
                </a:lnTo>
                <a:close/>
              </a:path>
            </a:pathLst>
          </a:custGeom>
          <a:solidFill>
            <a:srgbClr val="1485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86166" y="4098544"/>
            <a:ext cx="1036955" cy="1316355"/>
          </a:xfrm>
          <a:custGeom>
            <a:avLst/>
            <a:gdLst/>
            <a:ahLst/>
            <a:cxnLst/>
            <a:rect l="l" t="t" r="r" b="b"/>
            <a:pathLst>
              <a:path w="1036954" h="1316354">
                <a:moveTo>
                  <a:pt x="481099" y="0"/>
                </a:moveTo>
                <a:lnTo>
                  <a:pt x="440576" y="27050"/>
                </a:lnTo>
                <a:lnTo>
                  <a:pt x="401696" y="55697"/>
                </a:lnTo>
                <a:lnTo>
                  <a:pt x="364480" y="85873"/>
                </a:lnTo>
                <a:lnTo>
                  <a:pt x="328947" y="117507"/>
                </a:lnTo>
                <a:lnTo>
                  <a:pt x="295118" y="150531"/>
                </a:lnTo>
                <a:lnTo>
                  <a:pt x="263013" y="184877"/>
                </a:lnTo>
                <a:lnTo>
                  <a:pt x="232651" y="220475"/>
                </a:lnTo>
                <a:lnTo>
                  <a:pt x="204052" y="257258"/>
                </a:lnTo>
                <a:lnTo>
                  <a:pt x="177237" y="295155"/>
                </a:lnTo>
                <a:lnTo>
                  <a:pt x="152225" y="334099"/>
                </a:lnTo>
                <a:lnTo>
                  <a:pt x="129036" y="374020"/>
                </a:lnTo>
                <a:lnTo>
                  <a:pt x="107691" y="414850"/>
                </a:lnTo>
                <a:lnTo>
                  <a:pt x="88208" y="456520"/>
                </a:lnTo>
                <a:lnTo>
                  <a:pt x="70609" y="498962"/>
                </a:lnTo>
                <a:lnTo>
                  <a:pt x="54912" y="542105"/>
                </a:lnTo>
                <a:lnTo>
                  <a:pt x="41139" y="585882"/>
                </a:lnTo>
                <a:lnTo>
                  <a:pt x="29309" y="630224"/>
                </a:lnTo>
                <a:lnTo>
                  <a:pt x="19441" y="675062"/>
                </a:lnTo>
                <a:lnTo>
                  <a:pt x="11557" y="720327"/>
                </a:lnTo>
                <a:lnTo>
                  <a:pt x="5675" y="765951"/>
                </a:lnTo>
                <a:lnTo>
                  <a:pt x="1816" y="811864"/>
                </a:lnTo>
                <a:lnTo>
                  <a:pt x="0" y="857998"/>
                </a:lnTo>
                <a:lnTo>
                  <a:pt x="246" y="904285"/>
                </a:lnTo>
                <a:lnTo>
                  <a:pt x="2575" y="950654"/>
                </a:lnTo>
                <a:lnTo>
                  <a:pt x="7006" y="997038"/>
                </a:lnTo>
                <a:lnTo>
                  <a:pt x="13560" y="1043368"/>
                </a:lnTo>
                <a:lnTo>
                  <a:pt x="22257" y="1089575"/>
                </a:lnTo>
                <a:lnTo>
                  <a:pt x="33116" y="1135589"/>
                </a:lnTo>
                <a:lnTo>
                  <a:pt x="46157" y="1181344"/>
                </a:lnTo>
                <a:lnTo>
                  <a:pt x="61401" y="1226768"/>
                </a:lnTo>
                <a:lnTo>
                  <a:pt x="78867" y="1271795"/>
                </a:lnTo>
                <a:lnTo>
                  <a:pt x="98575" y="1316354"/>
                </a:lnTo>
                <a:lnTo>
                  <a:pt x="1036343" y="875029"/>
                </a:lnTo>
                <a:lnTo>
                  <a:pt x="481099" y="0"/>
                </a:lnTo>
                <a:close/>
              </a:path>
            </a:pathLst>
          </a:custGeom>
          <a:solidFill>
            <a:srgbClr val="29A5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67266" y="3987927"/>
            <a:ext cx="555625" cy="986155"/>
          </a:xfrm>
          <a:custGeom>
            <a:avLst/>
            <a:gdLst/>
            <a:ahLst/>
            <a:cxnLst/>
            <a:rect l="l" t="t" r="r" b="b"/>
            <a:pathLst>
              <a:path w="555625" h="986154">
                <a:moveTo>
                  <a:pt x="235076" y="0"/>
                </a:moveTo>
                <a:lnTo>
                  <a:pt x="185927" y="17319"/>
                </a:lnTo>
                <a:lnTo>
                  <a:pt x="137754" y="37090"/>
                </a:lnTo>
                <a:lnTo>
                  <a:pt x="90647" y="59262"/>
                </a:lnTo>
                <a:lnTo>
                  <a:pt x="44698" y="83787"/>
                </a:lnTo>
                <a:lnTo>
                  <a:pt x="0" y="110617"/>
                </a:lnTo>
                <a:lnTo>
                  <a:pt x="555243" y="985647"/>
                </a:lnTo>
                <a:lnTo>
                  <a:pt x="235076" y="0"/>
                </a:lnTo>
                <a:close/>
              </a:path>
            </a:pathLst>
          </a:custGeom>
          <a:solidFill>
            <a:srgbClr val="3D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02343" y="3945382"/>
            <a:ext cx="320675" cy="1028700"/>
          </a:xfrm>
          <a:custGeom>
            <a:avLst/>
            <a:gdLst/>
            <a:ahLst/>
            <a:cxnLst/>
            <a:rect l="l" t="t" r="r" b="b"/>
            <a:pathLst>
              <a:path w="320675" h="1028700">
                <a:moveTo>
                  <a:pt x="190373" y="0"/>
                </a:moveTo>
                <a:lnTo>
                  <a:pt x="142071" y="7237"/>
                </a:lnTo>
                <a:lnTo>
                  <a:pt x="94186" y="16748"/>
                </a:lnTo>
                <a:lnTo>
                  <a:pt x="46801" y="28521"/>
                </a:lnTo>
                <a:lnTo>
                  <a:pt x="0" y="42545"/>
                </a:lnTo>
                <a:lnTo>
                  <a:pt x="320166" y="1028192"/>
                </a:lnTo>
                <a:lnTo>
                  <a:pt x="190373" y="0"/>
                </a:lnTo>
                <a:close/>
              </a:path>
            </a:pathLst>
          </a:custGeom>
          <a:solidFill>
            <a:srgbClr val="53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92716" y="3937127"/>
            <a:ext cx="130175" cy="1036955"/>
          </a:xfrm>
          <a:custGeom>
            <a:avLst/>
            <a:gdLst/>
            <a:ahLst/>
            <a:cxnLst/>
            <a:rect l="l" t="t" r="r" b="b"/>
            <a:pathLst>
              <a:path w="130175" h="1036954">
                <a:moveTo>
                  <a:pt x="129793" y="0"/>
                </a:moveTo>
                <a:lnTo>
                  <a:pt x="97244" y="521"/>
                </a:lnTo>
                <a:lnTo>
                  <a:pt x="64754" y="2079"/>
                </a:lnTo>
                <a:lnTo>
                  <a:pt x="32335" y="4661"/>
                </a:lnTo>
                <a:lnTo>
                  <a:pt x="0" y="8255"/>
                </a:lnTo>
                <a:lnTo>
                  <a:pt x="129793" y="1036447"/>
                </a:lnTo>
                <a:lnTo>
                  <a:pt x="129793" y="0"/>
                </a:lnTo>
                <a:close/>
              </a:path>
            </a:pathLst>
          </a:custGeom>
          <a:solidFill>
            <a:srgbClr val="68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13747" y="4463796"/>
            <a:ext cx="1018540" cy="1019810"/>
          </a:xfrm>
          <a:custGeom>
            <a:avLst/>
            <a:gdLst/>
            <a:ahLst/>
            <a:cxnLst/>
            <a:rect l="l" t="t" r="r" b="b"/>
            <a:pathLst>
              <a:path w="1018540" h="1019810">
                <a:moveTo>
                  <a:pt x="509016" y="0"/>
                </a:moveTo>
                <a:lnTo>
                  <a:pt x="459985" y="2333"/>
                </a:lnTo>
                <a:lnTo>
                  <a:pt x="412275" y="9191"/>
                </a:lnTo>
                <a:lnTo>
                  <a:pt x="366099" y="20360"/>
                </a:lnTo>
                <a:lnTo>
                  <a:pt x="321669" y="35626"/>
                </a:lnTo>
                <a:lnTo>
                  <a:pt x="279200" y="54776"/>
                </a:lnTo>
                <a:lnTo>
                  <a:pt x="238903" y="77597"/>
                </a:lnTo>
                <a:lnTo>
                  <a:pt x="200992" y="103874"/>
                </a:lnTo>
                <a:lnTo>
                  <a:pt x="165680" y="133394"/>
                </a:lnTo>
                <a:lnTo>
                  <a:pt x="133181" y="165944"/>
                </a:lnTo>
                <a:lnTo>
                  <a:pt x="103707" y="201310"/>
                </a:lnTo>
                <a:lnTo>
                  <a:pt x="77471" y="239278"/>
                </a:lnTo>
                <a:lnTo>
                  <a:pt x="54687" y="279635"/>
                </a:lnTo>
                <a:lnTo>
                  <a:pt x="35568" y="322167"/>
                </a:lnTo>
                <a:lnTo>
                  <a:pt x="20326" y="366661"/>
                </a:lnTo>
                <a:lnTo>
                  <a:pt x="9176" y="412903"/>
                </a:lnTo>
                <a:lnTo>
                  <a:pt x="2329" y="460680"/>
                </a:lnTo>
                <a:lnTo>
                  <a:pt x="0" y="509777"/>
                </a:lnTo>
                <a:lnTo>
                  <a:pt x="2329" y="558875"/>
                </a:lnTo>
                <a:lnTo>
                  <a:pt x="9176" y="606652"/>
                </a:lnTo>
                <a:lnTo>
                  <a:pt x="20326" y="652894"/>
                </a:lnTo>
                <a:lnTo>
                  <a:pt x="35568" y="697388"/>
                </a:lnTo>
                <a:lnTo>
                  <a:pt x="54687" y="739920"/>
                </a:lnTo>
                <a:lnTo>
                  <a:pt x="77471" y="780277"/>
                </a:lnTo>
                <a:lnTo>
                  <a:pt x="103707" y="818245"/>
                </a:lnTo>
                <a:lnTo>
                  <a:pt x="133181" y="853611"/>
                </a:lnTo>
                <a:lnTo>
                  <a:pt x="165680" y="886161"/>
                </a:lnTo>
                <a:lnTo>
                  <a:pt x="200992" y="915681"/>
                </a:lnTo>
                <a:lnTo>
                  <a:pt x="238903" y="941958"/>
                </a:lnTo>
                <a:lnTo>
                  <a:pt x="279200" y="964779"/>
                </a:lnTo>
                <a:lnTo>
                  <a:pt x="321669" y="983929"/>
                </a:lnTo>
                <a:lnTo>
                  <a:pt x="366099" y="999195"/>
                </a:lnTo>
                <a:lnTo>
                  <a:pt x="412275" y="1010364"/>
                </a:lnTo>
                <a:lnTo>
                  <a:pt x="459985" y="1017222"/>
                </a:lnTo>
                <a:lnTo>
                  <a:pt x="509016" y="1019555"/>
                </a:lnTo>
                <a:lnTo>
                  <a:pt x="558046" y="1017222"/>
                </a:lnTo>
                <a:lnTo>
                  <a:pt x="605756" y="1010364"/>
                </a:lnTo>
                <a:lnTo>
                  <a:pt x="651932" y="999195"/>
                </a:lnTo>
                <a:lnTo>
                  <a:pt x="696362" y="983929"/>
                </a:lnTo>
                <a:lnTo>
                  <a:pt x="738831" y="964779"/>
                </a:lnTo>
                <a:lnTo>
                  <a:pt x="779128" y="941958"/>
                </a:lnTo>
                <a:lnTo>
                  <a:pt x="817039" y="915681"/>
                </a:lnTo>
                <a:lnTo>
                  <a:pt x="852351" y="886161"/>
                </a:lnTo>
                <a:lnTo>
                  <a:pt x="884850" y="853611"/>
                </a:lnTo>
                <a:lnTo>
                  <a:pt x="914324" y="818245"/>
                </a:lnTo>
                <a:lnTo>
                  <a:pt x="940560" y="780277"/>
                </a:lnTo>
                <a:lnTo>
                  <a:pt x="963344" y="739920"/>
                </a:lnTo>
                <a:lnTo>
                  <a:pt x="982463" y="697388"/>
                </a:lnTo>
                <a:lnTo>
                  <a:pt x="997705" y="652894"/>
                </a:lnTo>
                <a:lnTo>
                  <a:pt x="1008855" y="606652"/>
                </a:lnTo>
                <a:lnTo>
                  <a:pt x="1015702" y="558875"/>
                </a:lnTo>
                <a:lnTo>
                  <a:pt x="1018031" y="509777"/>
                </a:lnTo>
                <a:lnTo>
                  <a:pt x="1015702" y="460680"/>
                </a:lnTo>
                <a:lnTo>
                  <a:pt x="1008855" y="412903"/>
                </a:lnTo>
                <a:lnTo>
                  <a:pt x="997705" y="366661"/>
                </a:lnTo>
                <a:lnTo>
                  <a:pt x="982463" y="322167"/>
                </a:lnTo>
                <a:lnTo>
                  <a:pt x="963344" y="279635"/>
                </a:lnTo>
                <a:lnTo>
                  <a:pt x="940560" y="239278"/>
                </a:lnTo>
                <a:lnTo>
                  <a:pt x="914324" y="201310"/>
                </a:lnTo>
                <a:lnTo>
                  <a:pt x="884850" y="165944"/>
                </a:lnTo>
                <a:lnTo>
                  <a:pt x="852351" y="133394"/>
                </a:lnTo>
                <a:lnTo>
                  <a:pt x="817039" y="103874"/>
                </a:lnTo>
                <a:lnTo>
                  <a:pt x="779128" y="77597"/>
                </a:lnTo>
                <a:lnTo>
                  <a:pt x="738831" y="54776"/>
                </a:lnTo>
                <a:lnTo>
                  <a:pt x="696362" y="35626"/>
                </a:lnTo>
                <a:lnTo>
                  <a:pt x="651932" y="20360"/>
                </a:lnTo>
                <a:lnTo>
                  <a:pt x="605756" y="9191"/>
                </a:lnTo>
                <a:lnTo>
                  <a:pt x="558046" y="2333"/>
                </a:lnTo>
                <a:lnTo>
                  <a:pt x="5090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59968" y="776478"/>
            <a:ext cx="9981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品牌带货案例：品牌、达人多方联</a:t>
            </a:r>
            <a:r>
              <a:rPr dirty="0"/>
              <a:t>动</a:t>
            </a:r>
            <a:r>
              <a:rPr spc="-5" dirty="0"/>
              <a:t>、有</a:t>
            </a:r>
            <a:r>
              <a:rPr dirty="0"/>
              <a:t>效</a:t>
            </a:r>
            <a:r>
              <a:rPr spc="-5" dirty="0"/>
              <a:t>配合</a:t>
            </a:r>
            <a:r>
              <a:rPr dirty="0"/>
              <a:t>，</a:t>
            </a:r>
            <a:r>
              <a:rPr spc="-5" dirty="0"/>
              <a:t>实现</a:t>
            </a:r>
            <a:r>
              <a:rPr dirty="0"/>
              <a:t>品</a:t>
            </a:r>
            <a:r>
              <a:rPr spc="-5" dirty="0"/>
              <a:t>效双赢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66368" y="6410350"/>
            <a:ext cx="13690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99816" y="1932177"/>
            <a:ext cx="2799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FFFFFF"/>
                </a:solidFill>
                <a:latin typeface="Segoe UI"/>
                <a:cs typeface="Segoe UI"/>
              </a:rPr>
              <a:t>Makeupforever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09756" y="4681854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A1A4"/>
                </a:solidFill>
                <a:latin typeface="Segoe UI"/>
                <a:cs typeface="Segoe UI"/>
              </a:rPr>
              <a:t>40%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09756" y="5584037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A1A4"/>
                </a:solidFill>
                <a:latin typeface="Segoe UI"/>
                <a:cs typeface="Segoe UI"/>
              </a:rPr>
              <a:t>28%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54365" y="5584037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A1A4"/>
                </a:solidFill>
                <a:latin typeface="Segoe UI"/>
                <a:cs typeface="Segoe UI"/>
              </a:rPr>
              <a:t>23%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54365" y="4681854"/>
            <a:ext cx="319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A1A4"/>
                </a:solidFill>
                <a:latin typeface="Segoe UI"/>
                <a:cs typeface="Segoe UI"/>
              </a:rPr>
              <a:t>4%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4365" y="3841750"/>
            <a:ext cx="33674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56055" algn="l"/>
                <a:tab pos="2767965" algn="l"/>
                <a:tab pos="3354070" algn="l"/>
              </a:tabLst>
            </a:pPr>
            <a:r>
              <a:rPr sz="1600" b="1" u="sng" spc="-5" dirty="0">
                <a:solidFill>
                  <a:srgbClr val="00A1A4"/>
                </a:solidFill>
                <a:uFill>
                  <a:solidFill>
                    <a:srgbClr val="44546A"/>
                  </a:solidFill>
                </a:uFill>
                <a:latin typeface="Segoe UI"/>
                <a:cs typeface="Segoe UI"/>
              </a:rPr>
              <a:t>3%	 	2%	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2841" y="2606421"/>
            <a:ext cx="156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latin typeface="Segoe UI"/>
                <a:cs typeface="Segoe UI"/>
              </a:rPr>
              <a:t>1.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62446" y="2586043"/>
            <a:ext cx="2057400" cy="8940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35"/>
              </a:spcBef>
            </a:pPr>
            <a:r>
              <a:rPr sz="3800" b="1" spc="-5" dirty="0">
                <a:solidFill>
                  <a:srgbClr val="00A1A4"/>
                </a:solidFill>
                <a:latin typeface="Segoe UI"/>
                <a:cs typeface="Segoe UI"/>
              </a:rPr>
              <a:t>54000+</a:t>
            </a:r>
            <a:r>
              <a:rPr sz="3800" b="1" spc="229" dirty="0">
                <a:solidFill>
                  <a:srgbClr val="00A1A4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latin typeface="Segoe UI"/>
                <a:cs typeface="Segoe UI"/>
              </a:rPr>
              <a:t>2.</a:t>
            </a:r>
            <a:endParaRPr sz="12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200"/>
              </a:spcBef>
            </a:pPr>
            <a:r>
              <a:rPr sz="1200" b="1" spc="0" dirty="0">
                <a:latin typeface="Segoe UI"/>
                <a:cs typeface="Segoe UI"/>
              </a:rPr>
              <a:t>3.</a:t>
            </a:r>
            <a:endParaRPr sz="1200">
              <a:latin typeface="Segoe UI"/>
              <a:cs typeface="Segoe UI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091942" y="4457700"/>
          <a:ext cx="2820670" cy="1628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b="1" dirty="0">
                          <a:solidFill>
                            <a:srgbClr val="00A1A4"/>
                          </a:solidFill>
                          <a:latin typeface="Segoe UI"/>
                          <a:cs typeface="Segoe UI"/>
                        </a:rPr>
                        <a:t>17000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4930" marB="0">
                    <a:lnB w="12700">
                      <a:solidFill>
                        <a:srgbClr val="00A1A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R="23431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b="1" spc="-5" dirty="0">
                          <a:solidFill>
                            <a:srgbClr val="00A1A4"/>
                          </a:solidFill>
                          <a:latin typeface="Segoe UI"/>
                          <a:cs typeface="Segoe UI"/>
                        </a:rPr>
                        <a:t>430W+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A1A4"/>
                      </a:solidFill>
                      <a:prstDash val="solid"/>
                    </a:lnL>
                    <a:lnR w="12700">
                      <a:solidFill>
                        <a:srgbClr val="00A1A4"/>
                      </a:solidFill>
                      <a:prstDash val="solid"/>
                    </a:lnR>
                    <a:lnT w="12700">
                      <a:solidFill>
                        <a:srgbClr val="00A1A4"/>
                      </a:solidFill>
                      <a:prstDash val="solid"/>
                    </a:lnT>
                    <a:lnB w="12700">
                      <a:solidFill>
                        <a:srgbClr val="00A1A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86423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200" b="1" spc="-5" dirty="0">
                          <a:solidFill>
                            <a:srgbClr val="00A1A4"/>
                          </a:solidFill>
                          <a:latin typeface="Segoe UI"/>
                          <a:cs typeface="Segoe UI"/>
                        </a:rPr>
                        <a:t>1000W+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6835" marB="0">
                    <a:lnT w="12700">
                      <a:solidFill>
                        <a:srgbClr val="00A1A4"/>
                      </a:solidFill>
                      <a:prstDash val="solid"/>
                    </a:lnT>
                    <a:lnB w="12700">
                      <a:solidFill>
                        <a:srgbClr val="00A1A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8642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5" dirty="0">
                          <a:solidFill>
                            <a:srgbClr val="00A1A4"/>
                          </a:solidFill>
                          <a:latin typeface="Segoe UI"/>
                          <a:cs typeface="Segoe UI"/>
                        </a:rPr>
                        <a:t>2W+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A1A4"/>
                      </a:solidFill>
                      <a:prstDash val="solid"/>
                    </a:lnL>
                    <a:lnR w="12700">
                      <a:solidFill>
                        <a:srgbClr val="00A1A4"/>
                      </a:solidFill>
                      <a:prstDash val="solid"/>
                    </a:lnR>
                    <a:lnT w="12700">
                      <a:solidFill>
                        <a:srgbClr val="00A1A4"/>
                      </a:solidFill>
                      <a:prstDash val="solid"/>
                    </a:lnT>
                    <a:lnB w="12700">
                      <a:solidFill>
                        <a:srgbClr val="00A1A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3218942" y="3484498"/>
            <a:ext cx="1067155" cy="17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18942" y="3795395"/>
            <a:ext cx="1676781" cy="175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18942" y="4106290"/>
            <a:ext cx="1676781" cy="175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98292" y="3070860"/>
            <a:ext cx="2801620" cy="325120"/>
          </a:xfrm>
          <a:custGeom>
            <a:avLst/>
            <a:gdLst/>
            <a:ahLst/>
            <a:cxnLst/>
            <a:rect l="l" t="t" r="r" b="b"/>
            <a:pathLst>
              <a:path w="2801620" h="325120">
                <a:moveTo>
                  <a:pt x="0" y="324612"/>
                </a:moveTo>
                <a:lnTo>
                  <a:pt x="2801111" y="324612"/>
                </a:lnTo>
                <a:lnTo>
                  <a:pt x="2801111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091942" y="3062985"/>
          <a:ext cx="2820670" cy="1271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R="39179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200" b="1" dirty="0">
                          <a:solidFill>
                            <a:srgbClr val="00A1A4"/>
                          </a:solidFill>
                          <a:latin typeface="Segoe UI"/>
                          <a:cs typeface="Segoe UI"/>
                        </a:rPr>
                        <a:t>6w+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4930" marB="0">
                    <a:lnB w="12700">
                      <a:solidFill>
                        <a:srgbClr val="00A1A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165100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b="1" dirty="0">
                          <a:solidFill>
                            <a:srgbClr val="00A1A4"/>
                          </a:solidFill>
                          <a:latin typeface="Segoe UI"/>
                          <a:cs typeface="Segoe UI"/>
                        </a:rPr>
                        <a:t>130w+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00A1A4"/>
                      </a:solidFill>
                      <a:prstDash val="solid"/>
                    </a:lnL>
                    <a:lnR w="12700">
                      <a:solidFill>
                        <a:srgbClr val="00A1A4"/>
                      </a:solidFill>
                      <a:prstDash val="solid"/>
                    </a:lnR>
                    <a:lnT w="12700">
                      <a:solidFill>
                        <a:srgbClr val="00A1A4"/>
                      </a:solidFill>
                      <a:prstDash val="solid"/>
                    </a:lnT>
                    <a:lnB w="12700">
                      <a:solidFill>
                        <a:srgbClr val="00A1A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marL="165100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dirty="0">
                          <a:solidFill>
                            <a:srgbClr val="00A1A4"/>
                          </a:solidFill>
                          <a:latin typeface="Segoe UI"/>
                          <a:cs typeface="Segoe UI"/>
                        </a:rPr>
                        <a:t>37%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55244" marB="0">
                    <a:lnT w="12700">
                      <a:solidFill>
                        <a:srgbClr val="00A1A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3874896" y="3133344"/>
            <a:ext cx="1426464" cy="20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8292" y="4457700"/>
            <a:ext cx="2801620" cy="325120"/>
          </a:xfrm>
          <a:custGeom>
            <a:avLst/>
            <a:gdLst/>
            <a:ahLst/>
            <a:cxnLst/>
            <a:rect l="l" t="t" r="r" b="b"/>
            <a:pathLst>
              <a:path w="2801620" h="325120">
                <a:moveTo>
                  <a:pt x="0" y="324612"/>
                </a:moveTo>
                <a:lnTo>
                  <a:pt x="2801111" y="324612"/>
                </a:lnTo>
                <a:lnTo>
                  <a:pt x="2801111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64813" y="4520819"/>
            <a:ext cx="1248156" cy="2057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08420" y="2331720"/>
            <a:ext cx="1824608" cy="233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91402" y="1809623"/>
            <a:ext cx="3429380" cy="2636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94304" y="4870958"/>
            <a:ext cx="242316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55847" y="4870958"/>
            <a:ext cx="1067155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12461" y="4870958"/>
            <a:ext cx="304800" cy="175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94304" y="5181930"/>
            <a:ext cx="1067155" cy="175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4304" y="5493105"/>
            <a:ext cx="914768" cy="175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94304" y="5804001"/>
            <a:ext cx="914768" cy="1752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51190" y="2328672"/>
            <a:ext cx="1524000" cy="1752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71209" y="3881882"/>
            <a:ext cx="1621916" cy="2331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8739" y="2468626"/>
            <a:ext cx="762000" cy="1752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28339" y="2468626"/>
            <a:ext cx="233172" cy="1752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83786" y="2468626"/>
            <a:ext cx="2286381" cy="1752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8739" y="2651455"/>
            <a:ext cx="2591181" cy="1755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99816" y="1802892"/>
            <a:ext cx="2799715" cy="542925"/>
          </a:xfrm>
          <a:custGeom>
            <a:avLst/>
            <a:gdLst/>
            <a:ahLst/>
            <a:cxnLst/>
            <a:rect l="l" t="t" r="r" b="b"/>
            <a:pathLst>
              <a:path w="2799715" h="542925">
                <a:moveTo>
                  <a:pt x="0" y="542543"/>
                </a:moveTo>
                <a:lnTo>
                  <a:pt x="2799587" y="542543"/>
                </a:lnTo>
                <a:lnTo>
                  <a:pt x="2799587" y="0"/>
                </a:lnTo>
                <a:lnTo>
                  <a:pt x="0" y="0"/>
                </a:lnTo>
                <a:lnTo>
                  <a:pt x="0" y="542543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22825" y="1963166"/>
            <a:ext cx="1013460" cy="2331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022456" y="5055742"/>
            <a:ext cx="762000" cy="1752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022456" y="5957925"/>
            <a:ext cx="762000" cy="17525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67065" y="5957925"/>
            <a:ext cx="762000" cy="1752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67065" y="5055742"/>
            <a:ext cx="762000" cy="1752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67065" y="4215638"/>
            <a:ext cx="457200" cy="1752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22456" y="4215638"/>
            <a:ext cx="457200" cy="1752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559795" y="4983479"/>
            <a:ext cx="1049020" cy="0"/>
          </a:xfrm>
          <a:custGeom>
            <a:avLst/>
            <a:gdLst/>
            <a:ahLst/>
            <a:cxnLst/>
            <a:rect l="l" t="t" r="r" b="b"/>
            <a:pathLst>
              <a:path w="1049020">
                <a:moveTo>
                  <a:pt x="0" y="0"/>
                </a:moveTo>
                <a:lnTo>
                  <a:pt x="10487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17835" y="5871971"/>
            <a:ext cx="1490980" cy="0"/>
          </a:xfrm>
          <a:custGeom>
            <a:avLst/>
            <a:gdLst/>
            <a:ahLst/>
            <a:cxnLst/>
            <a:rect l="l" t="t" r="r" b="b"/>
            <a:pathLst>
              <a:path w="1490979">
                <a:moveTo>
                  <a:pt x="0" y="0"/>
                </a:moveTo>
                <a:lnTo>
                  <a:pt x="149085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47888" y="4997196"/>
            <a:ext cx="977265" cy="0"/>
          </a:xfrm>
          <a:custGeom>
            <a:avLst/>
            <a:gdLst/>
            <a:ahLst/>
            <a:cxnLst/>
            <a:rect l="l" t="t" r="r" b="b"/>
            <a:pathLst>
              <a:path w="977265">
                <a:moveTo>
                  <a:pt x="0" y="0"/>
                </a:moveTo>
                <a:lnTo>
                  <a:pt x="97688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47888" y="5871971"/>
            <a:ext cx="711200" cy="0"/>
          </a:xfrm>
          <a:custGeom>
            <a:avLst/>
            <a:gdLst/>
            <a:ahLst/>
            <a:cxnLst/>
            <a:rect l="l" t="t" r="r" b="b"/>
            <a:pathLst>
              <a:path w="711200">
                <a:moveTo>
                  <a:pt x="0" y="0"/>
                </a:moveTo>
                <a:lnTo>
                  <a:pt x="71069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61119" y="5123688"/>
            <a:ext cx="368300" cy="752475"/>
          </a:xfrm>
          <a:custGeom>
            <a:avLst/>
            <a:gdLst/>
            <a:ahLst/>
            <a:cxnLst/>
            <a:rect l="l" t="t" r="r" b="b"/>
            <a:pathLst>
              <a:path w="368300" h="752475">
                <a:moveTo>
                  <a:pt x="0" y="752436"/>
                </a:moveTo>
                <a:lnTo>
                  <a:pt x="36804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96228" y="3677411"/>
            <a:ext cx="5213350" cy="0"/>
          </a:xfrm>
          <a:custGeom>
            <a:avLst/>
            <a:gdLst/>
            <a:ahLst/>
            <a:cxnLst/>
            <a:rect l="l" t="t" r="r" b="b"/>
            <a:pathLst>
              <a:path w="5213350">
                <a:moveTo>
                  <a:pt x="0" y="0"/>
                </a:moveTo>
                <a:lnTo>
                  <a:pt x="5212969" y="0"/>
                </a:lnTo>
              </a:path>
            </a:pathLst>
          </a:custGeom>
          <a:ln w="12700">
            <a:solidFill>
              <a:srgbClr val="44546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50275" y="2615819"/>
            <a:ext cx="3200780" cy="1752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50275" y="2798394"/>
            <a:ext cx="1066800" cy="1755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50275" y="3042792"/>
            <a:ext cx="1371600" cy="1752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50275" y="3317113"/>
            <a:ext cx="2133600" cy="1752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223247" y="4248911"/>
            <a:ext cx="331470" cy="747395"/>
          </a:xfrm>
          <a:custGeom>
            <a:avLst/>
            <a:gdLst/>
            <a:ahLst/>
            <a:cxnLst/>
            <a:rect l="l" t="t" r="r" b="b"/>
            <a:pathLst>
              <a:path w="331470" h="747395">
                <a:moveTo>
                  <a:pt x="0" y="747394"/>
                </a:moveTo>
                <a:lnTo>
                  <a:pt x="33121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99160" y="1868423"/>
            <a:ext cx="1872995" cy="41269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4004" y="1784604"/>
            <a:ext cx="2080260" cy="4295140"/>
          </a:xfrm>
          <a:custGeom>
            <a:avLst/>
            <a:gdLst/>
            <a:ahLst/>
            <a:cxnLst/>
            <a:rect l="l" t="t" r="r" b="b"/>
            <a:pathLst>
              <a:path w="2080260" h="4295140">
                <a:moveTo>
                  <a:pt x="0" y="312166"/>
                </a:moveTo>
                <a:lnTo>
                  <a:pt x="3384" y="266051"/>
                </a:lnTo>
                <a:lnTo>
                  <a:pt x="13217" y="222032"/>
                </a:lnTo>
                <a:lnTo>
                  <a:pt x="29014" y="180593"/>
                </a:lnTo>
                <a:lnTo>
                  <a:pt x="50292" y="142217"/>
                </a:lnTo>
                <a:lnTo>
                  <a:pt x="76570" y="107388"/>
                </a:lnTo>
                <a:lnTo>
                  <a:pt x="107365" y="76591"/>
                </a:lnTo>
                <a:lnTo>
                  <a:pt x="142192" y="50308"/>
                </a:lnTo>
                <a:lnTo>
                  <a:pt x="180570" y="29024"/>
                </a:lnTo>
                <a:lnTo>
                  <a:pt x="222016" y="13222"/>
                </a:lnTo>
                <a:lnTo>
                  <a:pt x="266046" y="3386"/>
                </a:lnTo>
                <a:lnTo>
                  <a:pt x="312178" y="0"/>
                </a:lnTo>
                <a:lnTo>
                  <a:pt x="1768094" y="0"/>
                </a:lnTo>
                <a:lnTo>
                  <a:pt x="1814208" y="3386"/>
                </a:lnTo>
                <a:lnTo>
                  <a:pt x="1858227" y="13222"/>
                </a:lnTo>
                <a:lnTo>
                  <a:pt x="1899666" y="29024"/>
                </a:lnTo>
                <a:lnTo>
                  <a:pt x="1938042" y="50308"/>
                </a:lnTo>
                <a:lnTo>
                  <a:pt x="1972871" y="76591"/>
                </a:lnTo>
                <a:lnTo>
                  <a:pt x="2003668" y="107388"/>
                </a:lnTo>
                <a:lnTo>
                  <a:pt x="2029951" y="142217"/>
                </a:lnTo>
                <a:lnTo>
                  <a:pt x="2051235" y="180593"/>
                </a:lnTo>
                <a:lnTo>
                  <a:pt x="2067037" y="222032"/>
                </a:lnTo>
                <a:lnTo>
                  <a:pt x="2076873" y="266051"/>
                </a:lnTo>
                <a:lnTo>
                  <a:pt x="2080259" y="312166"/>
                </a:lnTo>
                <a:lnTo>
                  <a:pt x="2080259" y="3982453"/>
                </a:lnTo>
                <a:lnTo>
                  <a:pt x="2076873" y="4028585"/>
                </a:lnTo>
                <a:lnTo>
                  <a:pt x="2067037" y="4072615"/>
                </a:lnTo>
                <a:lnTo>
                  <a:pt x="2051235" y="4114061"/>
                </a:lnTo>
                <a:lnTo>
                  <a:pt x="2029951" y="4152439"/>
                </a:lnTo>
                <a:lnTo>
                  <a:pt x="2003668" y="4187266"/>
                </a:lnTo>
                <a:lnTo>
                  <a:pt x="1972871" y="4218061"/>
                </a:lnTo>
                <a:lnTo>
                  <a:pt x="1938042" y="4244339"/>
                </a:lnTo>
                <a:lnTo>
                  <a:pt x="1899666" y="4265617"/>
                </a:lnTo>
                <a:lnTo>
                  <a:pt x="1858227" y="4281414"/>
                </a:lnTo>
                <a:lnTo>
                  <a:pt x="1814208" y="4291247"/>
                </a:lnTo>
                <a:lnTo>
                  <a:pt x="1768094" y="4294632"/>
                </a:lnTo>
                <a:lnTo>
                  <a:pt x="312178" y="4294632"/>
                </a:lnTo>
                <a:lnTo>
                  <a:pt x="266046" y="4291247"/>
                </a:lnTo>
                <a:lnTo>
                  <a:pt x="222016" y="4281414"/>
                </a:lnTo>
                <a:lnTo>
                  <a:pt x="180570" y="4265617"/>
                </a:lnTo>
                <a:lnTo>
                  <a:pt x="142192" y="4244339"/>
                </a:lnTo>
                <a:lnTo>
                  <a:pt x="107365" y="4218061"/>
                </a:lnTo>
                <a:lnTo>
                  <a:pt x="76570" y="4187266"/>
                </a:lnTo>
                <a:lnTo>
                  <a:pt x="50292" y="4152439"/>
                </a:lnTo>
                <a:lnTo>
                  <a:pt x="29014" y="4114061"/>
                </a:lnTo>
                <a:lnTo>
                  <a:pt x="13217" y="4072615"/>
                </a:lnTo>
                <a:lnTo>
                  <a:pt x="3384" y="4028585"/>
                </a:lnTo>
                <a:lnTo>
                  <a:pt x="0" y="3982453"/>
                </a:lnTo>
                <a:lnTo>
                  <a:pt x="0" y="312166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98292" y="4468367"/>
            <a:ext cx="2801620" cy="1610995"/>
          </a:xfrm>
          <a:custGeom>
            <a:avLst/>
            <a:gdLst/>
            <a:ahLst/>
            <a:cxnLst/>
            <a:rect l="l" t="t" r="r" b="b"/>
            <a:pathLst>
              <a:path w="2801620" h="1610995">
                <a:moveTo>
                  <a:pt x="0" y="1610867"/>
                </a:moveTo>
                <a:lnTo>
                  <a:pt x="2801111" y="1610867"/>
                </a:lnTo>
                <a:lnTo>
                  <a:pt x="2801111" y="0"/>
                </a:lnTo>
                <a:lnTo>
                  <a:pt x="0" y="0"/>
                </a:lnTo>
                <a:lnTo>
                  <a:pt x="0" y="1610867"/>
                </a:lnTo>
                <a:close/>
              </a:path>
            </a:pathLst>
          </a:custGeom>
          <a:ln w="12700">
            <a:solidFill>
              <a:srgbClr val="00A1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9180" y="756285"/>
            <a:ext cx="735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微软雅黑"/>
                <a:cs typeface="微软雅黑"/>
              </a:rPr>
              <a:t>声明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0913" y="1474342"/>
            <a:ext cx="9113520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7197" y="1943735"/>
            <a:ext cx="8324088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8340" y="1943735"/>
            <a:ext cx="317753" cy="233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90176" y="1943735"/>
            <a:ext cx="1015365" cy="233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7197" y="2187575"/>
            <a:ext cx="5072633" cy="233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7197" y="2675508"/>
            <a:ext cx="3853434" cy="233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07813" y="2675508"/>
            <a:ext cx="2181352" cy="2331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85406" y="2675508"/>
            <a:ext cx="1217980" cy="2331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9389" y="3181476"/>
            <a:ext cx="9111996" cy="438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7197" y="3650564"/>
            <a:ext cx="6699250" cy="233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53502" y="3650564"/>
            <a:ext cx="405383" cy="2334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56193" y="3650564"/>
            <a:ext cx="1017270" cy="2334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70009" y="3650564"/>
            <a:ext cx="405383" cy="2334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350245" y="3472053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广州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82996" y="4378499"/>
            <a:ext cx="1510283" cy="13280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29626" y="4697603"/>
            <a:ext cx="1013841" cy="2331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29626" y="4941442"/>
            <a:ext cx="541020" cy="2331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62442" y="4941442"/>
            <a:ext cx="405383" cy="2331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65133" y="4941442"/>
            <a:ext cx="216407" cy="2331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3718" y="4941442"/>
            <a:ext cx="405383" cy="2331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1305" y="5761939"/>
            <a:ext cx="841248" cy="1615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9195" y="4378452"/>
            <a:ext cx="2711196" cy="14314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-1523" y="88696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531" y="95402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1063" y="88696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8120" y="95402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523" y="10226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531" y="108966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063" y="10226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8120" y="108966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5175" y="88696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5175" y="10226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523" y="11582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063" y="11582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5175" y="11582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-1523" y="126491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531" y="133197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063" y="126491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8120" y="133197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523" y="14005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531" y="14676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1063" y="14005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120" y="14676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5175" y="126491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5175" y="14005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523" y="153619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1063" y="153619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5175" y="153619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-1523" y="164287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531" y="170992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1063" y="164287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8120" y="170992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-1523" y="17785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531" y="18440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1063" y="17785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8120" y="18440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5175" y="164287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5175" y="17785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-1523" y="19141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1063" y="19141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5175" y="19141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1523" y="202082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531" y="208787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1063" y="202082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8120" y="208787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523" y="215646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531" y="222199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1063" y="215646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8120" y="222199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5175" y="202082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65175" y="215646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1523" y="229209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1063" y="229209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65175" y="229209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1523" y="239877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531" y="246583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1063" y="239877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8120" y="246583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523" y="25344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531" y="25999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1063" y="25344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98120" y="25999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65175" y="239877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65175" y="25344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-1523" y="267004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1063" y="267004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5175" y="267004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-1523" y="277672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531" y="284378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1063" y="277672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98120" y="284378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-1523" y="291236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5531" y="297789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1063" y="291236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98120" y="297789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65175" y="277672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5175" y="291236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-1523" y="30480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1063" y="30480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5175" y="30480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-1523" y="315467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5531" y="322173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1063" y="315467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8120" y="322173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-1523" y="32903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5531" y="335584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1063" y="32903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8120" y="335584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65175" y="315467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5175" y="32903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523" y="342595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1063" y="342595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5175" y="342595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-1523" y="353263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5531" y="359816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1063" y="353263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98120" y="359816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-1523" y="36667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5531" y="37338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1063" y="36667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8120" y="37338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5175" y="353263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65175" y="36667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-1523" y="38039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31063" y="38039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65175" y="38039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-1523" y="391058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531" y="39761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1063" y="391058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98120" y="39761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523" y="404469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531" y="411175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1063" y="404469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98120" y="411175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65175" y="391058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65175" y="404469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-1523" y="41818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1063" y="41818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5175" y="41818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-1523" y="428853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31" y="435406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1063" y="428853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98120" y="435406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523" y="442264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31" y="44897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1063" y="442264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98120" y="44897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65175" y="428853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65175" y="442264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-1523" y="455980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31063" y="455980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65175" y="455980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523" y="466648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5531" y="473202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31063" y="466648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98120" y="473202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-1523" y="48006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5531" y="48676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1063" y="48006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98120" y="48676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65175" y="466648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65175" y="48006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-1523" y="493775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1063" y="493775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65175" y="493775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-1523" y="50429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5531" y="510997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1063" y="50429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98120" y="510997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-1523" y="517855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5531" y="524560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31063" y="517855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98120" y="5245608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65175" y="50429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65175" y="517855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-1523" y="53157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31063" y="53157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65175" y="53157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-1523" y="542086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5531" y="548792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31063" y="542086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98120" y="548792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-1523" y="55565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5531" y="562355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31063" y="55565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98120" y="562355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65175" y="542086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65175" y="5556503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-1523" y="569366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1063" y="569366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65175" y="569366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-1523" y="579882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5531" y="586587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31063" y="579882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98120" y="586587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-1523" y="59344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531" y="60015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31063" y="59344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98120" y="600151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65175" y="579882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79"/>
                </a:moveTo>
                <a:lnTo>
                  <a:pt x="68580" y="68579"/>
                </a:lnTo>
                <a:lnTo>
                  <a:pt x="68580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65175" y="593445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-1523" y="607009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1063" y="607009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65175" y="607009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580"/>
                </a:moveTo>
                <a:lnTo>
                  <a:pt x="68580" y="68580"/>
                </a:lnTo>
                <a:lnTo>
                  <a:pt x="68580" y="0"/>
                </a:lnTo>
                <a:lnTo>
                  <a:pt x="0" y="0"/>
                </a:lnTo>
                <a:lnTo>
                  <a:pt x="0" y="68580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3615" y="2785618"/>
            <a:ext cx="500380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solidFill>
                  <a:srgbClr val="FFFFFF"/>
                </a:solidFill>
                <a:latin typeface="Segoe UI"/>
                <a:cs typeface="Segoe UI"/>
              </a:rPr>
              <a:t>Thank</a:t>
            </a:r>
            <a:r>
              <a:rPr sz="8000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000" spc="-250" dirty="0">
                <a:solidFill>
                  <a:srgbClr val="FFFFFF"/>
                </a:solidFill>
                <a:latin typeface="Segoe UI"/>
                <a:cs typeface="Segoe UI"/>
              </a:rPr>
              <a:t>You</a:t>
            </a:r>
            <a:endParaRPr sz="8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56721" y="5731764"/>
            <a:ext cx="1143000" cy="26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44021" y="5977839"/>
            <a:ext cx="6927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2020.6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524" y="509416"/>
            <a:ext cx="45085" cy="153670"/>
          </a:xfrm>
          <a:custGeom>
            <a:avLst/>
            <a:gdLst/>
            <a:ahLst/>
            <a:cxnLst/>
            <a:rect l="l" t="t" r="r" b="b"/>
            <a:pathLst>
              <a:path w="45084" h="153670">
                <a:moveTo>
                  <a:pt x="22377" y="0"/>
                </a:moveTo>
                <a:lnTo>
                  <a:pt x="13703" y="1782"/>
                </a:lnTo>
                <a:lnTo>
                  <a:pt x="6586" y="6678"/>
                </a:lnTo>
                <a:lnTo>
                  <a:pt x="1770" y="14013"/>
                </a:lnTo>
                <a:lnTo>
                  <a:pt x="0" y="23112"/>
                </a:lnTo>
                <a:lnTo>
                  <a:pt x="0" y="130016"/>
                </a:lnTo>
                <a:lnTo>
                  <a:pt x="1770" y="138807"/>
                </a:lnTo>
                <a:lnTo>
                  <a:pt x="6586" y="146176"/>
                </a:lnTo>
                <a:lnTo>
                  <a:pt x="13703" y="151244"/>
                </a:lnTo>
                <a:lnTo>
                  <a:pt x="22377" y="153128"/>
                </a:lnTo>
                <a:lnTo>
                  <a:pt x="31050" y="151244"/>
                </a:lnTo>
                <a:lnTo>
                  <a:pt x="38168" y="146176"/>
                </a:lnTo>
                <a:lnTo>
                  <a:pt x="42984" y="138807"/>
                </a:lnTo>
                <a:lnTo>
                  <a:pt x="44755" y="130016"/>
                </a:lnTo>
                <a:lnTo>
                  <a:pt x="44755" y="23112"/>
                </a:lnTo>
                <a:lnTo>
                  <a:pt x="42984" y="14013"/>
                </a:lnTo>
                <a:lnTo>
                  <a:pt x="38168" y="6678"/>
                </a:lnTo>
                <a:lnTo>
                  <a:pt x="31050" y="1782"/>
                </a:lnTo>
                <a:lnTo>
                  <a:pt x="22377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6153" y="476909"/>
            <a:ext cx="45720" cy="284480"/>
          </a:xfrm>
          <a:custGeom>
            <a:avLst/>
            <a:gdLst/>
            <a:ahLst/>
            <a:cxnLst/>
            <a:rect l="l" t="t" r="r" b="b"/>
            <a:pathLst>
              <a:path w="45720" h="284480">
                <a:moveTo>
                  <a:pt x="23100" y="0"/>
                </a:moveTo>
                <a:lnTo>
                  <a:pt x="14009" y="1772"/>
                </a:lnTo>
                <a:lnTo>
                  <a:pt x="6677" y="6591"/>
                </a:lnTo>
                <a:lnTo>
                  <a:pt x="1782" y="13713"/>
                </a:lnTo>
                <a:lnTo>
                  <a:pt x="0" y="22391"/>
                </a:lnTo>
                <a:lnTo>
                  <a:pt x="0" y="260762"/>
                </a:lnTo>
                <a:lnTo>
                  <a:pt x="1782" y="269859"/>
                </a:lnTo>
                <a:lnTo>
                  <a:pt x="6677" y="277195"/>
                </a:lnTo>
                <a:lnTo>
                  <a:pt x="14009" y="282093"/>
                </a:lnTo>
                <a:lnTo>
                  <a:pt x="23100" y="283876"/>
                </a:lnTo>
                <a:lnTo>
                  <a:pt x="31771" y="282093"/>
                </a:lnTo>
                <a:lnTo>
                  <a:pt x="38888" y="277195"/>
                </a:lnTo>
                <a:lnTo>
                  <a:pt x="43705" y="269859"/>
                </a:lnTo>
                <a:lnTo>
                  <a:pt x="45476" y="260762"/>
                </a:lnTo>
                <a:lnTo>
                  <a:pt x="45476" y="22391"/>
                </a:lnTo>
                <a:lnTo>
                  <a:pt x="43705" y="13713"/>
                </a:lnTo>
                <a:lnTo>
                  <a:pt x="38888" y="6591"/>
                </a:lnTo>
                <a:lnTo>
                  <a:pt x="31771" y="1772"/>
                </a:lnTo>
                <a:lnTo>
                  <a:pt x="23100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499" y="377952"/>
            <a:ext cx="45720" cy="133350"/>
          </a:xfrm>
          <a:custGeom>
            <a:avLst/>
            <a:gdLst/>
            <a:ahLst/>
            <a:cxnLst/>
            <a:rect l="l" t="t" r="r" b="b"/>
            <a:pathLst>
              <a:path w="45720" h="133350">
                <a:moveTo>
                  <a:pt x="35773" y="0"/>
                </a:moveTo>
                <a:lnTo>
                  <a:pt x="9533" y="0"/>
                </a:lnTo>
                <a:lnTo>
                  <a:pt x="6589" y="1890"/>
                </a:lnTo>
                <a:lnTo>
                  <a:pt x="1771" y="8764"/>
                </a:lnTo>
                <a:lnTo>
                  <a:pt x="0" y="17330"/>
                </a:lnTo>
                <a:lnTo>
                  <a:pt x="0" y="109792"/>
                </a:lnTo>
                <a:lnTo>
                  <a:pt x="1771" y="118887"/>
                </a:lnTo>
                <a:lnTo>
                  <a:pt x="6589" y="126223"/>
                </a:lnTo>
                <a:lnTo>
                  <a:pt x="13709" y="131122"/>
                </a:lnTo>
                <a:lnTo>
                  <a:pt x="22385" y="132905"/>
                </a:lnTo>
                <a:lnTo>
                  <a:pt x="31473" y="131122"/>
                </a:lnTo>
                <a:lnTo>
                  <a:pt x="38804" y="126223"/>
                </a:lnTo>
                <a:lnTo>
                  <a:pt x="43700" y="118887"/>
                </a:lnTo>
                <a:lnTo>
                  <a:pt x="45483" y="109792"/>
                </a:lnTo>
                <a:lnTo>
                  <a:pt x="45483" y="17330"/>
                </a:lnTo>
                <a:lnTo>
                  <a:pt x="43700" y="8764"/>
                </a:lnTo>
                <a:lnTo>
                  <a:pt x="38804" y="1890"/>
                </a:lnTo>
                <a:lnTo>
                  <a:pt x="35773" y="0"/>
                </a:lnTo>
                <a:close/>
              </a:path>
            </a:pathLst>
          </a:custGeom>
          <a:solidFill>
            <a:srgbClr val="00C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4131" y="377952"/>
            <a:ext cx="45720" cy="132080"/>
          </a:xfrm>
          <a:custGeom>
            <a:avLst/>
            <a:gdLst/>
            <a:ahLst/>
            <a:cxnLst/>
            <a:rect l="l" t="t" r="r" b="b"/>
            <a:pathLst>
              <a:path w="45720" h="132079">
                <a:moveTo>
                  <a:pt x="38191" y="0"/>
                </a:moveTo>
                <a:lnTo>
                  <a:pt x="7397" y="0"/>
                </a:lnTo>
                <a:lnTo>
                  <a:pt x="6678" y="448"/>
                </a:lnTo>
                <a:lnTo>
                  <a:pt x="1782" y="7322"/>
                </a:lnTo>
                <a:lnTo>
                  <a:pt x="0" y="15887"/>
                </a:lnTo>
                <a:lnTo>
                  <a:pt x="0" y="108341"/>
                </a:lnTo>
                <a:lnTo>
                  <a:pt x="1782" y="117441"/>
                </a:lnTo>
                <a:lnTo>
                  <a:pt x="6678" y="124780"/>
                </a:lnTo>
                <a:lnTo>
                  <a:pt x="14009" y="129680"/>
                </a:lnTo>
                <a:lnTo>
                  <a:pt x="23097" y="131464"/>
                </a:lnTo>
                <a:lnTo>
                  <a:pt x="31772" y="129680"/>
                </a:lnTo>
                <a:lnTo>
                  <a:pt x="38889" y="124780"/>
                </a:lnTo>
                <a:lnTo>
                  <a:pt x="43703" y="117441"/>
                </a:lnTo>
                <a:lnTo>
                  <a:pt x="45474" y="108341"/>
                </a:lnTo>
                <a:lnTo>
                  <a:pt x="45474" y="15887"/>
                </a:lnTo>
                <a:lnTo>
                  <a:pt x="43703" y="7322"/>
                </a:lnTo>
                <a:lnTo>
                  <a:pt x="38889" y="448"/>
                </a:lnTo>
                <a:lnTo>
                  <a:pt x="38191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499" y="655325"/>
            <a:ext cx="45720" cy="137795"/>
          </a:xfrm>
          <a:custGeom>
            <a:avLst/>
            <a:gdLst/>
            <a:ahLst/>
            <a:cxnLst/>
            <a:rect l="l" t="t" r="r" b="b"/>
            <a:pathLst>
              <a:path w="45720" h="137795">
                <a:moveTo>
                  <a:pt x="22385" y="0"/>
                </a:moveTo>
                <a:lnTo>
                  <a:pt x="13709" y="1772"/>
                </a:lnTo>
                <a:lnTo>
                  <a:pt x="6589" y="6591"/>
                </a:lnTo>
                <a:lnTo>
                  <a:pt x="1771" y="13713"/>
                </a:lnTo>
                <a:lnTo>
                  <a:pt x="0" y="22392"/>
                </a:lnTo>
                <a:lnTo>
                  <a:pt x="0" y="114851"/>
                </a:lnTo>
                <a:lnTo>
                  <a:pt x="1771" y="123531"/>
                </a:lnTo>
                <a:lnTo>
                  <a:pt x="6589" y="130653"/>
                </a:lnTo>
                <a:lnTo>
                  <a:pt x="13709" y="135473"/>
                </a:lnTo>
                <a:lnTo>
                  <a:pt x="22385" y="137245"/>
                </a:lnTo>
                <a:lnTo>
                  <a:pt x="31473" y="135473"/>
                </a:lnTo>
                <a:lnTo>
                  <a:pt x="38804" y="130653"/>
                </a:lnTo>
                <a:lnTo>
                  <a:pt x="43700" y="123531"/>
                </a:lnTo>
                <a:lnTo>
                  <a:pt x="45483" y="114851"/>
                </a:lnTo>
                <a:lnTo>
                  <a:pt x="45483" y="22392"/>
                </a:lnTo>
                <a:lnTo>
                  <a:pt x="43700" y="13713"/>
                </a:lnTo>
                <a:lnTo>
                  <a:pt x="38804" y="6591"/>
                </a:lnTo>
                <a:lnTo>
                  <a:pt x="31473" y="1772"/>
                </a:lnTo>
                <a:lnTo>
                  <a:pt x="22385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4131" y="653882"/>
            <a:ext cx="45720" cy="138430"/>
          </a:xfrm>
          <a:custGeom>
            <a:avLst/>
            <a:gdLst/>
            <a:ahLst/>
            <a:cxnLst/>
            <a:rect l="l" t="t" r="r" b="b"/>
            <a:pathLst>
              <a:path w="45720" h="138429">
                <a:moveTo>
                  <a:pt x="23097" y="0"/>
                </a:moveTo>
                <a:lnTo>
                  <a:pt x="14009" y="1772"/>
                </a:lnTo>
                <a:lnTo>
                  <a:pt x="6678" y="6592"/>
                </a:lnTo>
                <a:lnTo>
                  <a:pt x="1782" y="13714"/>
                </a:lnTo>
                <a:lnTo>
                  <a:pt x="0" y="22392"/>
                </a:lnTo>
                <a:lnTo>
                  <a:pt x="0" y="114849"/>
                </a:lnTo>
                <a:lnTo>
                  <a:pt x="1782" y="123642"/>
                </a:lnTo>
                <a:lnTo>
                  <a:pt x="6678" y="131012"/>
                </a:lnTo>
                <a:lnTo>
                  <a:pt x="14009" y="136080"/>
                </a:lnTo>
                <a:lnTo>
                  <a:pt x="23097" y="137965"/>
                </a:lnTo>
                <a:lnTo>
                  <a:pt x="31772" y="136080"/>
                </a:lnTo>
                <a:lnTo>
                  <a:pt x="38889" y="131012"/>
                </a:lnTo>
                <a:lnTo>
                  <a:pt x="43703" y="123642"/>
                </a:lnTo>
                <a:lnTo>
                  <a:pt x="45474" y="114849"/>
                </a:lnTo>
                <a:lnTo>
                  <a:pt x="45474" y="22392"/>
                </a:lnTo>
                <a:lnTo>
                  <a:pt x="43703" y="13714"/>
                </a:lnTo>
                <a:lnTo>
                  <a:pt x="38889" y="6592"/>
                </a:lnTo>
                <a:lnTo>
                  <a:pt x="31772" y="1772"/>
                </a:lnTo>
                <a:lnTo>
                  <a:pt x="23097" y="0"/>
                </a:lnTo>
                <a:close/>
              </a:path>
            </a:pathLst>
          </a:custGeom>
          <a:solidFill>
            <a:srgbClr val="00C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6153" y="405391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3008" y="0"/>
                </a:moveTo>
                <a:lnTo>
                  <a:pt x="14312" y="1625"/>
                </a:lnTo>
                <a:lnTo>
                  <a:pt x="6496" y="6503"/>
                </a:lnTo>
                <a:lnTo>
                  <a:pt x="1624" y="13920"/>
                </a:lnTo>
                <a:lnTo>
                  <a:pt x="0" y="22487"/>
                </a:lnTo>
                <a:lnTo>
                  <a:pt x="1624" y="31188"/>
                </a:lnTo>
                <a:lnTo>
                  <a:pt x="6496" y="39010"/>
                </a:lnTo>
                <a:lnTo>
                  <a:pt x="14312" y="43883"/>
                </a:lnTo>
                <a:lnTo>
                  <a:pt x="23008" y="45507"/>
                </a:lnTo>
                <a:lnTo>
                  <a:pt x="31570" y="43883"/>
                </a:lnTo>
                <a:lnTo>
                  <a:pt x="38983" y="39010"/>
                </a:lnTo>
                <a:lnTo>
                  <a:pt x="43853" y="31188"/>
                </a:lnTo>
                <a:lnTo>
                  <a:pt x="45476" y="22487"/>
                </a:lnTo>
                <a:lnTo>
                  <a:pt x="43853" y="13920"/>
                </a:lnTo>
                <a:lnTo>
                  <a:pt x="38983" y="6503"/>
                </a:lnTo>
                <a:lnTo>
                  <a:pt x="31570" y="1625"/>
                </a:lnTo>
                <a:lnTo>
                  <a:pt x="23008" y="0"/>
                </a:lnTo>
                <a:close/>
              </a:path>
            </a:pathLst>
          </a:custGeom>
          <a:solidFill>
            <a:srgbClr val="00C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0674" y="509416"/>
            <a:ext cx="45720" cy="153670"/>
          </a:xfrm>
          <a:custGeom>
            <a:avLst/>
            <a:gdLst/>
            <a:ahLst/>
            <a:cxnLst/>
            <a:rect l="l" t="t" r="r" b="b"/>
            <a:pathLst>
              <a:path w="45720" h="153670">
                <a:moveTo>
                  <a:pt x="22376" y="0"/>
                </a:moveTo>
                <a:lnTo>
                  <a:pt x="13701" y="1782"/>
                </a:lnTo>
                <a:lnTo>
                  <a:pt x="6584" y="6678"/>
                </a:lnTo>
                <a:lnTo>
                  <a:pt x="1770" y="14013"/>
                </a:lnTo>
                <a:lnTo>
                  <a:pt x="0" y="23112"/>
                </a:lnTo>
                <a:lnTo>
                  <a:pt x="0" y="130016"/>
                </a:lnTo>
                <a:lnTo>
                  <a:pt x="1770" y="138807"/>
                </a:lnTo>
                <a:lnTo>
                  <a:pt x="6584" y="146176"/>
                </a:lnTo>
                <a:lnTo>
                  <a:pt x="13701" y="151244"/>
                </a:lnTo>
                <a:lnTo>
                  <a:pt x="22376" y="153128"/>
                </a:lnTo>
                <a:lnTo>
                  <a:pt x="31464" y="151244"/>
                </a:lnTo>
                <a:lnTo>
                  <a:pt x="38795" y="146176"/>
                </a:lnTo>
                <a:lnTo>
                  <a:pt x="43691" y="138807"/>
                </a:lnTo>
                <a:lnTo>
                  <a:pt x="45474" y="130016"/>
                </a:lnTo>
                <a:lnTo>
                  <a:pt x="45474" y="23112"/>
                </a:lnTo>
                <a:lnTo>
                  <a:pt x="43691" y="14013"/>
                </a:lnTo>
                <a:lnTo>
                  <a:pt x="38795" y="6678"/>
                </a:lnTo>
                <a:lnTo>
                  <a:pt x="31464" y="1782"/>
                </a:lnTo>
                <a:lnTo>
                  <a:pt x="22376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6320" y="408280"/>
            <a:ext cx="45720" cy="284480"/>
          </a:xfrm>
          <a:custGeom>
            <a:avLst/>
            <a:gdLst/>
            <a:ahLst/>
            <a:cxnLst/>
            <a:rect l="l" t="t" r="r" b="b"/>
            <a:pathLst>
              <a:path w="45720" h="284480">
                <a:moveTo>
                  <a:pt x="23097" y="0"/>
                </a:moveTo>
                <a:lnTo>
                  <a:pt x="14005" y="1783"/>
                </a:lnTo>
                <a:lnTo>
                  <a:pt x="6675" y="6683"/>
                </a:lnTo>
                <a:lnTo>
                  <a:pt x="1781" y="14021"/>
                </a:lnTo>
                <a:lnTo>
                  <a:pt x="0" y="23122"/>
                </a:lnTo>
                <a:lnTo>
                  <a:pt x="0" y="261494"/>
                </a:lnTo>
                <a:lnTo>
                  <a:pt x="1781" y="270173"/>
                </a:lnTo>
                <a:lnTo>
                  <a:pt x="6675" y="277294"/>
                </a:lnTo>
                <a:lnTo>
                  <a:pt x="14005" y="282114"/>
                </a:lnTo>
                <a:lnTo>
                  <a:pt x="23097" y="283886"/>
                </a:lnTo>
                <a:lnTo>
                  <a:pt x="31772" y="282114"/>
                </a:lnTo>
                <a:lnTo>
                  <a:pt x="38889" y="277294"/>
                </a:lnTo>
                <a:lnTo>
                  <a:pt x="43703" y="270173"/>
                </a:lnTo>
                <a:lnTo>
                  <a:pt x="45474" y="261494"/>
                </a:lnTo>
                <a:lnTo>
                  <a:pt x="45474" y="23122"/>
                </a:lnTo>
                <a:lnTo>
                  <a:pt x="43703" y="14021"/>
                </a:lnTo>
                <a:lnTo>
                  <a:pt x="38889" y="6683"/>
                </a:lnTo>
                <a:lnTo>
                  <a:pt x="31772" y="1783"/>
                </a:lnTo>
                <a:lnTo>
                  <a:pt x="23097" y="0"/>
                </a:lnTo>
                <a:close/>
              </a:path>
            </a:pathLst>
          </a:custGeom>
          <a:solidFill>
            <a:srgbClr val="00C4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6320" y="718168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3007" y="0"/>
                </a:moveTo>
                <a:lnTo>
                  <a:pt x="14311" y="1625"/>
                </a:lnTo>
                <a:lnTo>
                  <a:pt x="6493" y="6500"/>
                </a:lnTo>
                <a:lnTo>
                  <a:pt x="1623" y="14322"/>
                </a:lnTo>
                <a:lnTo>
                  <a:pt x="0" y="23024"/>
                </a:lnTo>
                <a:lnTo>
                  <a:pt x="1623" y="31590"/>
                </a:lnTo>
                <a:lnTo>
                  <a:pt x="6493" y="39006"/>
                </a:lnTo>
                <a:lnTo>
                  <a:pt x="14311" y="43882"/>
                </a:lnTo>
                <a:lnTo>
                  <a:pt x="23007" y="45507"/>
                </a:lnTo>
                <a:lnTo>
                  <a:pt x="31568" y="43882"/>
                </a:lnTo>
                <a:lnTo>
                  <a:pt x="38980" y="39006"/>
                </a:lnTo>
                <a:lnTo>
                  <a:pt x="43850" y="31590"/>
                </a:lnTo>
                <a:lnTo>
                  <a:pt x="45474" y="23024"/>
                </a:lnTo>
                <a:lnTo>
                  <a:pt x="43850" y="14322"/>
                </a:lnTo>
                <a:lnTo>
                  <a:pt x="38980" y="6500"/>
                </a:lnTo>
                <a:lnTo>
                  <a:pt x="31568" y="1625"/>
                </a:lnTo>
                <a:lnTo>
                  <a:pt x="23007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8029" y="544805"/>
            <a:ext cx="218000" cy="210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8516" y="544805"/>
            <a:ext cx="216508" cy="21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1095" y="541921"/>
            <a:ext cx="222319" cy="2174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8048" y="544805"/>
            <a:ext cx="213372" cy="2138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8029" y="406116"/>
            <a:ext cx="65405" cy="86995"/>
          </a:xfrm>
          <a:custGeom>
            <a:avLst/>
            <a:gdLst/>
            <a:ahLst/>
            <a:cxnLst/>
            <a:rect l="l" t="t" r="r" b="b"/>
            <a:pathLst>
              <a:path w="65405" h="86995">
                <a:moveTo>
                  <a:pt x="62087" y="0"/>
                </a:moveTo>
                <a:lnTo>
                  <a:pt x="3617" y="0"/>
                </a:lnTo>
                <a:lnTo>
                  <a:pt x="0" y="3615"/>
                </a:lnTo>
                <a:lnTo>
                  <a:pt x="0" y="83790"/>
                </a:lnTo>
                <a:lnTo>
                  <a:pt x="3617" y="86685"/>
                </a:lnTo>
                <a:lnTo>
                  <a:pt x="62087" y="86685"/>
                </a:lnTo>
                <a:lnTo>
                  <a:pt x="64973" y="83790"/>
                </a:lnTo>
                <a:lnTo>
                  <a:pt x="64973" y="79455"/>
                </a:lnTo>
                <a:lnTo>
                  <a:pt x="7224" y="79455"/>
                </a:lnTo>
                <a:lnTo>
                  <a:pt x="7224" y="7942"/>
                </a:lnTo>
                <a:lnTo>
                  <a:pt x="64973" y="7942"/>
                </a:lnTo>
                <a:lnTo>
                  <a:pt x="64973" y="3615"/>
                </a:lnTo>
                <a:lnTo>
                  <a:pt x="62087" y="0"/>
                </a:lnTo>
                <a:close/>
              </a:path>
              <a:path w="65405" h="86995">
                <a:moveTo>
                  <a:pt x="64973" y="7942"/>
                </a:moveTo>
                <a:lnTo>
                  <a:pt x="57749" y="7942"/>
                </a:lnTo>
                <a:lnTo>
                  <a:pt x="57749" y="79455"/>
                </a:lnTo>
                <a:lnTo>
                  <a:pt x="64973" y="79455"/>
                </a:lnTo>
                <a:lnTo>
                  <a:pt x="64973" y="7942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3825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9812" y="0"/>
                </a:moveTo>
                <a:lnTo>
                  <a:pt x="2886" y="0"/>
                </a:lnTo>
                <a:lnTo>
                  <a:pt x="0" y="3614"/>
                </a:lnTo>
                <a:lnTo>
                  <a:pt x="0" y="60676"/>
                </a:lnTo>
                <a:lnTo>
                  <a:pt x="2886" y="63571"/>
                </a:lnTo>
                <a:lnTo>
                  <a:pt x="49812" y="63571"/>
                </a:lnTo>
                <a:lnTo>
                  <a:pt x="49812" y="56341"/>
                </a:lnTo>
                <a:lnTo>
                  <a:pt x="7224" y="56341"/>
                </a:lnTo>
                <a:lnTo>
                  <a:pt x="7224" y="7951"/>
                </a:lnTo>
                <a:lnTo>
                  <a:pt x="49812" y="7951"/>
                </a:lnTo>
                <a:lnTo>
                  <a:pt x="49812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66368" y="429230"/>
            <a:ext cx="27940" cy="64135"/>
          </a:xfrm>
          <a:custGeom>
            <a:avLst/>
            <a:gdLst/>
            <a:ahLst/>
            <a:cxnLst/>
            <a:rect l="l" t="t" r="r" b="b"/>
            <a:pathLst>
              <a:path w="27940" h="64134">
                <a:moveTo>
                  <a:pt x="27418" y="0"/>
                </a:moveTo>
                <a:lnTo>
                  <a:pt x="3559" y="0"/>
                </a:lnTo>
                <a:lnTo>
                  <a:pt x="0" y="3614"/>
                </a:lnTo>
                <a:lnTo>
                  <a:pt x="0" y="60676"/>
                </a:lnTo>
                <a:lnTo>
                  <a:pt x="3559" y="63571"/>
                </a:lnTo>
                <a:lnTo>
                  <a:pt x="27418" y="63571"/>
                </a:lnTo>
                <a:lnTo>
                  <a:pt x="27418" y="56341"/>
                </a:lnTo>
                <a:lnTo>
                  <a:pt x="7214" y="56341"/>
                </a:lnTo>
                <a:lnTo>
                  <a:pt x="7214" y="7951"/>
                </a:lnTo>
                <a:lnTo>
                  <a:pt x="27418" y="7951"/>
                </a:lnTo>
                <a:lnTo>
                  <a:pt x="2741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5010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926" y="0"/>
                </a:moveTo>
                <a:lnTo>
                  <a:pt x="2895" y="0"/>
                </a:lnTo>
                <a:lnTo>
                  <a:pt x="0" y="3614"/>
                </a:lnTo>
                <a:lnTo>
                  <a:pt x="0" y="63571"/>
                </a:lnTo>
                <a:lnTo>
                  <a:pt x="7224" y="63571"/>
                </a:lnTo>
                <a:lnTo>
                  <a:pt x="7224" y="7951"/>
                </a:lnTo>
                <a:lnTo>
                  <a:pt x="49812" y="7951"/>
                </a:lnTo>
                <a:lnTo>
                  <a:pt x="49812" y="3614"/>
                </a:lnTo>
                <a:lnTo>
                  <a:pt x="46926" y="0"/>
                </a:lnTo>
                <a:close/>
              </a:path>
              <a:path w="50165" h="64134">
                <a:moveTo>
                  <a:pt x="49812" y="7951"/>
                </a:moveTo>
                <a:lnTo>
                  <a:pt x="42597" y="7951"/>
                </a:lnTo>
                <a:lnTo>
                  <a:pt x="42597" y="63571"/>
                </a:lnTo>
                <a:lnTo>
                  <a:pt x="49812" y="63571"/>
                </a:lnTo>
                <a:lnTo>
                  <a:pt x="49812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9786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927" y="0"/>
                </a:moveTo>
                <a:lnTo>
                  <a:pt x="2886" y="0"/>
                </a:lnTo>
                <a:lnTo>
                  <a:pt x="0" y="3614"/>
                </a:lnTo>
                <a:lnTo>
                  <a:pt x="0" y="63571"/>
                </a:lnTo>
                <a:lnTo>
                  <a:pt x="7225" y="63571"/>
                </a:lnTo>
                <a:lnTo>
                  <a:pt x="7225" y="7951"/>
                </a:lnTo>
                <a:lnTo>
                  <a:pt x="49813" y="7951"/>
                </a:lnTo>
                <a:lnTo>
                  <a:pt x="49813" y="3614"/>
                </a:lnTo>
                <a:lnTo>
                  <a:pt x="46927" y="0"/>
                </a:lnTo>
                <a:close/>
              </a:path>
              <a:path w="50165" h="64134">
                <a:moveTo>
                  <a:pt x="49813" y="7951"/>
                </a:moveTo>
                <a:lnTo>
                  <a:pt x="42588" y="7951"/>
                </a:lnTo>
                <a:lnTo>
                  <a:pt x="42588" y="63571"/>
                </a:lnTo>
                <a:lnTo>
                  <a:pt x="49813" y="63571"/>
                </a:lnTo>
                <a:lnTo>
                  <a:pt x="49813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94891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945" y="0"/>
                </a:moveTo>
                <a:lnTo>
                  <a:pt x="3656" y="0"/>
                </a:lnTo>
                <a:lnTo>
                  <a:pt x="0" y="3614"/>
                </a:lnTo>
                <a:lnTo>
                  <a:pt x="0" y="63571"/>
                </a:lnTo>
                <a:lnTo>
                  <a:pt x="7984" y="63571"/>
                </a:lnTo>
                <a:lnTo>
                  <a:pt x="7984" y="7951"/>
                </a:lnTo>
                <a:lnTo>
                  <a:pt x="49832" y="7951"/>
                </a:lnTo>
                <a:lnTo>
                  <a:pt x="49832" y="3614"/>
                </a:lnTo>
                <a:lnTo>
                  <a:pt x="46945" y="0"/>
                </a:lnTo>
                <a:close/>
              </a:path>
              <a:path w="50165" h="64134">
                <a:moveTo>
                  <a:pt x="49832" y="7951"/>
                </a:moveTo>
                <a:lnTo>
                  <a:pt x="42617" y="7951"/>
                </a:lnTo>
                <a:lnTo>
                  <a:pt x="42617" y="63571"/>
                </a:lnTo>
                <a:lnTo>
                  <a:pt x="49832" y="63571"/>
                </a:lnTo>
                <a:lnTo>
                  <a:pt x="49832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08985" y="429230"/>
            <a:ext cx="7620" cy="64135"/>
          </a:xfrm>
          <a:custGeom>
            <a:avLst/>
            <a:gdLst/>
            <a:ahLst/>
            <a:cxnLst/>
            <a:rect l="l" t="t" r="r" b="b"/>
            <a:pathLst>
              <a:path w="7619" h="64134">
                <a:moveTo>
                  <a:pt x="7214" y="63571"/>
                </a:moveTo>
                <a:lnTo>
                  <a:pt x="0" y="63571"/>
                </a:lnTo>
                <a:lnTo>
                  <a:pt x="0" y="0"/>
                </a:lnTo>
                <a:lnTo>
                  <a:pt x="7214" y="0"/>
                </a:lnTo>
                <a:lnTo>
                  <a:pt x="7214" y="6357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62826" y="406838"/>
            <a:ext cx="0" cy="86360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0"/>
                </a:moveTo>
                <a:lnTo>
                  <a:pt x="0" y="85963"/>
                </a:lnTo>
              </a:path>
            </a:pathLst>
          </a:custGeom>
          <a:ln w="7946">
            <a:solidFill>
              <a:srgbClr val="3C8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98883" y="406838"/>
            <a:ext cx="0" cy="86360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0"/>
                </a:moveTo>
                <a:lnTo>
                  <a:pt x="0" y="85963"/>
                </a:lnTo>
              </a:path>
            </a:pathLst>
          </a:custGeom>
          <a:ln w="7984">
            <a:solidFill>
              <a:srgbClr val="3C8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66368" y="406838"/>
            <a:ext cx="7620" cy="61594"/>
          </a:xfrm>
          <a:custGeom>
            <a:avLst/>
            <a:gdLst/>
            <a:ahLst/>
            <a:cxnLst/>
            <a:rect l="l" t="t" r="r" b="b"/>
            <a:pathLst>
              <a:path w="7619" h="61595">
                <a:moveTo>
                  <a:pt x="7214" y="61398"/>
                </a:moveTo>
                <a:lnTo>
                  <a:pt x="0" y="61398"/>
                </a:lnTo>
                <a:lnTo>
                  <a:pt x="0" y="0"/>
                </a:lnTo>
                <a:lnTo>
                  <a:pt x="7214" y="0"/>
                </a:lnTo>
                <a:lnTo>
                  <a:pt x="7214" y="61398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4461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205" y="0"/>
                </a:moveTo>
                <a:lnTo>
                  <a:pt x="2885" y="0"/>
                </a:lnTo>
                <a:lnTo>
                  <a:pt x="0" y="3614"/>
                </a:lnTo>
                <a:lnTo>
                  <a:pt x="0" y="60676"/>
                </a:lnTo>
                <a:lnTo>
                  <a:pt x="2885" y="63571"/>
                </a:lnTo>
                <a:lnTo>
                  <a:pt x="48369" y="63571"/>
                </a:lnTo>
                <a:lnTo>
                  <a:pt x="48369" y="56341"/>
                </a:lnTo>
                <a:lnTo>
                  <a:pt x="7224" y="56341"/>
                </a:lnTo>
                <a:lnTo>
                  <a:pt x="7224" y="37564"/>
                </a:lnTo>
                <a:lnTo>
                  <a:pt x="46205" y="37564"/>
                </a:lnTo>
                <a:lnTo>
                  <a:pt x="49812" y="34669"/>
                </a:lnTo>
                <a:lnTo>
                  <a:pt x="49812" y="30342"/>
                </a:lnTo>
                <a:lnTo>
                  <a:pt x="7224" y="30342"/>
                </a:lnTo>
                <a:lnTo>
                  <a:pt x="7224" y="7951"/>
                </a:lnTo>
                <a:lnTo>
                  <a:pt x="49812" y="7951"/>
                </a:lnTo>
                <a:lnTo>
                  <a:pt x="49812" y="3614"/>
                </a:lnTo>
                <a:lnTo>
                  <a:pt x="46205" y="0"/>
                </a:lnTo>
                <a:close/>
              </a:path>
              <a:path w="50165" h="64134">
                <a:moveTo>
                  <a:pt x="49812" y="7951"/>
                </a:moveTo>
                <a:lnTo>
                  <a:pt x="41866" y="7951"/>
                </a:lnTo>
                <a:lnTo>
                  <a:pt x="41866" y="30342"/>
                </a:lnTo>
                <a:lnTo>
                  <a:pt x="49812" y="30342"/>
                </a:lnTo>
                <a:lnTo>
                  <a:pt x="49812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04374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6926" y="0"/>
                </a:moveTo>
                <a:lnTo>
                  <a:pt x="1442" y="0"/>
                </a:lnTo>
                <a:lnTo>
                  <a:pt x="1442" y="7951"/>
                </a:lnTo>
                <a:lnTo>
                  <a:pt x="42587" y="7951"/>
                </a:lnTo>
                <a:lnTo>
                  <a:pt x="42587" y="26728"/>
                </a:lnTo>
                <a:lnTo>
                  <a:pt x="3617" y="26728"/>
                </a:lnTo>
                <a:lnTo>
                  <a:pt x="0" y="29621"/>
                </a:lnTo>
                <a:lnTo>
                  <a:pt x="0" y="60676"/>
                </a:lnTo>
                <a:lnTo>
                  <a:pt x="3617" y="63571"/>
                </a:lnTo>
                <a:lnTo>
                  <a:pt x="46926" y="63571"/>
                </a:lnTo>
                <a:lnTo>
                  <a:pt x="49812" y="60676"/>
                </a:lnTo>
                <a:lnTo>
                  <a:pt x="49812" y="56341"/>
                </a:lnTo>
                <a:lnTo>
                  <a:pt x="7224" y="56341"/>
                </a:lnTo>
                <a:lnTo>
                  <a:pt x="7224" y="33948"/>
                </a:lnTo>
                <a:lnTo>
                  <a:pt x="49812" y="33948"/>
                </a:lnTo>
                <a:lnTo>
                  <a:pt x="49812" y="3614"/>
                </a:lnTo>
                <a:lnTo>
                  <a:pt x="46926" y="0"/>
                </a:lnTo>
                <a:close/>
              </a:path>
              <a:path w="50165" h="64134">
                <a:moveTo>
                  <a:pt x="49812" y="33948"/>
                </a:moveTo>
                <a:lnTo>
                  <a:pt x="42587" y="33948"/>
                </a:lnTo>
                <a:lnTo>
                  <a:pt x="42587" y="56341"/>
                </a:lnTo>
                <a:lnTo>
                  <a:pt x="49812" y="56341"/>
                </a:lnTo>
                <a:lnTo>
                  <a:pt x="49812" y="33948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29956" y="429230"/>
            <a:ext cx="50165" cy="78105"/>
          </a:xfrm>
          <a:custGeom>
            <a:avLst/>
            <a:gdLst/>
            <a:ahLst/>
            <a:cxnLst/>
            <a:rect l="l" t="t" r="r" b="b"/>
            <a:pathLst>
              <a:path w="50165" h="78104">
                <a:moveTo>
                  <a:pt x="46945" y="0"/>
                </a:moveTo>
                <a:lnTo>
                  <a:pt x="2885" y="0"/>
                </a:lnTo>
                <a:lnTo>
                  <a:pt x="0" y="3614"/>
                </a:lnTo>
                <a:lnTo>
                  <a:pt x="0" y="49119"/>
                </a:lnTo>
                <a:lnTo>
                  <a:pt x="2885" y="52014"/>
                </a:lnTo>
                <a:lnTo>
                  <a:pt x="42520" y="52014"/>
                </a:lnTo>
                <a:lnTo>
                  <a:pt x="42520" y="70791"/>
                </a:lnTo>
                <a:lnTo>
                  <a:pt x="1442" y="70791"/>
                </a:lnTo>
                <a:lnTo>
                  <a:pt x="1442" y="78012"/>
                </a:lnTo>
                <a:lnTo>
                  <a:pt x="46945" y="78012"/>
                </a:lnTo>
                <a:lnTo>
                  <a:pt x="49832" y="75128"/>
                </a:lnTo>
                <a:lnTo>
                  <a:pt x="49832" y="44784"/>
                </a:lnTo>
                <a:lnTo>
                  <a:pt x="7214" y="44784"/>
                </a:lnTo>
                <a:lnTo>
                  <a:pt x="7214" y="7951"/>
                </a:lnTo>
                <a:lnTo>
                  <a:pt x="49832" y="7951"/>
                </a:lnTo>
                <a:lnTo>
                  <a:pt x="49832" y="3614"/>
                </a:lnTo>
                <a:lnTo>
                  <a:pt x="46945" y="0"/>
                </a:lnTo>
                <a:close/>
              </a:path>
              <a:path w="50165" h="78104">
                <a:moveTo>
                  <a:pt x="49832" y="7951"/>
                </a:moveTo>
                <a:lnTo>
                  <a:pt x="42520" y="7951"/>
                </a:lnTo>
                <a:lnTo>
                  <a:pt x="42520" y="44784"/>
                </a:lnTo>
                <a:lnTo>
                  <a:pt x="49832" y="44784"/>
                </a:lnTo>
                <a:lnTo>
                  <a:pt x="49832" y="7951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44722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5" h="64134">
                <a:moveTo>
                  <a:pt x="48388" y="0"/>
                </a:moveTo>
                <a:lnTo>
                  <a:pt x="3655" y="0"/>
                </a:lnTo>
                <a:lnTo>
                  <a:pt x="0" y="3614"/>
                </a:lnTo>
                <a:lnTo>
                  <a:pt x="0" y="33948"/>
                </a:lnTo>
                <a:lnTo>
                  <a:pt x="42616" y="33948"/>
                </a:lnTo>
                <a:lnTo>
                  <a:pt x="42616" y="56341"/>
                </a:lnTo>
                <a:lnTo>
                  <a:pt x="0" y="56341"/>
                </a:lnTo>
                <a:lnTo>
                  <a:pt x="0" y="63571"/>
                </a:lnTo>
                <a:lnTo>
                  <a:pt x="46945" y="63571"/>
                </a:lnTo>
                <a:lnTo>
                  <a:pt x="49830" y="60676"/>
                </a:lnTo>
                <a:lnTo>
                  <a:pt x="49830" y="29621"/>
                </a:lnTo>
                <a:lnTo>
                  <a:pt x="46945" y="26728"/>
                </a:lnTo>
                <a:lnTo>
                  <a:pt x="7984" y="26728"/>
                </a:lnTo>
                <a:lnTo>
                  <a:pt x="7984" y="7951"/>
                </a:lnTo>
                <a:lnTo>
                  <a:pt x="48388" y="7951"/>
                </a:lnTo>
                <a:lnTo>
                  <a:pt x="4838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06773" y="429230"/>
            <a:ext cx="50165" cy="64135"/>
          </a:xfrm>
          <a:custGeom>
            <a:avLst/>
            <a:gdLst/>
            <a:ahLst/>
            <a:cxnLst/>
            <a:rect l="l" t="t" r="r" b="b"/>
            <a:pathLst>
              <a:path w="50164" h="64134">
                <a:moveTo>
                  <a:pt x="48388" y="0"/>
                </a:moveTo>
                <a:lnTo>
                  <a:pt x="2885" y="0"/>
                </a:lnTo>
                <a:lnTo>
                  <a:pt x="0" y="3614"/>
                </a:lnTo>
                <a:lnTo>
                  <a:pt x="0" y="33948"/>
                </a:lnTo>
                <a:lnTo>
                  <a:pt x="42616" y="33948"/>
                </a:lnTo>
                <a:lnTo>
                  <a:pt x="42616" y="56341"/>
                </a:lnTo>
                <a:lnTo>
                  <a:pt x="0" y="56341"/>
                </a:lnTo>
                <a:lnTo>
                  <a:pt x="0" y="63571"/>
                </a:lnTo>
                <a:lnTo>
                  <a:pt x="46945" y="63571"/>
                </a:lnTo>
                <a:lnTo>
                  <a:pt x="49830" y="60676"/>
                </a:lnTo>
                <a:lnTo>
                  <a:pt x="49830" y="29621"/>
                </a:lnTo>
                <a:lnTo>
                  <a:pt x="46945" y="26728"/>
                </a:lnTo>
                <a:lnTo>
                  <a:pt x="7214" y="26728"/>
                </a:lnTo>
                <a:lnTo>
                  <a:pt x="7214" y="7951"/>
                </a:lnTo>
                <a:lnTo>
                  <a:pt x="48388" y="7951"/>
                </a:lnTo>
                <a:lnTo>
                  <a:pt x="48388" y="0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56941" y="429230"/>
            <a:ext cx="37465" cy="7620"/>
          </a:xfrm>
          <a:custGeom>
            <a:avLst/>
            <a:gdLst/>
            <a:ahLst/>
            <a:cxnLst/>
            <a:rect l="l" t="t" r="r" b="b"/>
            <a:pathLst>
              <a:path w="37465" h="7620">
                <a:moveTo>
                  <a:pt x="0" y="7219"/>
                </a:moveTo>
                <a:lnTo>
                  <a:pt x="36845" y="7219"/>
                </a:lnTo>
                <a:lnTo>
                  <a:pt x="36845" y="0"/>
                </a:lnTo>
                <a:lnTo>
                  <a:pt x="0" y="0"/>
                </a:lnTo>
                <a:lnTo>
                  <a:pt x="0" y="7219"/>
                </a:lnTo>
                <a:close/>
              </a:path>
            </a:pathLst>
          </a:custGeom>
          <a:solidFill>
            <a:srgbClr val="3C88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389" y="786129"/>
            <a:ext cx="261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KEY</a:t>
            </a:r>
            <a:r>
              <a:rPr spc="-50" dirty="0"/>
              <a:t> </a:t>
            </a:r>
            <a:r>
              <a:rPr spc="-10" dirty="0"/>
              <a:t>FINDINGS</a:t>
            </a:r>
          </a:p>
        </p:txBody>
      </p:sp>
      <p:sp>
        <p:nvSpPr>
          <p:cNvPr id="3" name="object 3"/>
          <p:cNvSpPr/>
          <p:nvPr/>
        </p:nvSpPr>
        <p:spPr>
          <a:xfrm>
            <a:off x="347472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3004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059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116" y="91440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472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004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059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116" y="10500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2648" y="847344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648" y="98298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7472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059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648" y="1120139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579"/>
                </a:moveTo>
                <a:lnTo>
                  <a:pt x="68579" y="68579"/>
                </a:lnTo>
                <a:lnTo>
                  <a:pt x="68579" y="0"/>
                </a:lnTo>
                <a:lnTo>
                  <a:pt x="0" y="0"/>
                </a:lnTo>
                <a:lnTo>
                  <a:pt x="0" y="68579"/>
                </a:lnTo>
                <a:close/>
              </a:path>
            </a:pathLst>
          </a:custGeom>
          <a:solidFill>
            <a:srgbClr val="00A1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783" y="1538096"/>
            <a:ext cx="5431155" cy="2117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Part1. </a:t>
            </a:r>
            <a:r>
              <a:rPr sz="1400" b="1" spc="0" dirty="0">
                <a:solidFill>
                  <a:srgbClr val="14AFB3"/>
                </a:solidFill>
                <a:latin typeface="微软雅黑"/>
                <a:cs typeface="微软雅黑"/>
              </a:rPr>
              <a:t>OVERVIEW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OF </a:t>
            </a:r>
            <a:r>
              <a:rPr sz="1400" b="1" spc="-15" dirty="0">
                <a:solidFill>
                  <a:srgbClr val="14AFB3"/>
                </a:solidFill>
                <a:latin typeface="微软雅黑"/>
                <a:cs typeface="微软雅黑"/>
              </a:rPr>
              <a:t>FASHION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LIVE</a:t>
            </a:r>
            <a:r>
              <a:rPr sz="1400" b="1" spc="-90" dirty="0">
                <a:solidFill>
                  <a:srgbClr val="14AFB3"/>
                </a:solidFill>
                <a:latin typeface="微软雅黑"/>
                <a:cs typeface="微软雅黑"/>
              </a:rPr>
              <a:t>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STREAM</a:t>
            </a:r>
            <a:endParaRPr sz="1400">
              <a:latin typeface="微软雅黑"/>
              <a:cs typeface="微软雅黑"/>
            </a:endParaRPr>
          </a:p>
          <a:p>
            <a:pPr marL="184785" indent="-17208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is widely accepted</a:t>
            </a:r>
            <a:r>
              <a:rPr sz="800" b="1" dirty="0">
                <a:solidFill>
                  <a:srgbClr val="585858"/>
                </a:solidFill>
                <a:latin typeface="微软雅黑"/>
                <a:cs typeface="微软雅黑"/>
              </a:rPr>
              <a:t>，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the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user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scale and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growth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rate are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both</a:t>
            </a:r>
            <a:r>
              <a:rPr sz="800" b="1" spc="-11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rising.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Douyin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achieves 400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million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DAU,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nearly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60% of users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watch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Douyin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every</a:t>
            </a:r>
            <a:r>
              <a:rPr sz="800" b="1" spc="-3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day.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Production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work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restarted,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fashion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industry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fully recovered,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 popularity 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is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 increasing.</a:t>
            </a:r>
            <a:endParaRPr sz="800">
              <a:latin typeface="等线"/>
              <a:cs typeface="等线"/>
            </a:endParaRPr>
          </a:p>
          <a:p>
            <a:pPr marL="184785" marR="132715" indent="-172085">
              <a:lnSpc>
                <a:spcPct val="150000"/>
              </a:lnSpc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brings the deepest transformation to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fashion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industrial,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which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has suffered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negative impact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during  coronavirus</a:t>
            </a:r>
            <a:r>
              <a:rPr sz="800" b="1" spc="-3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period.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Diverse PGC ecology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Douyin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platform help fashion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industry to</a:t>
            </a:r>
            <a:r>
              <a:rPr sz="800" b="1" spc="-5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recover.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The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development 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IP-based fashion 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activities stimulate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new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supply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new demand for fashion</a:t>
            </a:r>
            <a:r>
              <a:rPr sz="800" b="1" spc="3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industrial.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Beauty industry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plays an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important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role in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recovery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fashion live</a:t>
            </a:r>
            <a:r>
              <a:rPr sz="800" b="1" spc="-8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stream.</a:t>
            </a:r>
            <a:endParaRPr sz="800">
              <a:latin typeface="等线"/>
              <a:cs typeface="等线"/>
            </a:endParaRPr>
          </a:p>
          <a:p>
            <a:pPr marL="184785" marR="53975" indent="-172085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Participants of Makeup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stream: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anchors are mainly mature women from first-tier cities, and audiences are 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mostly young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women from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lower-tier</a:t>
            </a:r>
            <a:r>
              <a:rPr sz="800" b="1" spc="-5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cities.</a:t>
            </a:r>
            <a:endParaRPr sz="800">
              <a:latin typeface="等线"/>
              <a:cs typeface="等线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72327" y="1953464"/>
            <a:ext cx="5527040" cy="14884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 new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upsurge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in makeup 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has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emerged,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 number 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anchors and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livestream has</a:t>
            </a:r>
            <a:r>
              <a:rPr sz="800" b="1" spc="-6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doubled.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The peak of makeup live appears at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8pm,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which is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most conducive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to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attracting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users in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free evening</a:t>
            </a:r>
            <a:r>
              <a:rPr sz="800" b="1" spc="-11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time.</a:t>
            </a:r>
            <a:endParaRPr sz="800">
              <a:latin typeface="等线"/>
              <a:cs typeface="等线"/>
            </a:endParaRPr>
          </a:p>
          <a:p>
            <a:pPr marL="184785" marR="32384" indent="-172085">
              <a:lnSpc>
                <a:spcPct val="150000"/>
              </a:lnSpc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Participants of 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makeup 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continue to upgrade,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with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over 70% of 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KOL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going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live,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 monthly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rebroadcast  rate exceeds</a:t>
            </a:r>
            <a:r>
              <a:rPr sz="800" b="1" spc="-3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80%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Makeup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Brand participate in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Douyin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more frequently,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nearly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60% of brands go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at least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once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</a:t>
            </a:r>
            <a:r>
              <a:rPr sz="800" b="1" spc="10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week.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Douyin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helps brands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with in-depth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communication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with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users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long-term CRM</a:t>
            </a:r>
            <a:r>
              <a:rPr sz="800" b="1" spc="-3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operation.</a:t>
            </a:r>
            <a:endParaRPr sz="800">
              <a:latin typeface="等线"/>
              <a:cs typeface="等线"/>
            </a:endParaRPr>
          </a:p>
          <a:p>
            <a:pPr marL="184785" marR="382270" indent="-172085">
              <a:lnSpc>
                <a:spcPct val="150000"/>
              </a:lnSpc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The eastern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economic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area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has 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largest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number 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brand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merchants, the strongest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market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potential,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obvious trend of industrial</a:t>
            </a:r>
            <a:r>
              <a:rPr sz="800" b="1" spc="-3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concentration.</a:t>
            </a:r>
            <a:endParaRPr sz="800">
              <a:latin typeface="等线"/>
              <a:cs typeface="等线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51550" y="4445863"/>
            <a:ext cx="5939155" cy="20383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Livestream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makeup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sales have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excellent performance, clicks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of shopping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carts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achieves double</a:t>
            </a:r>
            <a:r>
              <a:rPr sz="800" b="1" spc="-13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increase.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Top 3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most popular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makeup categories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sale: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facial mask,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skin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care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sets,</a:t>
            </a:r>
            <a:r>
              <a:rPr sz="800" b="1" spc="-3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lipstick.</a:t>
            </a:r>
            <a:endParaRPr sz="800">
              <a:latin typeface="等线"/>
              <a:cs typeface="等线"/>
            </a:endParaRPr>
          </a:p>
          <a:p>
            <a:pPr marL="184785" marR="420370" indent="-172085">
              <a:lnSpc>
                <a:spcPct val="150000"/>
              </a:lnSpc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Three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indispensable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elements for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livestream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makeup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sales: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attractive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offer, anchor recommendation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interactive  atmosphere.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Purchase intention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stimulated by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anchors , </a:t>
            </a:r>
            <a:r>
              <a:rPr sz="800" b="1" spc="-120" dirty="0">
                <a:solidFill>
                  <a:srgbClr val="585858"/>
                </a:solidFill>
                <a:latin typeface="等线"/>
                <a:cs typeface="等线"/>
              </a:rPr>
              <a:t>who’s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interaction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professionalism determine 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effect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</a:t>
            </a:r>
            <a:r>
              <a:rPr sz="800" b="1" spc="-9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sales.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Celebrities </a:t>
            </a:r>
            <a:r>
              <a:rPr sz="800" b="1" spc="-300" dirty="0">
                <a:solidFill>
                  <a:srgbClr val="585858"/>
                </a:solidFill>
                <a:latin typeface="等线"/>
                <a:cs typeface="等线"/>
              </a:rPr>
              <a:t>‘s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 influence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can help makeup 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to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attract</a:t>
            </a:r>
            <a:r>
              <a:rPr sz="800" b="1" spc="-114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attention.</a:t>
            </a:r>
            <a:endParaRPr sz="800">
              <a:latin typeface="等线"/>
              <a:cs typeface="等线"/>
            </a:endParaRPr>
          </a:p>
          <a:p>
            <a:pPr marL="184785" marR="5080" indent="-172085">
              <a:lnSpc>
                <a:spcPct val="150000"/>
              </a:lnSpc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Branded livestream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can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effectively stimulate purchase intention, 60% of viewers have improved their product awareness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after 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watching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branded</a:t>
            </a:r>
            <a:r>
              <a:rPr sz="800" b="1" spc="-2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Branded livestream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can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motivate viewers to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explore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product more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deeply like search,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recommendation, following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brand</a:t>
            </a:r>
            <a:r>
              <a:rPr sz="800" b="1" spc="8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etc.</a:t>
            </a:r>
            <a:endParaRPr sz="800">
              <a:latin typeface="等线"/>
              <a:cs typeface="等线"/>
            </a:endParaRPr>
          </a:p>
          <a:p>
            <a:pPr marL="184785" marR="410845" indent="-172085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Case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branded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livestream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makeup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sales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: Effective cooperation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brand and KOL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achieves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win-win result in brand 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recognition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</a:t>
            </a:r>
            <a:r>
              <a:rPr sz="800" b="1" spc="-4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revenue.</a:t>
            </a:r>
            <a:endParaRPr sz="800">
              <a:latin typeface="等线"/>
              <a:cs typeface="等线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2787" y="4063365"/>
            <a:ext cx="39509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Part2. </a:t>
            </a:r>
            <a:r>
              <a:rPr sz="1400" b="1" spc="-5" dirty="0">
                <a:solidFill>
                  <a:srgbClr val="14AFB3"/>
                </a:solidFill>
                <a:latin typeface="微软雅黑"/>
                <a:cs typeface="微软雅黑"/>
              </a:rPr>
              <a:t>AUDIENCE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OF </a:t>
            </a:r>
            <a:r>
              <a:rPr sz="1400" b="1" spc="-5" dirty="0">
                <a:solidFill>
                  <a:srgbClr val="14AFB3"/>
                </a:solidFill>
                <a:latin typeface="微软雅黑"/>
                <a:cs typeface="微软雅黑"/>
              </a:rPr>
              <a:t>MAKEUP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LIVE</a:t>
            </a:r>
            <a:r>
              <a:rPr sz="1400" b="1" spc="-110" dirty="0">
                <a:solidFill>
                  <a:srgbClr val="14AFB3"/>
                </a:solidFill>
                <a:latin typeface="微软雅黑"/>
                <a:cs typeface="微软雅黑"/>
              </a:rPr>
              <a:t>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STREAM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51550" y="1482089"/>
            <a:ext cx="39528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Part3. ANCHORS </a:t>
            </a:r>
            <a:r>
              <a:rPr sz="1400" b="1" spc="-5" dirty="0">
                <a:solidFill>
                  <a:srgbClr val="14AFB3"/>
                </a:solidFill>
                <a:latin typeface="微软雅黑"/>
                <a:cs typeface="微软雅黑"/>
              </a:rPr>
              <a:t>IN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MAKEUP LIVE</a:t>
            </a:r>
            <a:r>
              <a:rPr sz="1400" b="1" spc="-125" dirty="0">
                <a:solidFill>
                  <a:srgbClr val="14AFB3"/>
                </a:solidFill>
                <a:latin typeface="微软雅黑"/>
                <a:cs typeface="微软雅黑"/>
              </a:rPr>
              <a:t>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STREAM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72327" y="4063365"/>
            <a:ext cx="3255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Part4. LIVE STREAM </a:t>
            </a:r>
            <a:r>
              <a:rPr sz="1400" b="1" spc="-5" dirty="0">
                <a:solidFill>
                  <a:srgbClr val="14AFB3"/>
                </a:solidFill>
                <a:latin typeface="微软雅黑"/>
                <a:cs typeface="微软雅黑"/>
              </a:rPr>
              <a:t>MAKEUP</a:t>
            </a:r>
            <a:r>
              <a:rPr sz="1400" b="1" spc="-125" dirty="0">
                <a:solidFill>
                  <a:srgbClr val="14AFB3"/>
                </a:solidFill>
                <a:latin typeface="微软雅黑"/>
                <a:cs typeface="微软雅黑"/>
              </a:rPr>
              <a:t> </a:t>
            </a:r>
            <a:r>
              <a:rPr sz="1400" b="1" dirty="0">
                <a:solidFill>
                  <a:srgbClr val="14AFB3"/>
                </a:solidFill>
                <a:latin typeface="微软雅黑"/>
                <a:cs typeface="微软雅黑"/>
              </a:rPr>
              <a:t>SALES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4032" y="4472787"/>
            <a:ext cx="5459095" cy="16719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The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growth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rate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of the </a:t>
            </a:r>
            <a:r>
              <a:rPr sz="800" b="1" spc="-70" dirty="0">
                <a:solidFill>
                  <a:srgbClr val="585858"/>
                </a:solidFill>
                <a:latin typeface="等线"/>
                <a:cs typeface="等线"/>
              </a:rPr>
              <a:t>society’s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consumption on cosmetics industry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rises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significantly,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stimulates</a:t>
            </a:r>
            <a:r>
              <a:rPr sz="800" b="1" spc="55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</a:t>
            </a:r>
            <a:endParaRPr sz="800">
              <a:latin typeface="等线"/>
              <a:cs typeface="等线"/>
            </a:endParaRPr>
          </a:p>
          <a:p>
            <a:pPr marL="184785">
              <a:lnSpc>
                <a:spcPct val="100000"/>
              </a:lnSpc>
              <a:spcBef>
                <a:spcPts val="480"/>
              </a:spcBef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industry to restart.</a:t>
            </a:r>
            <a:endParaRPr sz="800">
              <a:latin typeface="等线"/>
              <a:cs typeface="等线"/>
            </a:endParaRPr>
          </a:p>
          <a:p>
            <a:pPr marL="184785" marR="5080" indent="-172085">
              <a:lnSpc>
                <a:spcPts val="1440"/>
              </a:lnSpc>
              <a:spcBef>
                <a:spcPts val="125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Watching makeup 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has become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national popular entertainment, the number 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makeup 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watching  users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May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surpassed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 number 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makeup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short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video</a:t>
            </a:r>
            <a:r>
              <a:rPr sz="800" b="1" spc="-4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users.</a:t>
            </a:r>
            <a:endParaRPr sz="800">
              <a:latin typeface="等线"/>
              <a:cs typeface="等线"/>
            </a:endParaRPr>
          </a:p>
          <a:p>
            <a:pPr marL="184785" marR="15875" indent="-172085">
              <a:lnSpc>
                <a:spcPts val="1440"/>
              </a:lnSpc>
              <a:spcBef>
                <a:spcPts val="5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Attention has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been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shifted to 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significantly, the duration of watching 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has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been increased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by 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3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times,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 enthusiasm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for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watching 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makeup live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highest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in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</a:t>
            </a:r>
            <a:r>
              <a:rPr sz="800" b="1" spc="-5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midnight.</a:t>
            </a:r>
            <a:endParaRPr sz="800">
              <a:latin typeface="等线"/>
              <a:cs typeface="等线"/>
            </a:endParaRPr>
          </a:p>
          <a:p>
            <a:pPr marL="184785" indent="-17208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Interaction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like real-time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display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quick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Q&amp;A are key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points to build trusts during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</a:t>
            </a:r>
            <a:r>
              <a:rPr sz="800" b="1" spc="0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stream.</a:t>
            </a:r>
            <a:endParaRPr sz="800">
              <a:latin typeface="等线"/>
              <a:cs typeface="等线"/>
            </a:endParaRPr>
          </a:p>
          <a:p>
            <a:pPr marL="184785" marR="71755" indent="-172085">
              <a:lnSpc>
                <a:spcPct val="150000"/>
              </a:lnSpc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Content, products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anchors are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the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focus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of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live audience when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watching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makeup live,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tutorials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and practical 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topics 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are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more</a:t>
            </a:r>
            <a:r>
              <a:rPr sz="800" b="1" dirty="0">
                <a:solidFill>
                  <a:srgbClr val="585858"/>
                </a:solidFill>
                <a:latin typeface="等线"/>
                <a:cs typeface="等线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等线"/>
                <a:cs typeface="等线"/>
              </a:rPr>
              <a:t>attractive.</a:t>
            </a:r>
            <a:endParaRPr sz="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416" y="907745"/>
            <a:ext cx="5420106" cy="891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095" y="1824989"/>
            <a:ext cx="4578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OVERVIEW OF </a:t>
            </a:r>
            <a:r>
              <a:rPr sz="2000" spc="-20" dirty="0">
                <a:solidFill>
                  <a:srgbClr val="FFFFFF"/>
                </a:solidFill>
                <a:latin typeface="Segoe UI"/>
                <a:cs typeface="Segoe UI"/>
              </a:rPr>
              <a:t>FASHION 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LIVE</a:t>
            </a:r>
            <a:r>
              <a:rPr sz="2000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STREAM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198" y="6089700"/>
            <a:ext cx="101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b="1" spc="6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t.1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7855" y="3146679"/>
            <a:ext cx="2465070" cy="2672715"/>
          </a:xfrm>
          <a:custGeom>
            <a:avLst/>
            <a:gdLst/>
            <a:ahLst/>
            <a:cxnLst/>
            <a:rect l="l" t="t" r="r" b="b"/>
            <a:pathLst>
              <a:path w="2465070" h="2672715">
                <a:moveTo>
                  <a:pt x="304673" y="1859026"/>
                </a:moveTo>
                <a:lnTo>
                  <a:pt x="0" y="2052320"/>
                </a:lnTo>
                <a:lnTo>
                  <a:pt x="26958" y="2093113"/>
                </a:lnTo>
                <a:lnTo>
                  <a:pt x="55314" y="2132793"/>
                </a:lnTo>
                <a:lnTo>
                  <a:pt x="84854" y="2171117"/>
                </a:lnTo>
                <a:lnTo>
                  <a:pt x="115710" y="2208282"/>
                </a:lnTo>
                <a:lnTo>
                  <a:pt x="147784" y="2244194"/>
                </a:lnTo>
                <a:lnTo>
                  <a:pt x="181035" y="2278829"/>
                </a:lnTo>
                <a:lnTo>
                  <a:pt x="215458" y="2312197"/>
                </a:lnTo>
                <a:lnTo>
                  <a:pt x="250908" y="2344181"/>
                </a:lnTo>
                <a:lnTo>
                  <a:pt x="287448" y="2374853"/>
                </a:lnTo>
                <a:lnTo>
                  <a:pt x="325004" y="2404158"/>
                </a:lnTo>
                <a:lnTo>
                  <a:pt x="363534" y="2432076"/>
                </a:lnTo>
                <a:lnTo>
                  <a:pt x="402999" y="2458583"/>
                </a:lnTo>
                <a:lnTo>
                  <a:pt x="443357" y="2483656"/>
                </a:lnTo>
                <a:lnTo>
                  <a:pt x="484568" y="2507275"/>
                </a:lnTo>
                <a:lnTo>
                  <a:pt x="526592" y="2529415"/>
                </a:lnTo>
                <a:lnTo>
                  <a:pt x="569388" y="2550056"/>
                </a:lnTo>
                <a:lnTo>
                  <a:pt x="612915" y="2569173"/>
                </a:lnTo>
                <a:lnTo>
                  <a:pt x="657133" y="2586746"/>
                </a:lnTo>
                <a:lnTo>
                  <a:pt x="702001" y="2602751"/>
                </a:lnTo>
                <a:lnTo>
                  <a:pt x="747480" y="2617167"/>
                </a:lnTo>
                <a:lnTo>
                  <a:pt x="793527" y="2629970"/>
                </a:lnTo>
                <a:lnTo>
                  <a:pt x="840104" y="2641139"/>
                </a:lnTo>
                <a:lnTo>
                  <a:pt x="887168" y="2650651"/>
                </a:lnTo>
                <a:lnTo>
                  <a:pt x="934680" y="2658484"/>
                </a:lnTo>
                <a:lnTo>
                  <a:pt x="982600" y="2664615"/>
                </a:lnTo>
                <a:lnTo>
                  <a:pt x="1030885" y="2669022"/>
                </a:lnTo>
                <a:lnTo>
                  <a:pt x="1079497" y="2671683"/>
                </a:lnTo>
                <a:lnTo>
                  <a:pt x="1128395" y="2672575"/>
                </a:lnTo>
                <a:lnTo>
                  <a:pt x="1176322" y="2671731"/>
                </a:lnTo>
                <a:lnTo>
                  <a:pt x="1223825" y="2669220"/>
                </a:lnTo>
                <a:lnTo>
                  <a:pt x="1270875" y="2665068"/>
                </a:lnTo>
                <a:lnTo>
                  <a:pt x="1317445" y="2659305"/>
                </a:lnTo>
                <a:lnTo>
                  <a:pt x="1363505" y="2651958"/>
                </a:lnTo>
                <a:lnTo>
                  <a:pt x="1409028" y="2643056"/>
                </a:lnTo>
                <a:lnTo>
                  <a:pt x="1453985" y="2632628"/>
                </a:lnTo>
                <a:lnTo>
                  <a:pt x="1498348" y="2620700"/>
                </a:lnTo>
                <a:lnTo>
                  <a:pt x="1542089" y="2607303"/>
                </a:lnTo>
                <a:lnTo>
                  <a:pt x="1585179" y="2592463"/>
                </a:lnTo>
                <a:lnTo>
                  <a:pt x="1627591" y="2576210"/>
                </a:lnTo>
                <a:lnTo>
                  <a:pt x="1669295" y="2558571"/>
                </a:lnTo>
                <a:lnTo>
                  <a:pt x="1710264" y="2539575"/>
                </a:lnTo>
                <a:lnTo>
                  <a:pt x="1750469" y="2519249"/>
                </a:lnTo>
                <a:lnTo>
                  <a:pt x="1789883" y="2497624"/>
                </a:lnTo>
                <a:lnTo>
                  <a:pt x="1828476" y="2474725"/>
                </a:lnTo>
                <a:lnTo>
                  <a:pt x="1866221" y="2450583"/>
                </a:lnTo>
                <a:lnTo>
                  <a:pt x="1903089" y="2425224"/>
                </a:lnTo>
                <a:lnTo>
                  <a:pt x="1939052" y="2398678"/>
                </a:lnTo>
                <a:lnTo>
                  <a:pt x="1974082" y="2370973"/>
                </a:lnTo>
                <a:lnTo>
                  <a:pt x="2008151" y="2342136"/>
                </a:lnTo>
                <a:lnTo>
                  <a:pt x="2041262" y="2312165"/>
                </a:lnTo>
                <a:lnTo>
                  <a:pt x="2041617" y="2311823"/>
                </a:lnTo>
                <a:lnTo>
                  <a:pt x="1118297" y="2311823"/>
                </a:lnTo>
                <a:lnTo>
                  <a:pt x="1072788" y="2310253"/>
                </a:lnTo>
                <a:lnTo>
                  <a:pt x="1027468" y="2306575"/>
                </a:lnTo>
                <a:lnTo>
                  <a:pt x="982412" y="2300806"/>
                </a:lnTo>
                <a:lnTo>
                  <a:pt x="937699" y="2292962"/>
                </a:lnTo>
                <a:lnTo>
                  <a:pt x="893405" y="2283062"/>
                </a:lnTo>
                <a:lnTo>
                  <a:pt x="849608" y="2271122"/>
                </a:lnTo>
                <a:lnTo>
                  <a:pt x="806384" y="2257160"/>
                </a:lnTo>
                <a:lnTo>
                  <a:pt x="763811" y="2241192"/>
                </a:lnTo>
                <a:lnTo>
                  <a:pt x="721966" y="2223238"/>
                </a:lnTo>
                <a:lnTo>
                  <a:pt x="680926" y="2203312"/>
                </a:lnTo>
                <a:lnTo>
                  <a:pt x="640769" y="2181434"/>
                </a:lnTo>
                <a:lnTo>
                  <a:pt x="601570" y="2157619"/>
                </a:lnTo>
                <a:lnTo>
                  <a:pt x="563408" y="2131886"/>
                </a:lnTo>
                <a:lnTo>
                  <a:pt x="526359" y="2104252"/>
                </a:lnTo>
                <a:lnTo>
                  <a:pt x="490501" y="2074733"/>
                </a:lnTo>
                <a:lnTo>
                  <a:pt x="455910" y="2043348"/>
                </a:lnTo>
                <a:lnTo>
                  <a:pt x="422665" y="2010114"/>
                </a:lnTo>
                <a:lnTo>
                  <a:pt x="390841" y="1975047"/>
                </a:lnTo>
                <a:lnTo>
                  <a:pt x="360516" y="1938165"/>
                </a:lnTo>
                <a:lnTo>
                  <a:pt x="331768" y="1899485"/>
                </a:lnTo>
                <a:lnTo>
                  <a:pt x="304673" y="1859026"/>
                </a:lnTo>
                <a:close/>
              </a:path>
              <a:path w="2465070" h="2672715">
                <a:moveTo>
                  <a:pt x="1128395" y="0"/>
                </a:moveTo>
                <a:lnTo>
                  <a:pt x="1128395" y="360807"/>
                </a:lnTo>
                <a:lnTo>
                  <a:pt x="1178290" y="362080"/>
                </a:lnTo>
                <a:lnTo>
                  <a:pt x="1227757" y="365871"/>
                </a:lnTo>
                <a:lnTo>
                  <a:pt x="1276715" y="372135"/>
                </a:lnTo>
                <a:lnTo>
                  <a:pt x="1325081" y="380827"/>
                </a:lnTo>
                <a:lnTo>
                  <a:pt x="1372774" y="391902"/>
                </a:lnTo>
                <a:lnTo>
                  <a:pt x="1419713" y="405315"/>
                </a:lnTo>
                <a:lnTo>
                  <a:pt x="1465816" y="421022"/>
                </a:lnTo>
                <a:lnTo>
                  <a:pt x="1511002" y="438978"/>
                </a:lnTo>
                <a:lnTo>
                  <a:pt x="1555188" y="459137"/>
                </a:lnTo>
                <a:lnTo>
                  <a:pt x="1598294" y="481456"/>
                </a:lnTo>
                <a:lnTo>
                  <a:pt x="1640239" y="505890"/>
                </a:lnTo>
                <a:lnTo>
                  <a:pt x="1680939" y="532394"/>
                </a:lnTo>
                <a:lnTo>
                  <a:pt x="1720314" y="560922"/>
                </a:lnTo>
                <a:lnTo>
                  <a:pt x="1758283" y="591431"/>
                </a:lnTo>
                <a:lnTo>
                  <a:pt x="1794763" y="623875"/>
                </a:lnTo>
                <a:lnTo>
                  <a:pt x="1829674" y="658210"/>
                </a:lnTo>
                <a:lnTo>
                  <a:pt x="1862934" y="694391"/>
                </a:lnTo>
                <a:lnTo>
                  <a:pt x="1894461" y="732373"/>
                </a:lnTo>
                <a:lnTo>
                  <a:pt x="1924173" y="772111"/>
                </a:lnTo>
                <a:lnTo>
                  <a:pt x="1951990" y="813562"/>
                </a:lnTo>
                <a:lnTo>
                  <a:pt x="1977069" y="855312"/>
                </a:lnTo>
                <a:lnTo>
                  <a:pt x="1999832" y="897799"/>
                </a:lnTo>
                <a:lnTo>
                  <a:pt x="2020298" y="940947"/>
                </a:lnTo>
                <a:lnTo>
                  <a:pt x="2038482" y="984678"/>
                </a:lnTo>
                <a:lnTo>
                  <a:pt x="2054402" y="1028915"/>
                </a:lnTo>
                <a:lnTo>
                  <a:pt x="2068075" y="1073581"/>
                </a:lnTo>
                <a:lnTo>
                  <a:pt x="2079519" y="1118598"/>
                </a:lnTo>
                <a:lnTo>
                  <a:pt x="2088751" y="1163891"/>
                </a:lnTo>
                <a:lnTo>
                  <a:pt x="2095788" y="1209380"/>
                </a:lnTo>
                <a:lnTo>
                  <a:pt x="2100647" y="1254991"/>
                </a:lnTo>
                <a:lnTo>
                  <a:pt x="2103345" y="1300644"/>
                </a:lnTo>
                <a:lnTo>
                  <a:pt x="2103901" y="1346264"/>
                </a:lnTo>
                <a:lnTo>
                  <a:pt x="2102330" y="1391773"/>
                </a:lnTo>
                <a:lnTo>
                  <a:pt x="2098650" y="1437093"/>
                </a:lnTo>
                <a:lnTo>
                  <a:pt x="2092879" y="1482149"/>
                </a:lnTo>
                <a:lnTo>
                  <a:pt x="2085034" y="1526862"/>
                </a:lnTo>
                <a:lnTo>
                  <a:pt x="2075064" y="1571404"/>
                </a:lnTo>
                <a:lnTo>
                  <a:pt x="2063189" y="1614953"/>
                </a:lnTo>
                <a:lnTo>
                  <a:pt x="2049225" y="1658177"/>
                </a:lnTo>
                <a:lnTo>
                  <a:pt x="2033254" y="1700750"/>
                </a:lnTo>
                <a:lnTo>
                  <a:pt x="2015296" y="1742595"/>
                </a:lnTo>
                <a:lnTo>
                  <a:pt x="1995367" y="1783635"/>
                </a:lnTo>
                <a:lnTo>
                  <a:pt x="1973484" y="1823792"/>
                </a:lnTo>
                <a:lnTo>
                  <a:pt x="1949665" y="1862991"/>
                </a:lnTo>
                <a:lnTo>
                  <a:pt x="1923927" y="1901153"/>
                </a:lnTo>
                <a:lnTo>
                  <a:pt x="1896287" y="1938202"/>
                </a:lnTo>
                <a:lnTo>
                  <a:pt x="1866762" y="1974060"/>
                </a:lnTo>
                <a:lnTo>
                  <a:pt x="1835369" y="2008651"/>
                </a:lnTo>
                <a:lnTo>
                  <a:pt x="1802127" y="2041896"/>
                </a:lnTo>
                <a:lnTo>
                  <a:pt x="1767051" y="2073720"/>
                </a:lnTo>
                <a:lnTo>
                  <a:pt x="1730160" y="2104045"/>
                </a:lnTo>
                <a:lnTo>
                  <a:pt x="1691470" y="2132793"/>
                </a:lnTo>
                <a:lnTo>
                  <a:pt x="1651000" y="2159889"/>
                </a:lnTo>
                <a:lnTo>
                  <a:pt x="1609249" y="2184971"/>
                </a:lnTo>
                <a:lnTo>
                  <a:pt x="1566762" y="2207737"/>
                </a:lnTo>
                <a:lnTo>
                  <a:pt x="1523614" y="2228205"/>
                </a:lnTo>
                <a:lnTo>
                  <a:pt x="1479883" y="2246392"/>
                </a:lnTo>
                <a:lnTo>
                  <a:pt x="1435646" y="2262314"/>
                </a:lnTo>
                <a:lnTo>
                  <a:pt x="1390980" y="2275989"/>
                </a:lnTo>
                <a:lnTo>
                  <a:pt x="1345963" y="2287434"/>
                </a:lnTo>
                <a:lnTo>
                  <a:pt x="1300670" y="2296668"/>
                </a:lnTo>
                <a:lnTo>
                  <a:pt x="1255181" y="2303706"/>
                </a:lnTo>
                <a:lnTo>
                  <a:pt x="1209570" y="2308566"/>
                </a:lnTo>
                <a:lnTo>
                  <a:pt x="1163917" y="2311266"/>
                </a:lnTo>
                <a:lnTo>
                  <a:pt x="1118297" y="2311823"/>
                </a:lnTo>
                <a:lnTo>
                  <a:pt x="2041617" y="2311823"/>
                </a:lnTo>
                <a:lnTo>
                  <a:pt x="2073290" y="2281183"/>
                </a:lnTo>
                <a:lnTo>
                  <a:pt x="2104305" y="2249123"/>
                </a:lnTo>
                <a:lnTo>
                  <a:pt x="2134245" y="2216044"/>
                </a:lnTo>
                <a:lnTo>
                  <a:pt x="2163082" y="2181976"/>
                </a:lnTo>
                <a:lnTo>
                  <a:pt x="2190787" y="2146947"/>
                </a:lnTo>
                <a:lnTo>
                  <a:pt x="2217334" y="2110984"/>
                </a:lnTo>
                <a:lnTo>
                  <a:pt x="2242693" y="2074116"/>
                </a:lnTo>
                <a:lnTo>
                  <a:pt x="2266835" y="2036372"/>
                </a:lnTo>
                <a:lnTo>
                  <a:pt x="2289734" y="1997779"/>
                </a:lnTo>
                <a:lnTo>
                  <a:pt x="2311360" y="1958365"/>
                </a:lnTo>
                <a:lnTo>
                  <a:pt x="2331686" y="1918160"/>
                </a:lnTo>
                <a:lnTo>
                  <a:pt x="2350682" y="1877192"/>
                </a:lnTo>
                <a:lnTo>
                  <a:pt x="2368322" y="1835488"/>
                </a:lnTo>
                <a:lnTo>
                  <a:pt x="2384575" y="1793077"/>
                </a:lnTo>
                <a:lnTo>
                  <a:pt x="2399415" y="1749987"/>
                </a:lnTo>
                <a:lnTo>
                  <a:pt x="2412813" y="1706246"/>
                </a:lnTo>
                <a:lnTo>
                  <a:pt x="2424740" y="1661883"/>
                </a:lnTo>
                <a:lnTo>
                  <a:pt x="2435169" y="1616926"/>
                </a:lnTo>
                <a:lnTo>
                  <a:pt x="2444111" y="1571156"/>
                </a:lnTo>
                <a:lnTo>
                  <a:pt x="2451418" y="1525344"/>
                </a:lnTo>
                <a:lnTo>
                  <a:pt x="2457181" y="1478774"/>
                </a:lnTo>
                <a:lnTo>
                  <a:pt x="2461333" y="1431724"/>
                </a:lnTo>
                <a:lnTo>
                  <a:pt x="2463845" y="1384221"/>
                </a:lnTo>
                <a:lnTo>
                  <a:pt x="2464689" y="1336294"/>
                </a:lnTo>
                <a:lnTo>
                  <a:pt x="2463845" y="1288366"/>
                </a:lnTo>
                <a:lnTo>
                  <a:pt x="2461333" y="1240863"/>
                </a:lnTo>
                <a:lnTo>
                  <a:pt x="2457181" y="1193813"/>
                </a:lnTo>
                <a:lnTo>
                  <a:pt x="2451418" y="1147243"/>
                </a:lnTo>
                <a:lnTo>
                  <a:pt x="2444071" y="1101183"/>
                </a:lnTo>
                <a:lnTo>
                  <a:pt x="2435169" y="1055660"/>
                </a:lnTo>
                <a:lnTo>
                  <a:pt x="2424740" y="1010703"/>
                </a:lnTo>
                <a:lnTo>
                  <a:pt x="2412813" y="966340"/>
                </a:lnTo>
                <a:lnTo>
                  <a:pt x="2399415" y="922599"/>
                </a:lnTo>
                <a:lnTo>
                  <a:pt x="2384575" y="879509"/>
                </a:lnTo>
                <a:lnTo>
                  <a:pt x="2368322" y="837097"/>
                </a:lnTo>
                <a:lnTo>
                  <a:pt x="2350682" y="795393"/>
                </a:lnTo>
                <a:lnTo>
                  <a:pt x="2331686" y="754424"/>
                </a:lnTo>
                <a:lnTo>
                  <a:pt x="2311360" y="714219"/>
                </a:lnTo>
                <a:lnTo>
                  <a:pt x="2289734" y="674805"/>
                </a:lnTo>
                <a:lnTo>
                  <a:pt x="2266835" y="636212"/>
                </a:lnTo>
                <a:lnTo>
                  <a:pt x="2242693" y="598467"/>
                </a:lnTo>
                <a:lnTo>
                  <a:pt x="2217334" y="561599"/>
                </a:lnTo>
                <a:lnTo>
                  <a:pt x="2190787" y="525636"/>
                </a:lnTo>
                <a:lnTo>
                  <a:pt x="2163082" y="490606"/>
                </a:lnTo>
                <a:lnTo>
                  <a:pt x="2134245" y="456537"/>
                </a:lnTo>
                <a:lnTo>
                  <a:pt x="2104305" y="423458"/>
                </a:lnTo>
                <a:lnTo>
                  <a:pt x="2073290" y="391398"/>
                </a:lnTo>
                <a:lnTo>
                  <a:pt x="2041230" y="360383"/>
                </a:lnTo>
                <a:lnTo>
                  <a:pt x="2008151" y="330443"/>
                </a:lnTo>
                <a:lnTo>
                  <a:pt x="1974082" y="301606"/>
                </a:lnTo>
                <a:lnTo>
                  <a:pt x="1939052" y="273901"/>
                </a:lnTo>
                <a:lnTo>
                  <a:pt x="1903089" y="247354"/>
                </a:lnTo>
                <a:lnTo>
                  <a:pt x="1866221" y="221995"/>
                </a:lnTo>
                <a:lnTo>
                  <a:pt x="1828476" y="197853"/>
                </a:lnTo>
                <a:lnTo>
                  <a:pt x="1789883" y="174954"/>
                </a:lnTo>
                <a:lnTo>
                  <a:pt x="1750469" y="153328"/>
                </a:lnTo>
                <a:lnTo>
                  <a:pt x="1710264" y="133002"/>
                </a:lnTo>
                <a:lnTo>
                  <a:pt x="1669295" y="114006"/>
                </a:lnTo>
                <a:lnTo>
                  <a:pt x="1627591" y="96366"/>
                </a:lnTo>
                <a:lnTo>
                  <a:pt x="1585179" y="80113"/>
                </a:lnTo>
                <a:lnTo>
                  <a:pt x="1542089" y="65273"/>
                </a:lnTo>
                <a:lnTo>
                  <a:pt x="1498348" y="51875"/>
                </a:lnTo>
                <a:lnTo>
                  <a:pt x="1453985" y="39948"/>
                </a:lnTo>
                <a:lnTo>
                  <a:pt x="1409028" y="29519"/>
                </a:lnTo>
                <a:lnTo>
                  <a:pt x="1363505" y="20617"/>
                </a:lnTo>
                <a:lnTo>
                  <a:pt x="1317445" y="13270"/>
                </a:lnTo>
                <a:lnTo>
                  <a:pt x="1270875" y="7507"/>
                </a:lnTo>
                <a:lnTo>
                  <a:pt x="1223825" y="3355"/>
                </a:lnTo>
                <a:lnTo>
                  <a:pt x="1176322" y="843"/>
                </a:lnTo>
                <a:lnTo>
                  <a:pt x="1128395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9823" y="3146679"/>
            <a:ext cx="1336675" cy="2052320"/>
          </a:xfrm>
          <a:custGeom>
            <a:avLst/>
            <a:gdLst/>
            <a:ahLst/>
            <a:cxnLst/>
            <a:rect l="l" t="t" r="r" b="b"/>
            <a:pathLst>
              <a:path w="1336675" h="2052320">
                <a:moveTo>
                  <a:pt x="1336427" y="0"/>
                </a:moveTo>
                <a:lnTo>
                  <a:pt x="1285781" y="959"/>
                </a:lnTo>
                <a:lnTo>
                  <a:pt x="1235326" y="3827"/>
                </a:lnTo>
                <a:lnTo>
                  <a:pt x="1185114" y="8589"/>
                </a:lnTo>
                <a:lnTo>
                  <a:pt x="1135196" y="15230"/>
                </a:lnTo>
                <a:lnTo>
                  <a:pt x="1085625" y="23734"/>
                </a:lnTo>
                <a:lnTo>
                  <a:pt x="1036453" y="34088"/>
                </a:lnTo>
                <a:lnTo>
                  <a:pt x="987731" y="46276"/>
                </a:lnTo>
                <a:lnTo>
                  <a:pt x="939511" y="60284"/>
                </a:lnTo>
                <a:lnTo>
                  <a:pt x="891846" y="76096"/>
                </a:lnTo>
                <a:lnTo>
                  <a:pt x="844786" y="93697"/>
                </a:lnTo>
                <a:lnTo>
                  <a:pt x="798385" y="113073"/>
                </a:lnTo>
                <a:lnTo>
                  <a:pt x="752694" y="134209"/>
                </a:lnTo>
                <a:lnTo>
                  <a:pt x="707765" y="157090"/>
                </a:lnTo>
                <a:lnTo>
                  <a:pt x="663650" y="181700"/>
                </a:lnTo>
                <a:lnTo>
                  <a:pt x="620401" y="208025"/>
                </a:lnTo>
                <a:lnTo>
                  <a:pt x="580381" y="234421"/>
                </a:lnTo>
                <a:lnTo>
                  <a:pt x="541614" y="261997"/>
                </a:lnTo>
                <a:lnTo>
                  <a:pt x="504109" y="290715"/>
                </a:lnTo>
                <a:lnTo>
                  <a:pt x="467873" y="320535"/>
                </a:lnTo>
                <a:lnTo>
                  <a:pt x="432915" y="351420"/>
                </a:lnTo>
                <a:lnTo>
                  <a:pt x="399245" y="383329"/>
                </a:lnTo>
                <a:lnTo>
                  <a:pt x="366871" y="416223"/>
                </a:lnTo>
                <a:lnTo>
                  <a:pt x="335801" y="450065"/>
                </a:lnTo>
                <a:lnTo>
                  <a:pt x="306045" y="484814"/>
                </a:lnTo>
                <a:lnTo>
                  <a:pt x="277612" y="520432"/>
                </a:lnTo>
                <a:lnTo>
                  <a:pt x="250508" y="556880"/>
                </a:lnTo>
                <a:lnTo>
                  <a:pt x="224745" y="594118"/>
                </a:lnTo>
                <a:lnTo>
                  <a:pt x="200330" y="632109"/>
                </a:lnTo>
                <a:lnTo>
                  <a:pt x="177272" y="670812"/>
                </a:lnTo>
                <a:lnTo>
                  <a:pt x="155579" y="710189"/>
                </a:lnTo>
                <a:lnTo>
                  <a:pt x="135261" y="750200"/>
                </a:lnTo>
                <a:lnTo>
                  <a:pt x="116326" y="790808"/>
                </a:lnTo>
                <a:lnTo>
                  <a:pt x="98783" y="831972"/>
                </a:lnTo>
                <a:lnTo>
                  <a:pt x="82640" y="873654"/>
                </a:lnTo>
                <a:lnTo>
                  <a:pt x="67907" y="915815"/>
                </a:lnTo>
                <a:lnTo>
                  <a:pt x="54592" y="958416"/>
                </a:lnTo>
                <a:lnTo>
                  <a:pt x="42703" y="1001417"/>
                </a:lnTo>
                <a:lnTo>
                  <a:pt x="32250" y="1044781"/>
                </a:lnTo>
                <a:lnTo>
                  <a:pt x="23240" y="1088467"/>
                </a:lnTo>
                <a:lnTo>
                  <a:pt x="15684" y="1132437"/>
                </a:lnTo>
                <a:lnTo>
                  <a:pt x="9589" y="1176652"/>
                </a:lnTo>
                <a:lnTo>
                  <a:pt x="4965" y="1221073"/>
                </a:lnTo>
                <a:lnTo>
                  <a:pt x="1819" y="1265661"/>
                </a:lnTo>
                <a:lnTo>
                  <a:pt x="161" y="1310376"/>
                </a:lnTo>
                <a:lnTo>
                  <a:pt x="0" y="1355181"/>
                </a:lnTo>
                <a:lnTo>
                  <a:pt x="1343" y="1400035"/>
                </a:lnTo>
                <a:lnTo>
                  <a:pt x="4200" y="1444900"/>
                </a:lnTo>
                <a:lnTo>
                  <a:pt x="8580" y="1489737"/>
                </a:lnTo>
                <a:lnTo>
                  <a:pt x="14491" y="1534507"/>
                </a:lnTo>
                <a:lnTo>
                  <a:pt x="21942" y="1579171"/>
                </a:lnTo>
                <a:lnTo>
                  <a:pt x="30942" y="1623690"/>
                </a:lnTo>
                <a:lnTo>
                  <a:pt x="41499" y="1668025"/>
                </a:lnTo>
                <a:lnTo>
                  <a:pt x="53622" y="1712136"/>
                </a:lnTo>
                <a:lnTo>
                  <a:pt x="67320" y="1755986"/>
                </a:lnTo>
                <a:lnTo>
                  <a:pt x="82602" y="1799534"/>
                </a:lnTo>
                <a:lnTo>
                  <a:pt x="99475" y="1842743"/>
                </a:lnTo>
                <a:lnTo>
                  <a:pt x="117950" y="1885572"/>
                </a:lnTo>
                <a:lnTo>
                  <a:pt x="138034" y="1927984"/>
                </a:lnTo>
                <a:lnTo>
                  <a:pt x="159737" y="1969938"/>
                </a:lnTo>
                <a:lnTo>
                  <a:pt x="183066" y="2011396"/>
                </a:lnTo>
                <a:lnTo>
                  <a:pt x="208032" y="2052320"/>
                </a:lnTo>
                <a:lnTo>
                  <a:pt x="512705" y="1859026"/>
                </a:lnTo>
                <a:lnTo>
                  <a:pt x="486811" y="1815784"/>
                </a:lnTo>
                <a:lnTo>
                  <a:pt x="463250" y="1771398"/>
                </a:lnTo>
                <a:lnTo>
                  <a:pt x="442050" y="1725963"/>
                </a:lnTo>
                <a:lnTo>
                  <a:pt x="423239" y="1679577"/>
                </a:lnTo>
                <a:lnTo>
                  <a:pt x="406845" y="1632335"/>
                </a:lnTo>
                <a:lnTo>
                  <a:pt x="392897" y="1584333"/>
                </a:lnTo>
                <a:lnTo>
                  <a:pt x="381421" y="1535667"/>
                </a:lnTo>
                <a:lnTo>
                  <a:pt x="372447" y="1486434"/>
                </a:lnTo>
                <a:lnTo>
                  <a:pt x="366002" y="1436730"/>
                </a:lnTo>
                <a:lnTo>
                  <a:pt x="362115" y="1386651"/>
                </a:lnTo>
                <a:lnTo>
                  <a:pt x="360813" y="1336294"/>
                </a:lnTo>
                <a:lnTo>
                  <a:pt x="362007" y="1287608"/>
                </a:lnTo>
                <a:lnTo>
                  <a:pt x="365551" y="1239540"/>
                </a:lnTo>
                <a:lnTo>
                  <a:pt x="371390" y="1192146"/>
                </a:lnTo>
                <a:lnTo>
                  <a:pt x="379468" y="1145481"/>
                </a:lnTo>
                <a:lnTo>
                  <a:pt x="389728" y="1099602"/>
                </a:lnTo>
                <a:lnTo>
                  <a:pt x="402116" y="1054565"/>
                </a:lnTo>
                <a:lnTo>
                  <a:pt x="416574" y="1010424"/>
                </a:lnTo>
                <a:lnTo>
                  <a:pt x="433048" y="967237"/>
                </a:lnTo>
                <a:lnTo>
                  <a:pt x="451482" y="925058"/>
                </a:lnTo>
                <a:lnTo>
                  <a:pt x="471819" y="883945"/>
                </a:lnTo>
                <a:lnTo>
                  <a:pt x="494003" y="843952"/>
                </a:lnTo>
                <a:lnTo>
                  <a:pt x="517979" y="805136"/>
                </a:lnTo>
                <a:lnTo>
                  <a:pt x="543691" y="767553"/>
                </a:lnTo>
                <a:lnTo>
                  <a:pt x="571083" y="731258"/>
                </a:lnTo>
                <a:lnTo>
                  <a:pt x="600100" y="696307"/>
                </a:lnTo>
                <a:lnTo>
                  <a:pt x="630684" y="662757"/>
                </a:lnTo>
                <a:lnTo>
                  <a:pt x="662781" y="630663"/>
                </a:lnTo>
                <a:lnTo>
                  <a:pt x="696334" y="600081"/>
                </a:lnTo>
                <a:lnTo>
                  <a:pt x="731289" y="571067"/>
                </a:lnTo>
                <a:lnTo>
                  <a:pt x="767587" y="543677"/>
                </a:lnTo>
                <a:lnTo>
                  <a:pt x="805175" y="517967"/>
                </a:lnTo>
                <a:lnTo>
                  <a:pt x="843996" y="493992"/>
                </a:lnTo>
                <a:lnTo>
                  <a:pt x="883994" y="471809"/>
                </a:lnTo>
                <a:lnTo>
                  <a:pt x="925113" y="451473"/>
                </a:lnTo>
                <a:lnTo>
                  <a:pt x="967298" y="433040"/>
                </a:lnTo>
                <a:lnTo>
                  <a:pt x="1010493" y="416567"/>
                </a:lnTo>
                <a:lnTo>
                  <a:pt x="1054640" y="402109"/>
                </a:lnTo>
                <a:lnTo>
                  <a:pt x="1099686" y="389721"/>
                </a:lnTo>
                <a:lnTo>
                  <a:pt x="1145574" y="379461"/>
                </a:lnTo>
                <a:lnTo>
                  <a:pt x="1192248" y="371384"/>
                </a:lnTo>
                <a:lnTo>
                  <a:pt x="1239652" y="365545"/>
                </a:lnTo>
                <a:lnTo>
                  <a:pt x="1287730" y="362000"/>
                </a:lnTo>
                <a:lnTo>
                  <a:pt x="1336427" y="360807"/>
                </a:lnTo>
                <a:lnTo>
                  <a:pt x="13364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5820" y="4052315"/>
            <a:ext cx="311150" cy="1793875"/>
          </a:xfrm>
          <a:custGeom>
            <a:avLst/>
            <a:gdLst/>
            <a:ahLst/>
            <a:cxnLst/>
            <a:rect l="l" t="t" r="r" b="b"/>
            <a:pathLst>
              <a:path w="311150" h="1793875">
                <a:moveTo>
                  <a:pt x="310895" y="0"/>
                </a:moveTo>
                <a:lnTo>
                  <a:pt x="0" y="0"/>
                </a:lnTo>
                <a:lnTo>
                  <a:pt x="0" y="1793747"/>
                </a:lnTo>
                <a:lnTo>
                  <a:pt x="310895" y="1793747"/>
                </a:lnTo>
                <a:lnTo>
                  <a:pt x="310895" y="0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2411" y="3945635"/>
            <a:ext cx="311150" cy="1900555"/>
          </a:xfrm>
          <a:custGeom>
            <a:avLst/>
            <a:gdLst/>
            <a:ahLst/>
            <a:cxnLst/>
            <a:rect l="l" t="t" r="r" b="b"/>
            <a:pathLst>
              <a:path w="311150" h="1900554">
                <a:moveTo>
                  <a:pt x="310896" y="0"/>
                </a:moveTo>
                <a:lnTo>
                  <a:pt x="0" y="0"/>
                </a:lnTo>
                <a:lnTo>
                  <a:pt x="0" y="1900427"/>
                </a:lnTo>
                <a:lnTo>
                  <a:pt x="310896" y="1900427"/>
                </a:lnTo>
                <a:lnTo>
                  <a:pt x="310896" y="0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09004" y="3869435"/>
            <a:ext cx="311150" cy="1976755"/>
          </a:xfrm>
          <a:custGeom>
            <a:avLst/>
            <a:gdLst/>
            <a:ahLst/>
            <a:cxnLst/>
            <a:rect l="l" t="t" r="r" b="b"/>
            <a:pathLst>
              <a:path w="311150" h="1976754">
                <a:moveTo>
                  <a:pt x="310896" y="0"/>
                </a:moveTo>
                <a:lnTo>
                  <a:pt x="0" y="0"/>
                </a:lnTo>
                <a:lnTo>
                  <a:pt x="0" y="1976627"/>
                </a:lnTo>
                <a:lnTo>
                  <a:pt x="310896" y="1976627"/>
                </a:lnTo>
                <a:lnTo>
                  <a:pt x="310896" y="0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5595" y="3790188"/>
            <a:ext cx="311150" cy="2056130"/>
          </a:xfrm>
          <a:custGeom>
            <a:avLst/>
            <a:gdLst/>
            <a:ahLst/>
            <a:cxnLst/>
            <a:rect l="l" t="t" r="r" b="b"/>
            <a:pathLst>
              <a:path w="311150" h="2056129">
                <a:moveTo>
                  <a:pt x="310896" y="0"/>
                </a:moveTo>
                <a:lnTo>
                  <a:pt x="0" y="0"/>
                </a:lnTo>
                <a:lnTo>
                  <a:pt x="0" y="2055876"/>
                </a:lnTo>
                <a:lnTo>
                  <a:pt x="310896" y="2055876"/>
                </a:lnTo>
                <a:lnTo>
                  <a:pt x="310896" y="0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62188" y="3694176"/>
            <a:ext cx="311150" cy="2152015"/>
          </a:xfrm>
          <a:custGeom>
            <a:avLst/>
            <a:gdLst/>
            <a:ahLst/>
            <a:cxnLst/>
            <a:rect l="l" t="t" r="r" b="b"/>
            <a:pathLst>
              <a:path w="311150" h="2152015">
                <a:moveTo>
                  <a:pt x="310895" y="0"/>
                </a:moveTo>
                <a:lnTo>
                  <a:pt x="0" y="0"/>
                </a:lnTo>
                <a:lnTo>
                  <a:pt x="0" y="2151888"/>
                </a:lnTo>
                <a:lnTo>
                  <a:pt x="310895" y="2151888"/>
                </a:lnTo>
                <a:lnTo>
                  <a:pt x="310895" y="0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88780" y="3613403"/>
            <a:ext cx="311150" cy="2232660"/>
          </a:xfrm>
          <a:custGeom>
            <a:avLst/>
            <a:gdLst/>
            <a:ahLst/>
            <a:cxnLst/>
            <a:rect l="l" t="t" r="r" b="b"/>
            <a:pathLst>
              <a:path w="311150" h="2232660">
                <a:moveTo>
                  <a:pt x="310896" y="0"/>
                </a:moveTo>
                <a:lnTo>
                  <a:pt x="0" y="0"/>
                </a:lnTo>
                <a:lnTo>
                  <a:pt x="0" y="2232660"/>
                </a:lnTo>
                <a:lnTo>
                  <a:pt x="310896" y="2232660"/>
                </a:lnTo>
                <a:lnTo>
                  <a:pt x="310896" y="0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5371" y="3532632"/>
            <a:ext cx="311150" cy="2313940"/>
          </a:xfrm>
          <a:custGeom>
            <a:avLst/>
            <a:gdLst/>
            <a:ahLst/>
            <a:cxnLst/>
            <a:rect l="l" t="t" r="r" b="b"/>
            <a:pathLst>
              <a:path w="311150" h="2313940">
                <a:moveTo>
                  <a:pt x="310896" y="0"/>
                </a:moveTo>
                <a:lnTo>
                  <a:pt x="0" y="0"/>
                </a:lnTo>
                <a:lnTo>
                  <a:pt x="0" y="2313431"/>
                </a:lnTo>
                <a:lnTo>
                  <a:pt x="310896" y="2313431"/>
                </a:lnTo>
                <a:lnTo>
                  <a:pt x="310896" y="0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41964" y="3395471"/>
            <a:ext cx="311150" cy="2451100"/>
          </a:xfrm>
          <a:custGeom>
            <a:avLst/>
            <a:gdLst/>
            <a:ahLst/>
            <a:cxnLst/>
            <a:rect l="l" t="t" r="r" b="b"/>
            <a:pathLst>
              <a:path w="311150" h="2451100">
                <a:moveTo>
                  <a:pt x="310895" y="0"/>
                </a:moveTo>
                <a:lnTo>
                  <a:pt x="0" y="0"/>
                </a:lnTo>
                <a:lnTo>
                  <a:pt x="0" y="2450591"/>
                </a:lnTo>
                <a:lnTo>
                  <a:pt x="310895" y="2450591"/>
                </a:lnTo>
                <a:lnTo>
                  <a:pt x="310895" y="0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66715" y="4959096"/>
            <a:ext cx="311150" cy="887094"/>
          </a:xfrm>
          <a:custGeom>
            <a:avLst/>
            <a:gdLst/>
            <a:ahLst/>
            <a:cxnLst/>
            <a:rect l="l" t="t" r="r" b="b"/>
            <a:pathLst>
              <a:path w="311150" h="887095">
                <a:moveTo>
                  <a:pt x="310896" y="0"/>
                </a:moveTo>
                <a:lnTo>
                  <a:pt x="0" y="0"/>
                </a:lnTo>
                <a:lnTo>
                  <a:pt x="0" y="886967"/>
                </a:lnTo>
                <a:lnTo>
                  <a:pt x="310896" y="886967"/>
                </a:lnTo>
                <a:lnTo>
                  <a:pt x="310896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3308" y="4905755"/>
            <a:ext cx="311150" cy="940435"/>
          </a:xfrm>
          <a:custGeom>
            <a:avLst/>
            <a:gdLst/>
            <a:ahLst/>
            <a:cxnLst/>
            <a:rect l="l" t="t" r="r" b="b"/>
            <a:pathLst>
              <a:path w="311150" h="940435">
                <a:moveTo>
                  <a:pt x="310895" y="0"/>
                </a:moveTo>
                <a:lnTo>
                  <a:pt x="0" y="0"/>
                </a:lnTo>
                <a:lnTo>
                  <a:pt x="0" y="940308"/>
                </a:lnTo>
                <a:lnTo>
                  <a:pt x="310895" y="940308"/>
                </a:lnTo>
                <a:lnTo>
                  <a:pt x="310895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19900" y="4910328"/>
            <a:ext cx="311150" cy="935990"/>
          </a:xfrm>
          <a:custGeom>
            <a:avLst/>
            <a:gdLst/>
            <a:ahLst/>
            <a:cxnLst/>
            <a:rect l="l" t="t" r="r" b="b"/>
            <a:pathLst>
              <a:path w="311150" h="935989">
                <a:moveTo>
                  <a:pt x="310896" y="0"/>
                </a:moveTo>
                <a:lnTo>
                  <a:pt x="0" y="0"/>
                </a:lnTo>
                <a:lnTo>
                  <a:pt x="0" y="935736"/>
                </a:lnTo>
                <a:lnTo>
                  <a:pt x="310896" y="935736"/>
                </a:lnTo>
                <a:lnTo>
                  <a:pt x="310896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6492" y="4692396"/>
            <a:ext cx="311150" cy="1153795"/>
          </a:xfrm>
          <a:custGeom>
            <a:avLst/>
            <a:gdLst/>
            <a:ahLst/>
            <a:cxnLst/>
            <a:rect l="l" t="t" r="r" b="b"/>
            <a:pathLst>
              <a:path w="311150" h="1153795">
                <a:moveTo>
                  <a:pt x="310896" y="0"/>
                </a:moveTo>
                <a:lnTo>
                  <a:pt x="0" y="0"/>
                </a:lnTo>
                <a:lnTo>
                  <a:pt x="0" y="1153667"/>
                </a:lnTo>
                <a:lnTo>
                  <a:pt x="310896" y="1153667"/>
                </a:lnTo>
                <a:lnTo>
                  <a:pt x="310896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73083" y="4684776"/>
            <a:ext cx="311150" cy="1161415"/>
          </a:xfrm>
          <a:custGeom>
            <a:avLst/>
            <a:gdLst/>
            <a:ahLst/>
            <a:cxnLst/>
            <a:rect l="l" t="t" r="r" b="b"/>
            <a:pathLst>
              <a:path w="311150" h="1161414">
                <a:moveTo>
                  <a:pt x="310896" y="0"/>
                </a:moveTo>
                <a:lnTo>
                  <a:pt x="0" y="0"/>
                </a:lnTo>
                <a:lnTo>
                  <a:pt x="0" y="1161288"/>
                </a:lnTo>
                <a:lnTo>
                  <a:pt x="310896" y="1161288"/>
                </a:lnTo>
                <a:lnTo>
                  <a:pt x="310896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99676" y="4762500"/>
            <a:ext cx="311150" cy="1083945"/>
          </a:xfrm>
          <a:custGeom>
            <a:avLst/>
            <a:gdLst/>
            <a:ahLst/>
            <a:cxnLst/>
            <a:rect l="l" t="t" r="r" b="b"/>
            <a:pathLst>
              <a:path w="311150" h="1083945">
                <a:moveTo>
                  <a:pt x="310896" y="0"/>
                </a:moveTo>
                <a:lnTo>
                  <a:pt x="0" y="0"/>
                </a:lnTo>
                <a:lnTo>
                  <a:pt x="0" y="1083564"/>
                </a:lnTo>
                <a:lnTo>
                  <a:pt x="310896" y="1083564"/>
                </a:lnTo>
                <a:lnTo>
                  <a:pt x="310896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26268" y="4661915"/>
            <a:ext cx="311150" cy="1184275"/>
          </a:xfrm>
          <a:custGeom>
            <a:avLst/>
            <a:gdLst/>
            <a:ahLst/>
            <a:cxnLst/>
            <a:rect l="l" t="t" r="r" b="b"/>
            <a:pathLst>
              <a:path w="311150" h="1184275">
                <a:moveTo>
                  <a:pt x="310896" y="0"/>
                </a:moveTo>
                <a:lnTo>
                  <a:pt x="0" y="0"/>
                </a:lnTo>
                <a:lnTo>
                  <a:pt x="0" y="1184147"/>
                </a:lnTo>
                <a:lnTo>
                  <a:pt x="310896" y="1184147"/>
                </a:lnTo>
                <a:lnTo>
                  <a:pt x="310896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52859" y="4315967"/>
            <a:ext cx="311150" cy="1530350"/>
          </a:xfrm>
          <a:custGeom>
            <a:avLst/>
            <a:gdLst/>
            <a:ahLst/>
            <a:cxnLst/>
            <a:rect l="l" t="t" r="r" b="b"/>
            <a:pathLst>
              <a:path w="311150" h="1530350">
                <a:moveTo>
                  <a:pt x="310896" y="0"/>
                </a:moveTo>
                <a:lnTo>
                  <a:pt x="0" y="0"/>
                </a:lnTo>
                <a:lnTo>
                  <a:pt x="0" y="1530095"/>
                </a:lnTo>
                <a:lnTo>
                  <a:pt x="310896" y="1530095"/>
                </a:lnTo>
                <a:lnTo>
                  <a:pt x="310896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03420" y="5846064"/>
            <a:ext cx="7412990" cy="0"/>
          </a:xfrm>
          <a:custGeom>
            <a:avLst/>
            <a:gdLst/>
            <a:ahLst/>
            <a:cxnLst/>
            <a:rect l="l" t="t" r="r" b="b"/>
            <a:pathLst>
              <a:path w="7412990">
                <a:moveTo>
                  <a:pt x="0" y="0"/>
                </a:moveTo>
                <a:lnTo>
                  <a:pt x="7412735" y="0"/>
                </a:lnTo>
              </a:path>
            </a:pathLst>
          </a:custGeom>
          <a:ln w="9525">
            <a:solidFill>
              <a:srgbClr val="007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66715" y="4070603"/>
            <a:ext cx="6486525" cy="355600"/>
          </a:xfrm>
          <a:custGeom>
            <a:avLst/>
            <a:gdLst/>
            <a:ahLst/>
            <a:cxnLst/>
            <a:rect l="l" t="t" r="r" b="b"/>
            <a:pathLst>
              <a:path w="6486525" h="355600">
                <a:moveTo>
                  <a:pt x="0" y="355092"/>
                </a:moveTo>
                <a:lnTo>
                  <a:pt x="926592" y="327660"/>
                </a:lnTo>
                <a:lnTo>
                  <a:pt x="1853184" y="300228"/>
                </a:lnTo>
                <a:lnTo>
                  <a:pt x="2779776" y="245364"/>
                </a:lnTo>
                <a:lnTo>
                  <a:pt x="3706367" y="190500"/>
                </a:lnTo>
                <a:lnTo>
                  <a:pt x="4632960" y="135636"/>
                </a:lnTo>
                <a:lnTo>
                  <a:pt x="5559552" y="108204"/>
                </a:lnTo>
                <a:lnTo>
                  <a:pt x="6486144" y="0"/>
                </a:lnTo>
              </a:path>
            </a:pathLst>
          </a:custGeom>
          <a:ln w="12700">
            <a:solidFill>
              <a:srgbClr val="4EC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34458" y="4394327"/>
            <a:ext cx="64007" cy="64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1050" y="4366895"/>
            <a:ext cx="64008" cy="64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87642" y="4339463"/>
            <a:ext cx="64007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14233" y="4284598"/>
            <a:ext cx="64008" cy="64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40826" y="4229734"/>
            <a:ext cx="64007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67418" y="4174871"/>
            <a:ext cx="64007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94009" y="4147439"/>
            <a:ext cx="64008" cy="640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20602" y="4039234"/>
            <a:ext cx="64007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66715" y="3140964"/>
            <a:ext cx="6486525" cy="163195"/>
          </a:xfrm>
          <a:custGeom>
            <a:avLst/>
            <a:gdLst/>
            <a:ahLst/>
            <a:cxnLst/>
            <a:rect l="l" t="t" r="r" b="b"/>
            <a:pathLst>
              <a:path w="6486525" h="163195">
                <a:moveTo>
                  <a:pt x="0" y="163068"/>
                </a:moveTo>
                <a:lnTo>
                  <a:pt x="926592" y="109727"/>
                </a:lnTo>
                <a:lnTo>
                  <a:pt x="1853184" y="82296"/>
                </a:lnTo>
                <a:lnTo>
                  <a:pt x="2779776" y="27432"/>
                </a:lnTo>
                <a:lnTo>
                  <a:pt x="3706367" y="27432"/>
                </a:lnTo>
                <a:lnTo>
                  <a:pt x="4632960" y="0"/>
                </a:lnTo>
                <a:lnTo>
                  <a:pt x="5559552" y="0"/>
                </a:lnTo>
                <a:lnTo>
                  <a:pt x="6486144" y="0"/>
                </a:lnTo>
              </a:path>
            </a:pathLst>
          </a:custGeom>
          <a:ln w="12700">
            <a:solidFill>
              <a:srgbClr val="FF84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4458" y="3272663"/>
            <a:ext cx="64007" cy="64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1050" y="3219323"/>
            <a:ext cx="64008" cy="640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87642" y="3191891"/>
            <a:ext cx="64007" cy="64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14233" y="3137026"/>
            <a:ext cx="64008" cy="640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40826" y="3137026"/>
            <a:ext cx="64007" cy="640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67418" y="3109595"/>
            <a:ext cx="64007" cy="640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94009" y="3109595"/>
            <a:ext cx="64008" cy="64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20602" y="3109595"/>
            <a:ext cx="64007" cy="640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77588" y="3793997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65637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04434" y="3687317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69531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31026" y="3609847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72361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57998" y="3530600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75265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84844" y="3434588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78774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11436" y="3354704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81698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138409" y="3273044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84681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88484" y="4700396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32476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15329" y="4647057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34431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2303" y="4651629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34259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68894" y="4434332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42209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95741" y="4426457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42503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522714" y="4503546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39676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449306" y="4403852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43322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376152" y="4057904"/>
            <a:ext cx="4673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55982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00091" y="4134992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52%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726938" y="4107560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53%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53910" y="4080129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54%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580503" y="4025645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56%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07348" y="3970782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58%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434321" y="3916171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60%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360914" y="3888740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61%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287759" y="3778961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65%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800091" y="3013964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93%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726938" y="2959353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95%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53910" y="2931921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96%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580503" y="2876753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98%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507348" y="2876753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98%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434321" y="2850007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99%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360914" y="2850007"/>
            <a:ext cx="33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99%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065256" y="2746755"/>
            <a:ext cx="558165" cy="59817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910"/>
              </a:spcBef>
            </a:pPr>
            <a:r>
              <a:rPr sz="1200" b="1" spc="0" dirty="0">
                <a:solidFill>
                  <a:srgbClr val="404040"/>
                </a:solidFill>
                <a:latin typeface="Segoe UI"/>
                <a:cs typeface="Segoe UI"/>
              </a:rPr>
              <a:t>99%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b="1" dirty="0">
                <a:solidFill>
                  <a:srgbClr val="404040"/>
                </a:solidFill>
                <a:latin typeface="Segoe UI"/>
                <a:cs typeface="Segoe UI"/>
              </a:rPr>
              <a:t>89690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641215" y="5957620"/>
            <a:ext cx="369570" cy="1615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936871" y="5957620"/>
            <a:ext cx="280415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77078" y="5957620"/>
            <a:ext cx="149351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51754" y="5957620"/>
            <a:ext cx="280415" cy="1615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32754" y="5957620"/>
            <a:ext cx="369570" cy="1615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28410" y="5957620"/>
            <a:ext cx="280415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68619" y="5957620"/>
            <a:ext cx="219455" cy="1615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15177" y="5957620"/>
            <a:ext cx="280415" cy="1615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94653" y="5957620"/>
            <a:ext cx="369570" cy="1615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90308" y="5957620"/>
            <a:ext cx="280416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30517" y="5957620"/>
            <a:ext cx="149351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05193" y="5957620"/>
            <a:ext cx="280416" cy="1615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86573" y="5957620"/>
            <a:ext cx="369570" cy="1615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682230" y="5957620"/>
            <a:ext cx="280416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22438" y="5957620"/>
            <a:ext cx="219455" cy="1615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968742" y="5957620"/>
            <a:ext cx="280416" cy="1615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348218" y="5957620"/>
            <a:ext cx="369570" cy="1615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44128" y="5957620"/>
            <a:ext cx="280416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784335" y="5957620"/>
            <a:ext cx="149351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59011" y="5957620"/>
            <a:ext cx="280416" cy="1615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240011" y="5957620"/>
            <a:ext cx="369570" cy="1615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535668" y="5957620"/>
            <a:ext cx="280416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675876" y="5957620"/>
            <a:ext cx="219455" cy="1615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822180" y="5957620"/>
            <a:ext cx="280416" cy="1615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201909" y="5957620"/>
            <a:ext cx="369570" cy="1615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97566" y="5957620"/>
            <a:ext cx="280416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637773" y="5957620"/>
            <a:ext cx="149351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712450" y="5957620"/>
            <a:ext cx="280416" cy="1615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126978" y="5957620"/>
            <a:ext cx="373379" cy="1615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425681" y="5957620"/>
            <a:ext cx="280416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566270" y="5957620"/>
            <a:ext cx="149351" cy="1615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640946" y="5957620"/>
            <a:ext cx="280416" cy="1615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835393" y="1847976"/>
            <a:ext cx="3040761" cy="2331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71059" y="235838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59436">
            <a:solidFill>
              <a:srgbClr val="FF8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42078" y="2290267"/>
            <a:ext cx="1257300" cy="13136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391655" y="235838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59436">
            <a:solidFill>
              <a:srgbClr val="019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62293" y="2290267"/>
            <a:ext cx="1485900" cy="1313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340852" y="2325623"/>
            <a:ext cx="243840" cy="640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11234" y="2290267"/>
            <a:ext cx="914400" cy="1313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411334" y="2290267"/>
            <a:ext cx="188975" cy="1313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505822" y="2290267"/>
            <a:ext cx="228600" cy="1313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925811" y="2325623"/>
            <a:ext cx="243840" cy="640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196830" y="2290267"/>
            <a:ext cx="1485900" cy="1313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568430" y="2290267"/>
            <a:ext cx="188975" cy="1313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662918" y="2290267"/>
            <a:ext cx="228600" cy="1313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5411" y="1846452"/>
            <a:ext cx="3650361" cy="2331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5411" y="2212213"/>
            <a:ext cx="384047" cy="2331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63447" y="2212213"/>
            <a:ext cx="3243453" cy="2331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5411" y="2577973"/>
            <a:ext cx="1013460" cy="23317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>
            <a:spLocks noGrp="1"/>
          </p:cNvSpPr>
          <p:nvPr>
            <p:ph type="title"/>
          </p:nvPr>
        </p:nvSpPr>
        <p:spPr>
          <a:xfrm>
            <a:off x="759358" y="772160"/>
            <a:ext cx="6779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7761"/>
                </a:solidFill>
              </a:rPr>
              <a:t>直播逐渐常态化，用户规模和增长</a:t>
            </a:r>
            <a:r>
              <a:rPr dirty="0">
                <a:solidFill>
                  <a:srgbClr val="007761"/>
                </a:solidFill>
              </a:rPr>
              <a:t>双</a:t>
            </a:r>
            <a:r>
              <a:rPr spc="-5" dirty="0">
                <a:solidFill>
                  <a:srgbClr val="007761"/>
                </a:solidFill>
              </a:rPr>
              <a:t>向走高</a:t>
            </a:r>
          </a:p>
        </p:txBody>
      </p:sp>
      <p:sp>
        <p:nvSpPr>
          <p:cNvPr id="120" name="object 120"/>
          <p:cNvSpPr/>
          <p:nvPr/>
        </p:nvSpPr>
        <p:spPr>
          <a:xfrm>
            <a:off x="653795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20" y="341375"/>
                </a:lnTo>
                <a:lnTo>
                  <a:pt x="4572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6259" y="847344"/>
            <a:ext cx="43180" cy="341630"/>
          </a:xfrm>
          <a:custGeom>
            <a:avLst/>
            <a:gdLst/>
            <a:ahLst/>
            <a:cxnLst/>
            <a:rect l="l" t="t" r="r" b="b"/>
            <a:pathLst>
              <a:path w="43179" h="341630">
                <a:moveTo>
                  <a:pt x="0" y="341375"/>
                </a:moveTo>
                <a:lnTo>
                  <a:pt x="42671" y="341375"/>
                </a:lnTo>
                <a:lnTo>
                  <a:pt x="42671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7200" y="847344"/>
            <a:ext cx="44450" cy="341630"/>
          </a:xfrm>
          <a:custGeom>
            <a:avLst/>
            <a:gdLst/>
            <a:ahLst/>
            <a:cxnLst/>
            <a:rect l="l" t="t" r="r" b="b"/>
            <a:pathLst>
              <a:path w="44450" h="341630">
                <a:moveTo>
                  <a:pt x="0" y="341375"/>
                </a:moveTo>
                <a:lnTo>
                  <a:pt x="44196" y="341375"/>
                </a:lnTo>
                <a:lnTo>
                  <a:pt x="44196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58140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19" y="341375"/>
                </a:lnTo>
                <a:lnTo>
                  <a:pt x="45719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3859" y="847344"/>
            <a:ext cx="53340" cy="341630"/>
          </a:xfrm>
          <a:custGeom>
            <a:avLst/>
            <a:gdLst/>
            <a:ahLst/>
            <a:cxnLst/>
            <a:rect l="l" t="t" r="r" b="b"/>
            <a:pathLst>
              <a:path w="53340" h="341630">
                <a:moveTo>
                  <a:pt x="0" y="341375"/>
                </a:moveTo>
                <a:lnTo>
                  <a:pt x="53340" y="341375"/>
                </a:lnTo>
                <a:lnTo>
                  <a:pt x="5334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1395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98931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769721" y="6414008"/>
            <a:ext cx="15817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数据来源：CNNIC，巨量算</a:t>
            </a:r>
            <a:r>
              <a:rPr sz="800" spc="-15" dirty="0">
                <a:latin typeface="微软雅黑"/>
                <a:cs typeface="微软雅黑"/>
              </a:rPr>
              <a:t>数</a:t>
            </a:r>
            <a:r>
              <a:rPr sz="800" dirty="0">
                <a:latin typeface="微软雅黑"/>
                <a:cs typeface="微软雅黑"/>
              </a:rPr>
              <a:t>整理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2217619" y="4641693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>
                <a:moveTo>
                  <a:pt x="0" y="0"/>
                </a:moveTo>
                <a:lnTo>
                  <a:pt x="284048" y="0"/>
                </a:lnTo>
              </a:path>
            </a:pathLst>
          </a:custGeom>
          <a:ln w="25916">
            <a:solidFill>
              <a:srgbClr val="007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246214" y="4602479"/>
            <a:ext cx="35560" cy="26670"/>
          </a:xfrm>
          <a:custGeom>
            <a:avLst/>
            <a:gdLst/>
            <a:ahLst/>
            <a:cxnLst/>
            <a:rect l="l" t="t" r="r" b="b"/>
            <a:pathLst>
              <a:path w="35560" h="26670">
                <a:moveTo>
                  <a:pt x="0" y="26670"/>
                </a:moveTo>
                <a:lnTo>
                  <a:pt x="35269" y="26670"/>
                </a:lnTo>
                <a:lnTo>
                  <a:pt x="35269" y="0"/>
                </a:lnTo>
                <a:lnTo>
                  <a:pt x="0" y="0"/>
                </a:lnTo>
                <a:lnTo>
                  <a:pt x="0" y="2667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246214" y="4591684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725" y="0"/>
                </a:lnTo>
              </a:path>
            </a:pathLst>
          </a:custGeom>
          <a:ln w="21589">
            <a:solidFill>
              <a:srgbClr val="007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246214" y="4555490"/>
            <a:ext cx="35560" cy="25400"/>
          </a:xfrm>
          <a:custGeom>
            <a:avLst/>
            <a:gdLst/>
            <a:ahLst/>
            <a:cxnLst/>
            <a:rect l="l" t="t" r="r" b="b"/>
            <a:pathLst>
              <a:path w="35560" h="25400">
                <a:moveTo>
                  <a:pt x="0" y="25400"/>
                </a:moveTo>
                <a:lnTo>
                  <a:pt x="35269" y="25400"/>
                </a:lnTo>
                <a:lnTo>
                  <a:pt x="3526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46214" y="4545329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725" y="0"/>
                </a:lnTo>
              </a:path>
            </a:pathLst>
          </a:custGeom>
          <a:ln w="20319">
            <a:solidFill>
              <a:srgbClr val="007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46214" y="4508500"/>
            <a:ext cx="35560" cy="26670"/>
          </a:xfrm>
          <a:custGeom>
            <a:avLst/>
            <a:gdLst/>
            <a:ahLst/>
            <a:cxnLst/>
            <a:rect l="l" t="t" r="r" b="b"/>
            <a:pathLst>
              <a:path w="35560" h="26670">
                <a:moveTo>
                  <a:pt x="0" y="26669"/>
                </a:moveTo>
                <a:lnTo>
                  <a:pt x="35269" y="26669"/>
                </a:lnTo>
                <a:lnTo>
                  <a:pt x="35269" y="0"/>
                </a:lnTo>
                <a:lnTo>
                  <a:pt x="0" y="0"/>
                </a:lnTo>
                <a:lnTo>
                  <a:pt x="0" y="26669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46214" y="4497704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725" y="0"/>
                </a:lnTo>
              </a:path>
            </a:pathLst>
          </a:custGeom>
          <a:ln w="21590">
            <a:solidFill>
              <a:srgbClr val="007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6214" y="4461509"/>
            <a:ext cx="35560" cy="25400"/>
          </a:xfrm>
          <a:custGeom>
            <a:avLst/>
            <a:gdLst/>
            <a:ahLst/>
            <a:cxnLst/>
            <a:rect l="l" t="t" r="r" b="b"/>
            <a:pathLst>
              <a:path w="35560" h="25400">
                <a:moveTo>
                  <a:pt x="0" y="25400"/>
                </a:moveTo>
                <a:lnTo>
                  <a:pt x="35269" y="25400"/>
                </a:lnTo>
                <a:lnTo>
                  <a:pt x="3526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246214" y="4448175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>
                <a:moveTo>
                  <a:pt x="0" y="0"/>
                </a:moveTo>
                <a:lnTo>
                  <a:pt x="229725" y="0"/>
                </a:lnTo>
              </a:path>
            </a:pathLst>
          </a:custGeom>
          <a:ln w="26669">
            <a:solidFill>
              <a:srgbClr val="007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440669" y="4602020"/>
            <a:ext cx="35560" cy="27305"/>
          </a:xfrm>
          <a:custGeom>
            <a:avLst/>
            <a:gdLst/>
            <a:ahLst/>
            <a:cxnLst/>
            <a:rect l="l" t="t" r="r" b="b"/>
            <a:pathLst>
              <a:path w="35560" h="27304">
                <a:moveTo>
                  <a:pt x="35270" y="0"/>
                </a:moveTo>
                <a:lnTo>
                  <a:pt x="0" y="0"/>
                </a:lnTo>
                <a:lnTo>
                  <a:pt x="0" y="26714"/>
                </a:lnTo>
                <a:lnTo>
                  <a:pt x="35270" y="26714"/>
                </a:lnTo>
                <a:lnTo>
                  <a:pt x="35270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440669" y="4555064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60" h="26035">
                <a:moveTo>
                  <a:pt x="35270" y="0"/>
                </a:moveTo>
                <a:lnTo>
                  <a:pt x="0" y="0"/>
                </a:lnTo>
                <a:lnTo>
                  <a:pt x="0" y="25905"/>
                </a:lnTo>
                <a:lnTo>
                  <a:pt x="35270" y="25905"/>
                </a:lnTo>
                <a:lnTo>
                  <a:pt x="35270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440669" y="4508097"/>
            <a:ext cx="35560" cy="27305"/>
          </a:xfrm>
          <a:custGeom>
            <a:avLst/>
            <a:gdLst/>
            <a:ahLst/>
            <a:cxnLst/>
            <a:rect l="l" t="t" r="r" b="b"/>
            <a:pathLst>
              <a:path w="35560" h="27304">
                <a:moveTo>
                  <a:pt x="35270" y="0"/>
                </a:moveTo>
                <a:lnTo>
                  <a:pt x="0" y="0"/>
                </a:lnTo>
                <a:lnTo>
                  <a:pt x="0" y="26725"/>
                </a:lnTo>
                <a:lnTo>
                  <a:pt x="35270" y="26725"/>
                </a:lnTo>
                <a:lnTo>
                  <a:pt x="35270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440669" y="4461141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60" h="26035">
                <a:moveTo>
                  <a:pt x="35270" y="0"/>
                </a:moveTo>
                <a:lnTo>
                  <a:pt x="0" y="0"/>
                </a:lnTo>
                <a:lnTo>
                  <a:pt x="0" y="25905"/>
                </a:lnTo>
                <a:lnTo>
                  <a:pt x="35270" y="25905"/>
                </a:lnTo>
                <a:lnTo>
                  <a:pt x="35270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342483" y="4406892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35269" y="0"/>
                </a:moveTo>
                <a:lnTo>
                  <a:pt x="0" y="0"/>
                </a:lnTo>
                <a:lnTo>
                  <a:pt x="0" y="27523"/>
                </a:lnTo>
                <a:lnTo>
                  <a:pt x="35269" y="27523"/>
                </a:lnTo>
                <a:lnTo>
                  <a:pt x="35269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24291" y="439272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>
                <a:moveTo>
                  <a:pt x="0" y="0"/>
                </a:moveTo>
                <a:lnTo>
                  <a:pt x="272611" y="0"/>
                </a:lnTo>
              </a:path>
            </a:pathLst>
          </a:custGeom>
          <a:ln w="28343">
            <a:solidFill>
              <a:srgbClr val="0077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342483" y="4358307"/>
            <a:ext cx="35560" cy="20320"/>
          </a:xfrm>
          <a:custGeom>
            <a:avLst/>
            <a:gdLst/>
            <a:ahLst/>
            <a:cxnLst/>
            <a:rect l="l" t="t" r="r" b="b"/>
            <a:pathLst>
              <a:path w="35560" h="20320">
                <a:moveTo>
                  <a:pt x="35269" y="0"/>
                </a:moveTo>
                <a:lnTo>
                  <a:pt x="0" y="0"/>
                </a:lnTo>
                <a:lnTo>
                  <a:pt x="0" y="20241"/>
                </a:lnTo>
                <a:lnTo>
                  <a:pt x="35269" y="20241"/>
                </a:lnTo>
                <a:lnTo>
                  <a:pt x="35269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526455" y="4359925"/>
            <a:ext cx="284480" cy="304165"/>
          </a:xfrm>
          <a:custGeom>
            <a:avLst/>
            <a:gdLst/>
            <a:ahLst/>
            <a:cxnLst/>
            <a:rect l="l" t="t" r="r" b="b"/>
            <a:pathLst>
              <a:path w="284480" h="304164">
                <a:moveTo>
                  <a:pt x="210653" y="113355"/>
                </a:moveTo>
                <a:lnTo>
                  <a:pt x="153466" y="113355"/>
                </a:lnTo>
                <a:lnTo>
                  <a:pt x="139161" y="123884"/>
                </a:lnTo>
                <a:lnTo>
                  <a:pt x="126995" y="132079"/>
                </a:lnTo>
                <a:lnTo>
                  <a:pt x="113307" y="139669"/>
                </a:lnTo>
                <a:lnTo>
                  <a:pt x="98012" y="146653"/>
                </a:lnTo>
                <a:lnTo>
                  <a:pt x="81022" y="153027"/>
                </a:lnTo>
                <a:lnTo>
                  <a:pt x="78163" y="153836"/>
                </a:lnTo>
                <a:lnTo>
                  <a:pt x="83880" y="160320"/>
                </a:lnTo>
                <a:lnTo>
                  <a:pt x="86739" y="162749"/>
                </a:lnTo>
                <a:lnTo>
                  <a:pt x="88644" y="165985"/>
                </a:lnTo>
                <a:lnTo>
                  <a:pt x="90550" y="170841"/>
                </a:lnTo>
                <a:lnTo>
                  <a:pt x="94362" y="175707"/>
                </a:lnTo>
                <a:lnTo>
                  <a:pt x="97221" y="179753"/>
                </a:lnTo>
                <a:lnTo>
                  <a:pt x="98173" y="182990"/>
                </a:lnTo>
                <a:lnTo>
                  <a:pt x="98173" y="303629"/>
                </a:lnTo>
                <a:lnTo>
                  <a:pt x="125820" y="303629"/>
                </a:lnTo>
                <a:lnTo>
                  <a:pt x="125820" y="293107"/>
                </a:lnTo>
                <a:lnTo>
                  <a:pt x="268792" y="293107"/>
                </a:lnTo>
                <a:lnTo>
                  <a:pt x="268792" y="273676"/>
                </a:lnTo>
                <a:lnTo>
                  <a:pt x="125820" y="273676"/>
                </a:lnTo>
                <a:lnTo>
                  <a:pt x="125820" y="244521"/>
                </a:lnTo>
                <a:lnTo>
                  <a:pt x="268792" y="244521"/>
                </a:lnTo>
                <a:lnTo>
                  <a:pt x="268792" y="225899"/>
                </a:lnTo>
                <a:lnTo>
                  <a:pt x="125820" y="225899"/>
                </a:lnTo>
                <a:lnTo>
                  <a:pt x="125820" y="196757"/>
                </a:lnTo>
                <a:lnTo>
                  <a:pt x="268792" y="196757"/>
                </a:lnTo>
                <a:lnTo>
                  <a:pt x="268792" y="182180"/>
                </a:lnTo>
                <a:lnTo>
                  <a:pt x="269745" y="180562"/>
                </a:lnTo>
                <a:lnTo>
                  <a:pt x="272274" y="174898"/>
                </a:lnTo>
                <a:lnTo>
                  <a:pt x="99127" y="174898"/>
                </a:lnTo>
                <a:lnTo>
                  <a:pt x="121056" y="163558"/>
                </a:lnTo>
                <a:lnTo>
                  <a:pt x="157279" y="136843"/>
                </a:lnTo>
                <a:lnTo>
                  <a:pt x="169666" y="124694"/>
                </a:lnTo>
                <a:lnTo>
                  <a:pt x="226852" y="124694"/>
                </a:lnTo>
                <a:lnTo>
                  <a:pt x="210653" y="113355"/>
                </a:lnTo>
                <a:close/>
              </a:path>
              <a:path w="284480" h="304164">
                <a:moveTo>
                  <a:pt x="268792" y="293107"/>
                </a:moveTo>
                <a:lnTo>
                  <a:pt x="241159" y="293107"/>
                </a:lnTo>
                <a:lnTo>
                  <a:pt x="241159" y="303629"/>
                </a:lnTo>
                <a:lnTo>
                  <a:pt x="268792" y="303629"/>
                </a:lnTo>
                <a:lnTo>
                  <a:pt x="268792" y="293107"/>
                </a:lnTo>
                <a:close/>
              </a:path>
              <a:path w="284480" h="304164">
                <a:moveTo>
                  <a:pt x="196359" y="244521"/>
                </a:moveTo>
                <a:lnTo>
                  <a:pt x="170619" y="244521"/>
                </a:lnTo>
                <a:lnTo>
                  <a:pt x="170619" y="273676"/>
                </a:lnTo>
                <a:lnTo>
                  <a:pt x="196359" y="273676"/>
                </a:lnTo>
                <a:lnTo>
                  <a:pt x="196359" y="244521"/>
                </a:lnTo>
                <a:close/>
              </a:path>
              <a:path w="284480" h="304164">
                <a:moveTo>
                  <a:pt x="268792" y="244521"/>
                </a:moveTo>
                <a:lnTo>
                  <a:pt x="241159" y="244521"/>
                </a:lnTo>
                <a:lnTo>
                  <a:pt x="241159" y="273676"/>
                </a:lnTo>
                <a:lnTo>
                  <a:pt x="268792" y="273676"/>
                </a:lnTo>
                <a:lnTo>
                  <a:pt x="268792" y="244521"/>
                </a:lnTo>
                <a:close/>
              </a:path>
              <a:path w="284480" h="304164">
                <a:moveTo>
                  <a:pt x="196359" y="196757"/>
                </a:moveTo>
                <a:lnTo>
                  <a:pt x="170619" y="196757"/>
                </a:lnTo>
                <a:lnTo>
                  <a:pt x="170619" y="225899"/>
                </a:lnTo>
                <a:lnTo>
                  <a:pt x="196359" y="225899"/>
                </a:lnTo>
                <a:lnTo>
                  <a:pt x="196359" y="196757"/>
                </a:lnTo>
                <a:close/>
              </a:path>
              <a:path w="284480" h="304164">
                <a:moveTo>
                  <a:pt x="268792" y="196757"/>
                </a:moveTo>
                <a:lnTo>
                  <a:pt x="241159" y="196757"/>
                </a:lnTo>
                <a:lnTo>
                  <a:pt x="241159" y="225899"/>
                </a:lnTo>
                <a:lnTo>
                  <a:pt x="268792" y="225899"/>
                </a:lnTo>
                <a:lnTo>
                  <a:pt x="268792" y="196757"/>
                </a:lnTo>
                <a:close/>
              </a:path>
              <a:path w="284480" h="304164">
                <a:moveTo>
                  <a:pt x="226852" y="124694"/>
                </a:moveTo>
                <a:lnTo>
                  <a:pt x="197313" y="124694"/>
                </a:lnTo>
                <a:lnTo>
                  <a:pt x="209701" y="136843"/>
                </a:lnTo>
                <a:lnTo>
                  <a:pt x="244017" y="163558"/>
                </a:lnTo>
                <a:lnTo>
                  <a:pt x="263075" y="174898"/>
                </a:lnTo>
                <a:lnTo>
                  <a:pt x="272274" y="174898"/>
                </a:lnTo>
                <a:lnTo>
                  <a:pt x="272790" y="173741"/>
                </a:lnTo>
                <a:lnTo>
                  <a:pt x="276189" y="166694"/>
                </a:lnTo>
                <a:lnTo>
                  <a:pt x="279942" y="159495"/>
                </a:lnTo>
                <a:lnTo>
                  <a:pt x="284052" y="152218"/>
                </a:lnTo>
                <a:lnTo>
                  <a:pt x="268143" y="145983"/>
                </a:lnTo>
                <a:lnTo>
                  <a:pt x="253308" y="139366"/>
                </a:lnTo>
                <a:lnTo>
                  <a:pt x="239545" y="132295"/>
                </a:lnTo>
                <a:lnTo>
                  <a:pt x="226852" y="124694"/>
                </a:lnTo>
                <a:close/>
              </a:path>
              <a:path w="284480" h="304164">
                <a:moveTo>
                  <a:pt x="197313" y="124694"/>
                </a:moveTo>
                <a:lnTo>
                  <a:pt x="169666" y="124694"/>
                </a:lnTo>
                <a:lnTo>
                  <a:pt x="169666" y="155455"/>
                </a:lnTo>
                <a:lnTo>
                  <a:pt x="197313" y="155455"/>
                </a:lnTo>
                <a:lnTo>
                  <a:pt x="197313" y="124694"/>
                </a:lnTo>
                <a:close/>
              </a:path>
              <a:path w="284480" h="304164">
                <a:moveTo>
                  <a:pt x="278334" y="89067"/>
                </a:moveTo>
                <a:lnTo>
                  <a:pt x="89598" y="89067"/>
                </a:lnTo>
                <a:lnTo>
                  <a:pt x="89598" y="113355"/>
                </a:lnTo>
                <a:lnTo>
                  <a:pt x="278334" y="113355"/>
                </a:lnTo>
                <a:lnTo>
                  <a:pt x="278334" y="89067"/>
                </a:lnTo>
                <a:close/>
              </a:path>
              <a:path w="284480" h="304164">
                <a:moveTo>
                  <a:pt x="197313" y="38055"/>
                </a:moveTo>
                <a:lnTo>
                  <a:pt x="169666" y="38055"/>
                </a:lnTo>
                <a:lnTo>
                  <a:pt x="169666" y="89067"/>
                </a:lnTo>
                <a:lnTo>
                  <a:pt x="197313" y="89067"/>
                </a:lnTo>
                <a:lnTo>
                  <a:pt x="197313" y="38055"/>
                </a:lnTo>
                <a:close/>
              </a:path>
              <a:path w="284480" h="304164">
                <a:moveTo>
                  <a:pt x="124867" y="44538"/>
                </a:moveTo>
                <a:lnTo>
                  <a:pt x="105797" y="56677"/>
                </a:lnTo>
                <a:lnTo>
                  <a:pt x="111745" y="62727"/>
                </a:lnTo>
                <a:lnTo>
                  <a:pt x="116886" y="68624"/>
                </a:lnTo>
                <a:lnTo>
                  <a:pt x="121487" y="74217"/>
                </a:lnTo>
                <a:lnTo>
                  <a:pt x="125820" y="79357"/>
                </a:lnTo>
                <a:lnTo>
                  <a:pt x="125820" y="80166"/>
                </a:lnTo>
                <a:lnTo>
                  <a:pt x="143925" y="65589"/>
                </a:lnTo>
                <a:lnTo>
                  <a:pt x="124867" y="44538"/>
                </a:lnTo>
                <a:close/>
              </a:path>
              <a:path w="284480" h="304164">
                <a:moveTo>
                  <a:pt x="242111" y="42920"/>
                </a:moveTo>
                <a:lnTo>
                  <a:pt x="222088" y="65589"/>
                </a:lnTo>
                <a:lnTo>
                  <a:pt x="238300" y="79357"/>
                </a:lnTo>
                <a:lnTo>
                  <a:pt x="240206" y="77727"/>
                </a:lnTo>
                <a:lnTo>
                  <a:pt x="242111" y="76918"/>
                </a:lnTo>
                <a:lnTo>
                  <a:pt x="243065" y="75300"/>
                </a:lnTo>
                <a:lnTo>
                  <a:pt x="244970" y="74490"/>
                </a:lnTo>
                <a:lnTo>
                  <a:pt x="251641" y="68017"/>
                </a:lnTo>
                <a:lnTo>
                  <a:pt x="257357" y="62353"/>
                </a:lnTo>
                <a:lnTo>
                  <a:pt x="261170" y="56677"/>
                </a:lnTo>
                <a:lnTo>
                  <a:pt x="242111" y="42920"/>
                </a:lnTo>
                <a:close/>
              </a:path>
              <a:path w="284480" h="304164">
                <a:moveTo>
                  <a:pt x="268792" y="8103"/>
                </a:moveTo>
                <a:lnTo>
                  <a:pt x="262152" y="8230"/>
                </a:lnTo>
                <a:lnTo>
                  <a:pt x="247084" y="8786"/>
                </a:lnTo>
                <a:lnTo>
                  <a:pt x="238300" y="8912"/>
                </a:lnTo>
                <a:lnTo>
                  <a:pt x="195254" y="10910"/>
                </a:lnTo>
                <a:lnTo>
                  <a:pt x="156321" y="12149"/>
                </a:lnTo>
                <a:lnTo>
                  <a:pt x="121678" y="12781"/>
                </a:lnTo>
                <a:lnTo>
                  <a:pt x="91503" y="12959"/>
                </a:lnTo>
                <a:lnTo>
                  <a:pt x="92456" y="17005"/>
                </a:lnTo>
                <a:lnTo>
                  <a:pt x="94362" y="22679"/>
                </a:lnTo>
                <a:lnTo>
                  <a:pt x="95314" y="28343"/>
                </a:lnTo>
                <a:lnTo>
                  <a:pt x="98173" y="39673"/>
                </a:lnTo>
                <a:lnTo>
                  <a:pt x="133443" y="39673"/>
                </a:lnTo>
                <a:lnTo>
                  <a:pt x="148457" y="38561"/>
                </a:lnTo>
                <a:lnTo>
                  <a:pt x="155430" y="38194"/>
                </a:lnTo>
                <a:lnTo>
                  <a:pt x="162043" y="38055"/>
                </a:lnTo>
                <a:lnTo>
                  <a:pt x="197313" y="38055"/>
                </a:lnTo>
                <a:lnTo>
                  <a:pt x="197313" y="36436"/>
                </a:lnTo>
                <a:lnTo>
                  <a:pt x="233536" y="36436"/>
                </a:lnTo>
                <a:lnTo>
                  <a:pt x="231630" y="35627"/>
                </a:lnTo>
                <a:lnTo>
                  <a:pt x="258311" y="35627"/>
                </a:lnTo>
                <a:lnTo>
                  <a:pt x="265934" y="34818"/>
                </a:lnTo>
                <a:lnTo>
                  <a:pt x="272616" y="34818"/>
                </a:lnTo>
                <a:lnTo>
                  <a:pt x="268792" y="8103"/>
                </a:lnTo>
                <a:close/>
              </a:path>
              <a:path w="284480" h="304164">
                <a:moveTo>
                  <a:pt x="55280" y="198375"/>
                </a:moveTo>
                <a:lnTo>
                  <a:pt x="26694" y="198375"/>
                </a:lnTo>
                <a:lnTo>
                  <a:pt x="26694" y="243712"/>
                </a:lnTo>
                <a:lnTo>
                  <a:pt x="24518" y="255667"/>
                </a:lnTo>
                <a:lnTo>
                  <a:pt x="19303" y="262233"/>
                </a:lnTo>
                <a:lnTo>
                  <a:pt x="13015" y="265003"/>
                </a:lnTo>
                <a:lnTo>
                  <a:pt x="7623" y="265572"/>
                </a:lnTo>
                <a:lnTo>
                  <a:pt x="1906" y="265572"/>
                </a:lnTo>
                <a:lnTo>
                  <a:pt x="2858" y="268809"/>
                </a:lnTo>
                <a:lnTo>
                  <a:pt x="2858" y="271247"/>
                </a:lnTo>
                <a:lnTo>
                  <a:pt x="4124" y="279442"/>
                </a:lnTo>
                <a:lnTo>
                  <a:pt x="5122" y="287032"/>
                </a:lnTo>
                <a:lnTo>
                  <a:pt x="6670" y="300390"/>
                </a:lnTo>
                <a:lnTo>
                  <a:pt x="8576" y="300390"/>
                </a:lnTo>
                <a:lnTo>
                  <a:pt x="12387" y="299581"/>
                </a:lnTo>
                <a:lnTo>
                  <a:pt x="15246" y="299581"/>
                </a:lnTo>
                <a:lnTo>
                  <a:pt x="20963" y="298771"/>
                </a:lnTo>
                <a:lnTo>
                  <a:pt x="29552" y="298771"/>
                </a:lnTo>
                <a:lnTo>
                  <a:pt x="36386" y="297456"/>
                </a:lnTo>
                <a:lnTo>
                  <a:pt x="44917" y="292497"/>
                </a:lnTo>
                <a:lnTo>
                  <a:pt x="52198" y="280555"/>
                </a:lnTo>
                <a:lnTo>
                  <a:pt x="55280" y="258290"/>
                </a:lnTo>
                <a:lnTo>
                  <a:pt x="55280" y="198375"/>
                </a:lnTo>
                <a:close/>
              </a:path>
              <a:path w="284480" h="304164">
                <a:moveTo>
                  <a:pt x="55280" y="93922"/>
                </a:moveTo>
                <a:lnTo>
                  <a:pt x="26694" y="93922"/>
                </a:lnTo>
                <a:lnTo>
                  <a:pt x="26694" y="154646"/>
                </a:lnTo>
                <a:lnTo>
                  <a:pt x="21916" y="155455"/>
                </a:lnTo>
                <a:lnTo>
                  <a:pt x="15246" y="157894"/>
                </a:lnTo>
                <a:lnTo>
                  <a:pt x="7623" y="159512"/>
                </a:lnTo>
                <a:lnTo>
                  <a:pt x="0" y="160320"/>
                </a:lnTo>
                <a:lnTo>
                  <a:pt x="2858" y="201612"/>
                </a:lnTo>
                <a:lnTo>
                  <a:pt x="5717" y="201612"/>
                </a:lnTo>
                <a:lnTo>
                  <a:pt x="7623" y="200803"/>
                </a:lnTo>
                <a:lnTo>
                  <a:pt x="12387" y="199185"/>
                </a:lnTo>
                <a:lnTo>
                  <a:pt x="16198" y="198375"/>
                </a:lnTo>
                <a:lnTo>
                  <a:pt x="55280" y="198375"/>
                </a:lnTo>
                <a:lnTo>
                  <a:pt x="55280" y="189463"/>
                </a:lnTo>
                <a:lnTo>
                  <a:pt x="60045" y="187845"/>
                </a:lnTo>
                <a:lnTo>
                  <a:pt x="63856" y="187035"/>
                </a:lnTo>
                <a:lnTo>
                  <a:pt x="67680" y="185417"/>
                </a:lnTo>
                <a:lnTo>
                  <a:pt x="71493" y="184608"/>
                </a:lnTo>
                <a:lnTo>
                  <a:pt x="71493" y="153027"/>
                </a:lnTo>
                <a:lnTo>
                  <a:pt x="55280" y="153027"/>
                </a:lnTo>
                <a:lnTo>
                  <a:pt x="55280" y="93922"/>
                </a:lnTo>
                <a:close/>
              </a:path>
              <a:path w="284480" h="304164">
                <a:moveTo>
                  <a:pt x="71493" y="146554"/>
                </a:moveTo>
                <a:lnTo>
                  <a:pt x="67680" y="146554"/>
                </a:lnTo>
                <a:lnTo>
                  <a:pt x="66715" y="147363"/>
                </a:lnTo>
                <a:lnTo>
                  <a:pt x="55280" y="153027"/>
                </a:lnTo>
                <a:lnTo>
                  <a:pt x="71493" y="153027"/>
                </a:lnTo>
                <a:lnTo>
                  <a:pt x="71493" y="146554"/>
                </a:lnTo>
                <a:close/>
              </a:path>
              <a:path w="284480" h="304164">
                <a:moveTo>
                  <a:pt x="71493" y="56677"/>
                </a:moveTo>
                <a:lnTo>
                  <a:pt x="5717" y="56677"/>
                </a:lnTo>
                <a:lnTo>
                  <a:pt x="5717" y="93922"/>
                </a:lnTo>
                <a:lnTo>
                  <a:pt x="71493" y="93922"/>
                </a:lnTo>
                <a:lnTo>
                  <a:pt x="71493" y="56677"/>
                </a:lnTo>
                <a:close/>
              </a:path>
              <a:path w="284480" h="304164">
                <a:moveTo>
                  <a:pt x="55280" y="0"/>
                </a:moveTo>
                <a:lnTo>
                  <a:pt x="26694" y="0"/>
                </a:lnTo>
                <a:lnTo>
                  <a:pt x="26694" y="56677"/>
                </a:lnTo>
                <a:lnTo>
                  <a:pt x="55280" y="56677"/>
                </a:lnTo>
                <a:lnTo>
                  <a:pt x="55280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09994" y="4700799"/>
            <a:ext cx="610235" cy="71755"/>
          </a:xfrm>
          <a:custGeom>
            <a:avLst/>
            <a:gdLst/>
            <a:ahLst/>
            <a:cxnLst/>
            <a:rect l="l" t="t" r="r" b="b"/>
            <a:pathLst>
              <a:path w="610235" h="71754">
                <a:moveTo>
                  <a:pt x="35267" y="0"/>
                </a:moveTo>
                <a:lnTo>
                  <a:pt x="0" y="0"/>
                </a:lnTo>
                <a:lnTo>
                  <a:pt x="0" y="29147"/>
                </a:lnTo>
                <a:lnTo>
                  <a:pt x="4691" y="45631"/>
                </a:lnTo>
                <a:lnTo>
                  <a:pt x="17514" y="59004"/>
                </a:lnTo>
                <a:lnTo>
                  <a:pt x="36593" y="67974"/>
                </a:lnTo>
                <a:lnTo>
                  <a:pt x="60050" y="71250"/>
                </a:lnTo>
                <a:lnTo>
                  <a:pt x="549997" y="71250"/>
                </a:lnTo>
                <a:lnTo>
                  <a:pt x="573851" y="67974"/>
                </a:lnTo>
                <a:lnTo>
                  <a:pt x="592883" y="59004"/>
                </a:lnTo>
                <a:lnTo>
                  <a:pt x="605484" y="45631"/>
                </a:lnTo>
                <a:lnTo>
                  <a:pt x="606907" y="40483"/>
                </a:lnTo>
                <a:lnTo>
                  <a:pt x="60050" y="40483"/>
                </a:lnTo>
                <a:lnTo>
                  <a:pt x="51352" y="39661"/>
                </a:lnTo>
                <a:lnTo>
                  <a:pt x="44084" y="37548"/>
                </a:lnTo>
                <a:lnTo>
                  <a:pt x="38603" y="34676"/>
                </a:lnTo>
                <a:lnTo>
                  <a:pt x="35267" y="31577"/>
                </a:lnTo>
                <a:lnTo>
                  <a:pt x="35267" y="0"/>
                </a:lnTo>
                <a:close/>
              </a:path>
              <a:path w="610235" h="71754">
                <a:moveTo>
                  <a:pt x="610041" y="0"/>
                </a:moveTo>
                <a:lnTo>
                  <a:pt x="575725" y="0"/>
                </a:lnTo>
                <a:lnTo>
                  <a:pt x="575725" y="29956"/>
                </a:lnTo>
                <a:lnTo>
                  <a:pt x="574772" y="31577"/>
                </a:lnTo>
                <a:lnTo>
                  <a:pt x="571437" y="34676"/>
                </a:lnTo>
                <a:lnTo>
                  <a:pt x="565958" y="37548"/>
                </a:lnTo>
                <a:lnTo>
                  <a:pt x="558692" y="39661"/>
                </a:lnTo>
                <a:lnTo>
                  <a:pt x="549997" y="40483"/>
                </a:lnTo>
                <a:lnTo>
                  <a:pt x="606907" y="40483"/>
                </a:lnTo>
                <a:lnTo>
                  <a:pt x="610041" y="29147"/>
                </a:lnTo>
                <a:lnTo>
                  <a:pt x="610041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09994" y="4195571"/>
            <a:ext cx="610235" cy="139700"/>
          </a:xfrm>
          <a:custGeom>
            <a:avLst/>
            <a:gdLst/>
            <a:ahLst/>
            <a:cxnLst/>
            <a:rect l="l" t="t" r="r" b="b"/>
            <a:pathLst>
              <a:path w="610235" h="139700">
                <a:moveTo>
                  <a:pt x="549997" y="68003"/>
                </a:moveTo>
                <a:lnTo>
                  <a:pt x="60050" y="68003"/>
                </a:lnTo>
                <a:lnTo>
                  <a:pt x="36593" y="71166"/>
                </a:lnTo>
                <a:lnTo>
                  <a:pt x="17514" y="79947"/>
                </a:lnTo>
                <a:lnTo>
                  <a:pt x="4691" y="93284"/>
                </a:lnTo>
                <a:lnTo>
                  <a:pt x="0" y="110115"/>
                </a:lnTo>
                <a:lnTo>
                  <a:pt x="0" y="139256"/>
                </a:lnTo>
                <a:lnTo>
                  <a:pt x="35267" y="139256"/>
                </a:lnTo>
                <a:lnTo>
                  <a:pt x="35267" y="106867"/>
                </a:lnTo>
                <a:lnTo>
                  <a:pt x="38603" y="103770"/>
                </a:lnTo>
                <a:lnTo>
                  <a:pt x="44084" y="100899"/>
                </a:lnTo>
                <a:lnTo>
                  <a:pt x="51352" y="98788"/>
                </a:lnTo>
                <a:lnTo>
                  <a:pt x="60050" y="97966"/>
                </a:lnTo>
                <a:lnTo>
                  <a:pt x="606751" y="97966"/>
                </a:lnTo>
                <a:lnTo>
                  <a:pt x="605484" y="93284"/>
                </a:lnTo>
                <a:lnTo>
                  <a:pt x="592883" y="79947"/>
                </a:lnTo>
                <a:lnTo>
                  <a:pt x="573851" y="71166"/>
                </a:lnTo>
                <a:lnTo>
                  <a:pt x="549997" y="68003"/>
                </a:lnTo>
                <a:close/>
              </a:path>
              <a:path w="610235" h="139700">
                <a:moveTo>
                  <a:pt x="606751" y="97966"/>
                </a:moveTo>
                <a:lnTo>
                  <a:pt x="549997" y="97966"/>
                </a:lnTo>
                <a:lnTo>
                  <a:pt x="558692" y="98788"/>
                </a:lnTo>
                <a:lnTo>
                  <a:pt x="565958" y="100899"/>
                </a:lnTo>
                <a:lnTo>
                  <a:pt x="571437" y="103770"/>
                </a:lnTo>
                <a:lnTo>
                  <a:pt x="574772" y="106867"/>
                </a:lnTo>
                <a:lnTo>
                  <a:pt x="575725" y="108485"/>
                </a:lnTo>
                <a:lnTo>
                  <a:pt x="575725" y="139256"/>
                </a:lnTo>
                <a:lnTo>
                  <a:pt x="610041" y="139256"/>
                </a:lnTo>
                <a:lnTo>
                  <a:pt x="610041" y="110115"/>
                </a:lnTo>
                <a:lnTo>
                  <a:pt x="606751" y="97966"/>
                </a:lnTo>
                <a:close/>
              </a:path>
              <a:path w="610235" h="139700">
                <a:moveTo>
                  <a:pt x="203908" y="0"/>
                </a:moveTo>
                <a:lnTo>
                  <a:pt x="184176" y="0"/>
                </a:lnTo>
                <a:lnTo>
                  <a:pt x="169664" y="4852"/>
                </a:lnTo>
                <a:lnTo>
                  <a:pt x="200169" y="68003"/>
                </a:lnTo>
                <a:lnTo>
                  <a:pt x="237345" y="68003"/>
                </a:lnTo>
                <a:lnTo>
                  <a:pt x="203908" y="0"/>
                </a:lnTo>
                <a:close/>
              </a:path>
              <a:path w="610235" h="139700">
                <a:moveTo>
                  <a:pt x="426377" y="0"/>
                </a:moveTo>
                <a:lnTo>
                  <a:pt x="406204" y="0"/>
                </a:lnTo>
                <a:lnTo>
                  <a:pt x="373647" y="68003"/>
                </a:lnTo>
                <a:lnTo>
                  <a:pt x="410823" y="68003"/>
                </a:lnTo>
                <a:lnTo>
                  <a:pt x="441328" y="4852"/>
                </a:lnTo>
                <a:lnTo>
                  <a:pt x="426377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0308" y="2557272"/>
            <a:ext cx="1946275" cy="1948180"/>
          </a:xfrm>
          <a:custGeom>
            <a:avLst/>
            <a:gdLst/>
            <a:ahLst/>
            <a:cxnLst/>
            <a:rect l="l" t="t" r="r" b="b"/>
            <a:pathLst>
              <a:path w="1946275" h="1948179">
                <a:moveTo>
                  <a:pt x="973073" y="0"/>
                </a:moveTo>
                <a:lnTo>
                  <a:pt x="924503" y="1191"/>
                </a:lnTo>
                <a:lnTo>
                  <a:pt x="876549" y="4729"/>
                </a:lnTo>
                <a:lnTo>
                  <a:pt x="829268" y="10558"/>
                </a:lnTo>
                <a:lnTo>
                  <a:pt x="782716" y="18622"/>
                </a:lnTo>
                <a:lnTo>
                  <a:pt x="736947" y="28864"/>
                </a:lnTo>
                <a:lnTo>
                  <a:pt x="692019" y="41230"/>
                </a:lnTo>
                <a:lnTo>
                  <a:pt x="647985" y="55663"/>
                </a:lnTo>
                <a:lnTo>
                  <a:pt x="604903" y="72108"/>
                </a:lnTo>
                <a:lnTo>
                  <a:pt x="562828" y="90509"/>
                </a:lnTo>
                <a:lnTo>
                  <a:pt x="521816" y="110809"/>
                </a:lnTo>
                <a:lnTo>
                  <a:pt x="481922" y="132954"/>
                </a:lnTo>
                <a:lnTo>
                  <a:pt x="443202" y="156888"/>
                </a:lnTo>
                <a:lnTo>
                  <a:pt x="405712" y="182554"/>
                </a:lnTo>
                <a:lnTo>
                  <a:pt x="369508" y="209897"/>
                </a:lnTo>
                <a:lnTo>
                  <a:pt x="334645" y="238862"/>
                </a:lnTo>
                <a:lnTo>
                  <a:pt x="301179" y="269391"/>
                </a:lnTo>
                <a:lnTo>
                  <a:pt x="269166" y="301430"/>
                </a:lnTo>
                <a:lnTo>
                  <a:pt x="238661" y="334923"/>
                </a:lnTo>
                <a:lnTo>
                  <a:pt x="209721" y="369814"/>
                </a:lnTo>
                <a:lnTo>
                  <a:pt x="182400" y="406048"/>
                </a:lnTo>
                <a:lnTo>
                  <a:pt x="156755" y="443567"/>
                </a:lnTo>
                <a:lnTo>
                  <a:pt x="132841" y="482317"/>
                </a:lnTo>
                <a:lnTo>
                  <a:pt x="110715" y="522242"/>
                </a:lnTo>
                <a:lnTo>
                  <a:pt x="90431" y="563286"/>
                </a:lnTo>
                <a:lnTo>
                  <a:pt x="72046" y="605394"/>
                </a:lnTo>
                <a:lnTo>
                  <a:pt x="55615" y="648509"/>
                </a:lnTo>
                <a:lnTo>
                  <a:pt x="41194" y="692575"/>
                </a:lnTo>
                <a:lnTo>
                  <a:pt x="28839" y="737537"/>
                </a:lnTo>
                <a:lnTo>
                  <a:pt x="18606" y="783340"/>
                </a:lnTo>
                <a:lnTo>
                  <a:pt x="10549" y="829927"/>
                </a:lnTo>
                <a:lnTo>
                  <a:pt x="4725" y="877242"/>
                </a:lnTo>
                <a:lnTo>
                  <a:pt x="1190" y="925230"/>
                </a:lnTo>
                <a:lnTo>
                  <a:pt x="0" y="973836"/>
                </a:lnTo>
                <a:lnTo>
                  <a:pt x="1190" y="1022441"/>
                </a:lnTo>
                <a:lnTo>
                  <a:pt x="4725" y="1070429"/>
                </a:lnTo>
                <a:lnTo>
                  <a:pt x="10549" y="1117744"/>
                </a:lnTo>
                <a:lnTo>
                  <a:pt x="18606" y="1164331"/>
                </a:lnTo>
                <a:lnTo>
                  <a:pt x="28839" y="1210134"/>
                </a:lnTo>
                <a:lnTo>
                  <a:pt x="41194" y="1255096"/>
                </a:lnTo>
                <a:lnTo>
                  <a:pt x="55615" y="1299162"/>
                </a:lnTo>
                <a:lnTo>
                  <a:pt x="72046" y="1342277"/>
                </a:lnTo>
                <a:lnTo>
                  <a:pt x="90431" y="1384385"/>
                </a:lnTo>
                <a:lnTo>
                  <a:pt x="110715" y="1425429"/>
                </a:lnTo>
                <a:lnTo>
                  <a:pt x="132842" y="1465354"/>
                </a:lnTo>
                <a:lnTo>
                  <a:pt x="156755" y="1504104"/>
                </a:lnTo>
                <a:lnTo>
                  <a:pt x="182400" y="1541623"/>
                </a:lnTo>
                <a:lnTo>
                  <a:pt x="209721" y="1577857"/>
                </a:lnTo>
                <a:lnTo>
                  <a:pt x="238661" y="1612748"/>
                </a:lnTo>
                <a:lnTo>
                  <a:pt x="269166" y="1646241"/>
                </a:lnTo>
                <a:lnTo>
                  <a:pt x="301179" y="1678280"/>
                </a:lnTo>
                <a:lnTo>
                  <a:pt x="334645" y="1708809"/>
                </a:lnTo>
                <a:lnTo>
                  <a:pt x="369508" y="1737774"/>
                </a:lnTo>
                <a:lnTo>
                  <a:pt x="405712" y="1765117"/>
                </a:lnTo>
                <a:lnTo>
                  <a:pt x="443202" y="1790783"/>
                </a:lnTo>
                <a:lnTo>
                  <a:pt x="481922" y="1814717"/>
                </a:lnTo>
                <a:lnTo>
                  <a:pt x="521816" y="1836862"/>
                </a:lnTo>
                <a:lnTo>
                  <a:pt x="562828" y="1857162"/>
                </a:lnTo>
                <a:lnTo>
                  <a:pt x="604903" y="1875563"/>
                </a:lnTo>
                <a:lnTo>
                  <a:pt x="647985" y="1892008"/>
                </a:lnTo>
                <a:lnTo>
                  <a:pt x="692019" y="1906441"/>
                </a:lnTo>
                <a:lnTo>
                  <a:pt x="736947" y="1918807"/>
                </a:lnTo>
                <a:lnTo>
                  <a:pt x="782716" y="1929049"/>
                </a:lnTo>
                <a:lnTo>
                  <a:pt x="829268" y="1937113"/>
                </a:lnTo>
                <a:lnTo>
                  <a:pt x="876549" y="1942942"/>
                </a:lnTo>
                <a:lnTo>
                  <a:pt x="924503" y="1946480"/>
                </a:lnTo>
                <a:lnTo>
                  <a:pt x="973073" y="1947671"/>
                </a:lnTo>
                <a:lnTo>
                  <a:pt x="1021644" y="1946480"/>
                </a:lnTo>
                <a:lnTo>
                  <a:pt x="1069598" y="1942942"/>
                </a:lnTo>
                <a:lnTo>
                  <a:pt x="1116879" y="1937113"/>
                </a:lnTo>
                <a:lnTo>
                  <a:pt x="1163431" y="1929049"/>
                </a:lnTo>
                <a:lnTo>
                  <a:pt x="1209200" y="1918807"/>
                </a:lnTo>
                <a:lnTo>
                  <a:pt x="1254128" y="1906441"/>
                </a:lnTo>
                <a:lnTo>
                  <a:pt x="1298162" y="1892008"/>
                </a:lnTo>
                <a:lnTo>
                  <a:pt x="1341244" y="1875563"/>
                </a:lnTo>
                <a:lnTo>
                  <a:pt x="1383319" y="1857162"/>
                </a:lnTo>
                <a:lnTo>
                  <a:pt x="1424331" y="1836862"/>
                </a:lnTo>
                <a:lnTo>
                  <a:pt x="1464225" y="1814717"/>
                </a:lnTo>
                <a:lnTo>
                  <a:pt x="1502945" y="1790783"/>
                </a:lnTo>
                <a:lnTo>
                  <a:pt x="1540435" y="1765117"/>
                </a:lnTo>
                <a:lnTo>
                  <a:pt x="1576639" y="1737774"/>
                </a:lnTo>
                <a:lnTo>
                  <a:pt x="1611502" y="1708809"/>
                </a:lnTo>
                <a:lnTo>
                  <a:pt x="1644968" y="1678280"/>
                </a:lnTo>
                <a:lnTo>
                  <a:pt x="1676981" y="1646241"/>
                </a:lnTo>
                <a:lnTo>
                  <a:pt x="1707486" y="1612748"/>
                </a:lnTo>
                <a:lnTo>
                  <a:pt x="1736426" y="1577857"/>
                </a:lnTo>
                <a:lnTo>
                  <a:pt x="1763747" y="1541623"/>
                </a:lnTo>
                <a:lnTo>
                  <a:pt x="1789392" y="1504104"/>
                </a:lnTo>
                <a:lnTo>
                  <a:pt x="1813305" y="1465354"/>
                </a:lnTo>
                <a:lnTo>
                  <a:pt x="1835432" y="1425429"/>
                </a:lnTo>
                <a:lnTo>
                  <a:pt x="1855716" y="1384385"/>
                </a:lnTo>
                <a:lnTo>
                  <a:pt x="1874101" y="1342277"/>
                </a:lnTo>
                <a:lnTo>
                  <a:pt x="1890532" y="1299162"/>
                </a:lnTo>
                <a:lnTo>
                  <a:pt x="1904953" y="1255096"/>
                </a:lnTo>
                <a:lnTo>
                  <a:pt x="1917308" y="1210134"/>
                </a:lnTo>
                <a:lnTo>
                  <a:pt x="1927541" y="1164331"/>
                </a:lnTo>
                <a:lnTo>
                  <a:pt x="1935598" y="1117744"/>
                </a:lnTo>
                <a:lnTo>
                  <a:pt x="1941422" y="1070429"/>
                </a:lnTo>
                <a:lnTo>
                  <a:pt x="1944957" y="1022441"/>
                </a:lnTo>
                <a:lnTo>
                  <a:pt x="1946148" y="973836"/>
                </a:lnTo>
                <a:lnTo>
                  <a:pt x="1944957" y="925230"/>
                </a:lnTo>
                <a:lnTo>
                  <a:pt x="1941422" y="877242"/>
                </a:lnTo>
                <a:lnTo>
                  <a:pt x="1935598" y="829927"/>
                </a:lnTo>
                <a:lnTo>
                  <a:pt x="1927541" y="783340"/>
                </a:lnTo>
                <a:lnTo>
                  <a:pt x="1917308" y="737537"/>
                </a:lnTo>
                <a:lnTo>
                  <a:pt x="1904953" y="692575"/>
                </a:lnTo>
                <a:lnTo>
                  <a:pt x="1890532" y="648509"/>
                </a:lnTo>
                <a:lnTo>
                  <a:pt x="1874101" y="605394"/>
                </a:lnTo>
                <a:lnTo>
                  <a:pt x="1855716" y="563286"/>
                </a:lnTo>
                <a:lnTo>
                  <a:pt x="1835432" y="522242"/>
                </a:lnTo>
                <a:lnTo>
                  <a:pt x="1813306" y="482317"/>
                </a:lnTo>
                <a:lnTo>
                  <a:pt x="1789392" y="443567"/>
                </a:lnTo>
                <a:lnTo>
                  <a:pt x="1763747" y="406048"/>
                </a:lnTo>
                <a:lnTo>
                  <a:pt x="1736426" y="369814"/>
                </a:lnTo>
                <a:lnTo>
                  <a:pt x="1707486" y="334923"/>
                </a:lnTo>
                <a:lnTo>
                  <a:pt x="1676981" y="301430"/>
                </a:lnTo>
                <a:lnTo>
                  <a:pt x="1644968" y="269391"/>
                </a:lnTo>
                <a:lnTo>
                  <a:pt x="1611502" y="238862"/>
                </a:lnTo>
                <a:lnTo>
                  <a:pt x="1576639" y="209897"/>
                </a:lnTo>
                <a:lnTo>
                  <a:pt x="1540435" y="182554"/>
                </a:lnTo>
                <a:lnTo>
                  <a:pt x="1502945" y="156888"/>
                </a:lnTo>
                <a:lnTo>
                  <a:pt x="1464225" y="132954"/>
                </a:lnTo>
                <a:lnTo>
                  <a:pt x="1424331" y="110809"/>
                </a:lnTo>
                <a:lnTo>
                  <a:pt x="1383319" y="90509"/>
                </a:lnTo>
                <a:lnTo>
                  <a:pt x="1341244" y="72108"/>
                </a:lnTo>
                <a:lnTo>
                  <a:pt x="1298162" y="55663"/>
                </a:lnTo>
                <a:lnTo>
                  <a:pt x="1254128" y="41230"/>
                </a:lnTo>
                <a:lnTo>
                  <a:pt x="1209200" y="28864"/>
                </a:lnTo>
                <a:lnTo>
                  <a:pt x="1163431" y="18622"/>
                </a:lnTo>
                <a:lnTo>
                  <a:pt x="1116879" y="10558"/>
                </a:lnTo>
                <a:lnTo>
                  <a:pt x="1069598" y="4729"/>
                </a:lnTo>
                <a:lnTo>
                  <a:pt x="1021644" y="1191"/>
                </a:lnTo>
                <a:lnTo>
                  <a:pt x="973073" y="0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5088" y="2702051"/>
            <a:ext cx="1656714" cy="1658620"/>
          </a:xfrm>
          <a:custGeom>
            <a:avLst/>
            <a:gdLst/>
            <a:ahLst/>
            <a:cxnLst/>
            <a:rect l="l" t="t" r="r" b="b"/>
            <a:pathLst>
              <a:path w="1656714" h="1658620">
                <a:moveTo>
                  <a:pt x="828294" y="0"/>
                </a:moveTo>
                <a:lnTo>
                  <a:pt x="779625" y="1407"/>
                </a:lnTo>
                <a:lnTo>
                  <a:pt x="731697" y="5578"/>
                </a:lnTo>
                <a:lnTo>
                  <a:pt x="684587" y="12434"/>
                </a:lnTo>
                <a:lnTo>
                  <a:pt x="638373" y="21898"/>
                </a:lnTo>
                <a:lnTo>
                  <a:pt x="593133" y="33891"/>
                </a:lnTo>
                <a:lnTo>
                  <a:pt x="548944" y="48337"/>
                </a:lnTo>
                <a:lnTo>
                  <a:pt x="505884" y="65156"/>
                </a:lnTo>
                <a:lnTo>
                  <a:pt x="464031" y="84273"/>
                </a:lnTo>
                <a:lnTo>
                  <a:pt x="423462" y="105608"/>
                </a:lnTo>
                <a:lnTo>
                  <a:pt x="384255" y="129083"/>
                </a:lnTo>
                <a:lnTo>
                  <a:pt x="346488" y="154622"/>
                </a:lnTo>
                <a:lnTo>
                  <a:pt x="310238" y="182146"/>
                </a:lnTo>
                <a:lnTo>
                  <a:pt x="275583" y="211578"/>
                </a:lnTo>
                <a:lnTo>
                  <a:pt x="242601" y="242839"/>
                </a:lnTo>
                <a:lnTo>
                  <a:pt x="211370" y="275853"/>
                </a:lnTo>
                <a:lnTo>
                  <a:pt x="181966" y="310540"/>
                </a:lnTo>
                <a:lnTo>
                  <a:pt x="154469" y="346824"/>
                </a:lnTo>
                <a:lnTo>
                  <a:pt x="128955" y="384626"/>
                </a:lnTo>
                <a:lnTo>
                  <a:pt x="105502" y="423869"/>
                </a:lnTo>
                <a:lnTo>
                  <a:pt x="84188" y="464475"/>
                </a:lnTo>
                <a:lnTo>
                  <a:pt x="65091" y="506366"/>
                </a:lnTo>
                <a:lnTo>
                  <a:pt x="48288" y="549465"/>
                </a:lnTo>
                <a:lnTo>
                  <a:pt x="33857" y="593693"/>
                </a:lnTo>
                <a:lnTo>
                  <a:pt x="21875" y="638973"/>
                </a:lnTo>
                <a:lnTo>
                  <a:pt x="12421" y="685227"/>
                </a:lnTo>
                <a:lnTo>
                  <a:pt x="5572" y="732377"/>
                </a:lnTo>
                <a:lnTo>
                  <a:pt x="1406" y="780346"/>
                </a:lnTo>
                <a:lnTo>
                  <a:pt x="0" y="829056"/>
                </a:lnTo>
                <a:lnTo>
                  <a:pt x="1406" y="877765"/>
                </a:lnTo>
                <a:lnTo>
                  <a:pt x="5572" y="925734"/>
                </a:lnTo>
                <a:lnTo>
                  <a:pt x="12421" y="972884"/>
                </a:lnTo>
                <a:lnTo>
                  <a:pt x="21875" y="1019138"/>
                </a:lnTo>
                <a:lnTo>
                  <a:pt x="33857" y="1064418"/>
                </a:lnTo>
                <a:lnTo>
                  <a:pt x="48288" y="1108646"/>
                </a:lnTo>
                <a:lnTo>
                  <a:pt x="65091" y="1151745"/>
                </a:lnTo>
                <a:lnTo>
                  <a:pt x="84188" y="1193636"/>
                </a:lnTo>
                <a:lnTo>
                  <a:pt x="105502" y="1234242"/>
                </a:lnTo>
                <a:lnTo>
                  <a:pt x="128955" y="1273485"/>
                </a:lnTo>
                <a:lnTo>
                  <a:pt x="154469" y="1311287"/>
                </a:lnTo>
                <a:lnTo>
                  <a:pt x="181966" y="1347571"/>
                </a:lnTo>
                <a:lnTo>
                  <a:pt x="211370" y="1382258"/>
                </a:lnTo>
                <a:lnTo>
                  <a:pt x="242601" y="1415272"/>
                </a:lnTo>
                <a:lnTo>
                  <a:pt x="275583" y="1446533"/>
                </a:lnTo>
                <a:lnTo>
                  <a:pt x="310238" y="1475965"/>
                </a:lnTo>
                <a:lnTo>
                  <a:pt x="346488" y="1503489"/>
                </a:lnTo>
                <a:lnTo>
                  <a:pt x="384255" y="1529028"/>
                </a:lnTo>
                <a:lnTo>
                  <a:pt x="423462" y="1552503"/>
                </a:lnTo>
                <a:lnTo>
                  <a:pt x="464031" y="1573838"/>
                </a:lnTo>
                <a:lnTo>
                  <a:pt x="505884" y="1592955"/>
                </a:lnTo>
                <a:lnTo>
                  <a:pt x="548944" y="1609774"/>
                </a:lnTo>
                <a:lnTo>
                  <a:pt x="593133" y="1624220"/>
                </a:lnTo>
                <a:lnTo>
                  <a:pt x="638373" y="1636213"/>
                </a:lnTo>
                <a:lnTo>
                  <a:pt x="684587" y="1645677"/>
                </a:lnTo>
                <a:lnTo>
                  <a:pt x="731697" y="1652533"/>
                </a:lnTo>
                <a:lnTo>
                  <a:pt x="779625" y="1656704"/>
                </a:lnTo>
                <a:lnTo>
                  <a:pt x="828294" y="1658112"/>
                </a:lnTo>
                <a:lnTo>
                  <a:pt x="876962" y="1656704"/>
                </a:lnTo>
                <a:lnTo>
                  <a:pt x="924890" y="1652533"/>
                </a:lnTo>
                <a:lnTo>
                  <a:pt x="972000" y="1645677"/>
                </a:lnTo>
                <a:lnTo>
                  <a:pt x="1018214" y="1636213"/>
                </a:lnTo>
                <a:lnTo>
                  <a:pt x="1063454" y="1624220"/>
                </a:lnTo>
                <a:lnTo>
                  <a:pt x="1107643" y="1609774"/>
                </a:lnTo>
                <a:lnTo>
                  <a:pt x="1150703" y="1592955"/>
                </a:lnTo>
                <a:lnTo>
                  <a:pt x="1192556" y="1573838"/>
                </a:lnTo>
                <a:lnTo>
                  <a:pt x="1233125" y="1552503"/>
                </a:lnTo>
                <a:lnTo>
                  <a:pt x="1272332" y="1529028"/>
                </a:lnTo>
                <a:lnTo>
                  <a:pt x="1310099" y="1503489"/>
                </a:lnTo>
                <a:lnTo>
                  <a:pt x="1346349" y="1475965"/>
                </a:lnTo>
                <a:lnTo>
                  <a:pt x="1381004" y="1446533"/>
                </a:lnTo>
                <a:lnTo>
                  <a:pt x="1413986" y="1415272"/>
                </a:lnTo>
                <a:lnTo>
                  <a:pt x="1445217" y="1382258"/>
                </a:lnTo>
                <a:lnTo>
                  <a:pt x="1474621" y="1347571"/>
                </a:lnTo>
                <a:lnTo>
                  <a:pt x="1502118" y="1311287"/>
                </a:lnTo>
                <a:lnTo>
                  <a:pt x="1527632" y="1273485"/>
                </a:lnTo>
                <a:lnTo>
                  <a:pt x="1551085" y="1234242"/>
                </a:lnTo>
                <a:lnTo>
                  <a:pt x="1572399" y="1193636"/>
                </a:lnTo>
                <a:lnTo>
                  <a:pt x="1591496" y="1151745"/>
                </a:lnTo>
                <a:lnTo>
                  <a:pt x="1608299" y="1108646"/>
                </a:lnTo>
                <a:lnTo>
                  <a:pt x="1622730" y="1064418"/>
                </a:lnTo>
                <a:lnTo>
                  <a:pt x="1634712" y="1019138"/>
                </a:lnTo>
                <a:lnTo>
                  <a:pt x="1644166" y="972884"/>
                </a:lnTo>
                <a:lnTo>
                  <a:pt x="1651015" y="925734"/>
                </a:lnTo>
                <a:lnTo>
                  <a:pt x="1655181" y="877765"/>
                </a:lnTo>
                <a:lnTo>
                  <a:pt x="1656588" y="829056"/>
                </a:lnTo>
                <a:lnTo>
                  <a:pt x="1655181" y="780346"/>
                </a:lnTo>
                <a:lnTo>
                  <a:pt x="1651015" y="732377"/>
                </a:lnTo>
                <a:lnTo>
                  <a:pt x="1644166" y="685227"/>
                </a:lnTo>
                <a:lnTo>
                  <a:pt x="1634712" y="638973"/>
                </a:lnTo>
                <a:lnTo>
                  <a:pt x="1622730" y="593693"/>
                </a:lnTo>
                <a:lnTo>
                  <a:pt x="1608299" y="549465"/>
                </a:lnTo>
                <a:lnTo>
                  <a:pt x="1591496" y="506366"/>
                </a:lnTo>
                <a:lnTo>
                  <a:pt x="1572399" y="464475"/>
                </a:lnTo>
                <a:lnTo>
                  <a:pt x="1551085" y="423869"/>
                </a:lnTo>
                <a:lnTo>
                  <a:pt x="1527632" y="384626"/>
                </a:lnTo>
                <a:lnTo>
                  <a:pt x="1502118" y="346824"/>
                </a:lnTo>
                <a:lnTo>
                  <a:pt x="1474621" y="310540"/>
                </a:lnTo>
                <a:lnTo>
                  <a:pt x="1445217" y="275853"/>
                </a:lnTo>
                <a:lnTo>
                  <a:pt x="1413986" y="242839"/>
                </a:lnTo>
                <a:lnTo>
                  <a:pt x="1381004" y="211578"/>
                </a:lnTo>
                <a:lnTo>
                  <a:pt x="1346349" y="182146"/>
                </a:lnTo>
                <a:lnTo>
                  <a:pt x="1310099" y="154622"/>
                </a:lnTo>
                <a:lnTo>
                  <a:pt x="1272332" y="129083"/>
                </a:lnTo>
                <a:lnTo>
                  <a:pt x="1233125" y="105608"/>
                </a:lnTo>
                <a:lnTo>
                  <a:pt x="1192556" y="84273"/>
                </a:lnTo>
                <a:lnTo>
                  <a:pt x="1150703" y="65156"/>
                </a:lnTo>
                <a:lnTo>
                  <a:pt x="1107643" y="48337"/>
                </a:lnTo>
                <a:lnTo>
                  <a:pt x="1063454" y="33891"/>
                </a:lnTo>
                <a:lnTo>
                  <a:pt x="1018214" y="21898"/>
                </a:lnTo>
                <a:lnTo>
                  <a:pt x="972000" y="12434"/>
                </a:lnTo>
                <a:lnTo>
                  <a:pt x="924890" y="5578"/>
                </a:lnTo>
                <a:lnTo>
                  <a:pt x="876962" y="1407"/>
                </a:lnTo>
                <a:lnTo>
                  <a:pt x="828294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9827" y="4183379"/>
            <a:ext cx="1976755" cy="532130"/>
          </a:xfrm>
          <a:custGeom>
            <a:avLst/>
            <a:gdLst/>
            <a:ahLst/>
            <a:cxnLst/>
            <a:rect l="l" t="t" r="r" b="b"/>
            <a:pathLst>
              <a:path w="1976755" h="532129">
                <a:moveTo>
                  <a:pt x="1887982" y="0"/>
                </a:moveTo>
                <a:lnTo>
                  <a:pt x="88646" y="0"/>
                </a:lnTo>
                <a:lnTo>
                  <a:pt x="54140" y="6975"/>
                </a:lnTo>
                <a:lnTo>
                  <a:pt x="25963" y="25987"/>
                </a:lnTo>
                <a:lnTo>
                  <a:pt x="6966" y="54167"/>
                </a:lnTo>
                <a:lnTo>
                  <a:pt x="0" y="88646"/>
                </a:lnTo>
                <a:lnTo>
                  <a:pt x="0" y="443230"/>
                </a:lnTo>
                <a:lnTo>
                  <a:pt x="6966" y="477708"/>
                </a:lnTo>
                <a:lnTo>
                  <a:pt x="25963" y="505888"/>
                </a:lnTo>
                <a:lnTo>
                  <a:pt x="54140" y="524900"/>
                </a:lnTo>
                <a:lnTo>
                  <a:pt x="88646" y="531876"/>
                </a:lnTo>
                <a:lnTo>
                  <a:pt x="1887982" y="531876"/>
                </a:lnTo>
                <a:lnTo>
                  <a:pt x="1922460" y="524900"/>
                </a:lnTo>
                <a:lnTo>
                  <a:pt x="1950640" y="505888"/>
                </a:lnTo>
                <a:lnTo>
                  <a:pt x="1969652" y="477708"/>
                </a:lnTo>
                <a:lnTo>
                  <a:pt x="1976627" y="443230"/>
                </a:lnTo>
                <a:lnTo>
                  <a:pt x="1976627" y="88646"/>
                </a:lnTo>
                <a:lnTo>
                  <a:pt x="1969652" y="54167"/>
                </a:lnTo>
                <a:lnTo>
                  <a:pt x="1950640" y="25987"/>
                </a:lnTo>
                <a:lnTo>
                  <a:pt x="1922460" y="6975"/>
                </a:lnTo>
                <a:lnTo>
                  <a:pt x="1887982" y="0"/>
                </a:lnTo>
                <a:close/>
              </a:path>
            </a:pathLst>
          </a:custGeom>
          <a:solidFill>
            <a:srgbClr val="FF84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9851" y="4260088"/>
            <a:ext cx="993775" cy="1341120"/>
          </a:xfrm>
          <a:custGeom>
            <a:avLst/>
            <a:gdLst/>
            <a:ahLst/>
            <a:cxnLst/>
            <a:rect l="l" t="t" r="r" b="b"/>
            <a:pathLst>
              <a:path w="993775" h="1341120">
                <a:moveTo>
                  <a:pt x="80772" y="1110869"/>
                </a:moveTo>
                <a:lnTo>
                  <a:pt x="0" y="1257681"/>
                </a:lnTo>
                <a:lnTo>
                  <a:pt x="43115" y="1279389"/>
                </a:lnTo>
                <a:lnTo>
                  <a:pt x="87542" y="1297892"/>
                </a:lnTo>
                <a:lnTo>
                  <a:pt x="133097" y="1313141"/>
                </a:lnTo>
                <a:lnTo>
                  <a:pt x="179599" y="1325086"/>
                </a:lnTo>
                <a:lnTo>
                  <a:pt x="226865" y="1333679"/>
                </a:lnTo>
                <a:lnTo>
                  <a:pt x="274713" y="1338870"/>
                </a:lnTo>
                <a:lnTo>
                  <a:pt x="322961" y="1340612"/>
                </a:lnTo>
                <a:lnTo>
                  <a:pt x="370832" y="1338929"/>
                </a:lnTo>
                <a:lnTo>
                  <a:pt x="417794" y="1333955"/>
                </a:lnTo>
                <a:lnTo>
                  <a:pt x="463735" y="1325805"/>
                </a:lnTo>
                <a:lnTo>
                  <a:pt x="508540" y="1314591"/>
                </a:lnTo>
                <a:lnTo>
                  <a:pt x="552096" y="1300427"/>
                </a:lnTo>
                <a:lnTo>
                  <a:pt x="594291" y="1283426"/>
                </a:lnTo>
                <a:lnTo>
                  <a:pt x="635009" y="1263702"/>
                </a:lnTo>
                <a:lnTo>
                  <a:pt x="674139" y="1241369"/>
                </a:lnTo>
                <a:lnTo>
                  <a:pt x="711566" y="1216538"/>
                </a:lnTo>
                <a:lnTo>
                  <a:pt x="747177" y="1189325"/>
                </a:lnTo>
                <a:lnTo>
                  <a:pt x="765996" y="1172852"/>
                </a:lnTo>
                <a:lnTo>
                  <a:pt x="305615" y="1172852"/>
                </a:lnTo>
                <a:lnTo>
                  <a:pt x="259770" y="1169196"/>
                </a:lnTo>
                <a:lnTo>
                  <a:pt x="214076" y="1161253"/>
                </a:lnTo>
                <a:lnTo>
                  <a:pt x="168821" y="1148939"/>
                </a:lnTo>
                <a:lnTo>
                  <a:pt x="124291" y="1132172"/>
                </a:lnTo>
                <a:lnTo>
                  <a:pt x="80772" y="1110869"/>
                </a:lnTo>
                <a:close/>
              </a:path>
              <a:path w="993775" h="1341120">
                <a:moveTo>
                  <a:pt x="322961" y="0"/>
                </a:moveTo>
                <a:lnTo>
                  <a:pt x="322961" y="167639"/>
                </a:lnTo>
                <a:lnTo>
                  <a:pt x="373495" y="170185"/>
                </a:lnTo>
                <a:lnTo>
                  <a:pt x="423353" y="177759"/>
                </a:lnTo>
                <a:lnTo>
                  <a:pt x="472163" y="190271"/>
                </a:lnTo>
                <a:lnTo>
                  <a:pt x="519552" y="207629"/>
                </a:lnTo>
                <a:lnTo>
                  <a:pt x="565150" y="229743"/>
                </a:lnTo>
                <a:lnTo>
                  <a:pt x="606452" y="255079"/>
                </a:lnTo>
                <a:lnTo>
                  <a:pt x="644468" y="283700"/>
                </a:lnTo>
                <a:lnTo>
                  <a:pt x="679113" y="315319"/>
                </a:lnTo>
                <a:lnTo>
                  <a:pt x="710303" y="349649"/>
                </a:lnTo>
                <a:lnTo>
                  <a:pt x="737956" y="386405"/>
                </a:lnTo>
                <a:lnTo>
                  <a:pt x="761987" y="425299"/>
                </a:lnTo>
                <a:lnTo>
                  <a:pt x="782313" y="466047"/>
                </a:lnTo>
                <a:lnTo>
                  <a:pt x="798850" y="508362"/>
                </a:lnTo>
                <a:lnTo>
                  <a:pt x="811515" y="551958"/>
                </a:lnTo>
                <a:lnTo>
                  <a:pt x="820224" y="596549"/>
                </a:lnTo>
                <a:lnTo>
                  <a:pt x="824893" y="641848"/>
                </a:lnTo>
                <a:lnTo>
                  <a:pt x="825439" y="687569"/>
                </a:lnTo>
                <a:lnTo>
                  <a:pt x="821778" y="733426"/>
                </a:lnTo>
                <a:lnTo>
                  <a:pt x="813827" y="779134"/>
                </a:lnTo>
                <a:lnTo>
                  <a:pt x="801502" y="824405"/>
                </a:lnTo>
                <a:lnTo>
                  <a:pt x="784720" y="868954"/>
                </a:lnTo>
                <a:lnTo>
                  <a:pt x="763397" y="912494"/>
                </a:lnTo>
                <a:lnTo>
                  <a:pt x="738060" y="953817"/>
                </a:lnTo>
                <a:lnTo>
                  <a:pt x="709439" y="991848"/>
                </a:lnTo>
                <a:lnTo>
                  <a:pt x="677821" y="1026504"/>
                </a:lnTo>
                <a:lnTo>
                  <a:pt x="643492" y="1057702"/>
                </a:lnTo>
                <a:lnTo>
                  <a:pt x="606738" y="1085360"/>
                </a:lnTo>
                <a:lnTo>
                  <a:pt x="567845" y="1109394"/>
                </a:lnTo>
                <a:lnTo>
                  <a:pt x="527100" y="1129721"/>
                </a:lnTo>
                <a:lnTo>
                  <a:pt x="484790" y="1146258"/>
                </a:lnTo>
                <a:lnTo>
                  <a:pt x="441200" y="1158923"/>
                </a:lnTo>
                <a:lnTo>
                  <a:pt x="396616" y="1167632"/>
                </a:lnTo>
                <a:lnTo>
                  <a:pt x="351326" y="1172303"/>
                </a:lnTo>
                <a:lnTo>
                  <a:pt x="305615" y="1172852"/>
                </a:lnTo>
                <a:lnTo>
                  <a:pt x="765996" y="1172852"/>
                </a:lnTo>
                <a:lnTo>
                  <a:pt x="812497" y="1128203"/>
                </a:lnTo>
                <a:lnTo>
                  <a:pt x="841980" y="1094522"/>
                </a:lnTo>
                <a:lnTo>
                  <a:pt x="869193" y="1058911"/>
                </a:lnTo>
                <a:lnTo>
                  <a:pt x="894024" y="1021484"/>
                </a:lnTo>
                <a:lnTo>
                  <a:pt x="916357" y="982354"/>
                </a:lnTo>
                <a:lnTo>
                  <a:pt x="936081" y="941636"/>
                </a:lnTo>
                <a:lnTo>
                  <a:pt x="953082" y="899441"/>
                </a:lnTo>
                <a:lnTo>
                  <a:pt x="967246" y="855885"/>
                </a:lnTo>
                <a:lnTo>
                  <a:pt x="978460" y="811080"/>
                </a:lnTo>
                <a:lnTo>
                  <a:pt x="986610" y="765139"/>
                </a:lnTo>
                <a:lnTo>
                  <a:pt x="991584" y="718177"/>
                </a:lnTo>
                <a:lnTo>
                  <a:pt x="993266" y="670306"/>
                </a:lnTo>
                <a:lnTo>
                  <a:pt x="991584" y="622434"/>
                </a:lnTo>
                <a:lnTo>
                  <a:pt x="986610" y="575472"/>
                </a:lnTo>
                <a:lnTo>
                  <a:pt x="978460" y="529531"/>
                </a:lnTo>
                <a:lnTo>
                  <a:pt x="967246" y="484726"/>
                </a:lnTo>
                <a:lnTo>
                  <a:pt x="953082" y="441170"/>
                </a:lnTo>
                <a:lnTo>
                  <a:pt x="936081" y="398975"/>
                </a:lnTo>
                <a:lnTo>
                  <a:pt x="916357" y="358257"/>
                </a:lnTo>
                <a:lnTo>
                  <a:pt x="894024" y="319127"/>
                </a:lnTo>
                <a:lnTo>
                  <a:pt x="869193" y="281700"/>
                </a:lnTo>
                <a:lnTo>
                  <a:pt x="841980" y="246089"/>
                </a:lnTo>
                <a:lnTo>
                  <a:pt x="812497" y="212408"/>
                </a:lnTo>
                <a:lnTo>
                  <a:pt x="780858" y="180769"/>
                </a:lnTo>
                <a:lnTo>
                  <a:pt x="747177" y="151286"/>
                </a:lnTo>
                <a:lnTo>
                  <a:pt x="711566" y="124073"/>
                </a:lnTo>
                <a:lnTo>
                  <a:pt x="674139" y="99242"/>
                </a:lnTo>
                <a:lnTo>
                  <a:pt x="635009" y="76909"/>
                </a:lnTo>
                <a:lnTo>
                  <a:pt x="594291" y="57185"/>
                </a:lnTo>
                <a:lnTo>
                  <a:pt x="552096" y="40184"/>
                </a:lnTo>
                <a:lnTo>
                  <a:pt x="508540" y="26020"/>
                </a:lnTo>
                <a:lnTo>
                  <a:pt x="463735" y="14806"/>
                </a:lnTo>
                <a:lnTo>
                  <a:pt x="417794" y="6656"/>
                </a:lnTo>
                <a:lnTo>
                  <a:pt x="370832" y="1682"/>
                </a:lnTo>
                <a:lnTo>
                  <a:pt x="322961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461" y="4260088"/>
            <a:ext cx="670560" cy="1257935"/>
          </a:xfrm>
          <a:custGeom>
            <a:avLst/>
            <a:gdLst/>
            <a:ahLst/>
            <a:cxnLst/>
            <a:rect l="l" t="t" r="r" b="b"/>
            <a:pathLst>
              <a:path w="670560" h="1257935">
                <a:moveTo>
                  <a:pt x="670350" y="0"/>
                </a:moveTo>
                <a:lnTo>
                  <a:pt x="621716" y="1759"/>
                </a:lnTo>
                <a:lnTo>
                  <a:pt x="573760" y="6975"/>
                </a:lnTo>
                <a:lnTo>
                  <a:pt x="526638" y="15555"/>
                </a:lnTo>
                <a:lnTo>
                  <a:pt x="480505" y="27408"/>
                </a:lnTo>
                <a:lnTo>
                  <a:pt x="435517" y="42441"/>
                </a:lnTo>
                <a:lnTo>
                  <a:pt x="391832" y="60561"/>
                </a:lnTo>
                <a:lnTo>
                  <a:pt x="349604" y="81677"/>
                </a:lnTo>
                <a:lnTo>
                  <a:pt x="308989" y="105695"/>
                </a:lnTo>
                <a:lnTo>
                  <a:pt x="270144" y="132523"/>
                </a:lnTo>
                <a:lnTo>
                  <a:pt x="233225" y="162070"/>
                </a:lnTo>
                <a:lnTo>
                  <a:pt x="198388" y="194243"/>
                </a:lnTo>
                <a:lnTo>
                  <a:pt x="165788" y="228949"/>
                </a:lnTo>
                <a:lnTo>
                  <a:pt x="135582" y="266096"/>
                </a:lnTo>
                <a:lnTo>
                  <a:pt x="107925" y="305592"/>
                </a:lnTo>
                <a:lnTo>
                  <a:pt x="82975" y="347344"/>
                </a:lnTo>
                <a:lnTo>
                  <a:pt x="61377" y="390114"/>
                </a:lnTo>
                <a:lnTo>
                  <a:pt x="43102" y="433672"/>
                </a:lnTo>
                <a:lnTo>
                  <a:pt x="28105" y="477863"/>
                </a:lnTo>
                <a:lnTo>
                  <a:pt x="16342" y="522535"/>
                </a:lnTo>
                <a:lnTo>
                  <a:pt x="7766" y="567532"/>
                </a:lnTo>
                <a:lnTo>
                  <a:pt x="2334" y="612702"/>
                </a:lnTo>
                <a:lnTo>
                  <a:pt x="0" y="657890"/>
                </a:lnTo>
                <a:lnTo>
                  <a:pt x="719" y="702942"/>
                </a:lnTo>
                <a:lnTo>
                  <a:pt x="4447" y="747704"/>
                </a:lnTo>
                <a:lnTo>
                  <a:pt x="11138" y="792021"/>
                </a:lnTo>
                <a:lnTo>
                  <a:pt x="20749" y="835741"/>
                </a:lnTo>
                <a:lnTo>
                  <a:pt x="33233" y="878709"/>
                </a:lnTo>
                <a:lnTo>
                  <a:pt x="48546" y="920771"/>
                </a:lnTo>
                <a:lnTo>
                  <a:pt x="66643" y="961773"/>
                </a:lnTo>
                <a:lnTo>
                  <a:pt x="87479" y="1001561"/>
                </a:lnTo>
                <a:lnTo>
                  <a:pt x="111010" y="1039981"/>
                </a:lnTo>
                <a:lnTo>
                  <a:pt x="137190" y="1076879"/>
                </a:lnTo>
                <a:lnTo>
                  <a:pt x="165974" y="1112101"/>
                </a:lnTo>
                <a:lnTo>
                  <a:pt x="197317" y="1145493"/>
                </a:lnTo>
                <a:lnTo>
                  <a:pt x="231176" y="1176901"/>
                </a:lnTo>
                <a:lnTo>
                  <a:pt x="267504" y="1206171"/>
                </a:lnTo>
                <a:lnTo>
                  <a:pt x="306256" y="1233149"/>
                </a:lnTo>
                <a:lnTo>
                  <a:pt x="347389" y="1257681"/>
                </a:lnTo>
                <a:lnTo>
                  <a:pt x="428161" y="1110869"/>
                </a:lnTo>
                <a:lnTo>
                  <a:pt x="385852" y="1084818"/>
                </a:lnTo>
                <a:lnTo>
                  <a:pt x="346741" y="1055077"/>
                </a:lnTo>
                <a:lnTo>
                  <a:pt x="311003" y="1021944"/>
                </a:lnTo>
                <a:lnTo>
                  <a:pt x="278813" y="985713"/>
                </a:lnTo>
                <a:lnTo>
                  <a:pt x="250347" y="946683"/>
                </a:lnTo>
                <a:lnTo>
                  <a:pt x="225780" y="905149"/>
                </a:lnTo>
                <a:lnTo>
                  <a:pt x="205287" y="861408"/>
                </a:lnTo>
                <a:lnTo>
                  <a:pt x="189043" y="815757"/>
                </a:lnTo>
                <a:lnTo>
                  <a:pt x="177223" y="768491"/>
                </a:lnTo>
                <a:lnTo>
                  <a:pt x="170003" y="719909"/>
                </a:lnTo>
                <a:lnTo>
                  <a:pt x="167557" y="670306"/>
                </a:lnTo>
                <a:lnTo>
                  <a:pt x="169858" y="621894"/>
                </a:lnTo>
                <a:lnTo>
                  <a:pt x="176621" y="574785"/>
                </a:lnTo>
                <a:lnTo>
                  <a:pt x="187635" y="529189"/>
                </a:lnTo>
                <a:lnTo>
                  <a:pt x="202689" y="485316"/>
                </a:lnTo>
                <a:lnTo>
                  <a:pt x="221574" y="443378"/>
                </a:lnTo>
                <a:lnTo>
                  <a:pt x="244079" y="403584"/>
                </a:lnTo>
                <a:lnTo>
                  <a:pt x="269994" y="366145"/>
                </a:lnTo>
                <a:lnTo>
                  <a:pt x="299107" y="331273"/>
                </a:lnTo>
                <a:lnTo>
                  <a:pt x="331209" y="299176"/>
                </a:lnTo>
                <a:lnTo>
                  <a:pt x="366088" y="270068"/>
                </a:lnTo>
                <a:lnTo>
                  <a:pt x="403536" y="244157"/>
                </a:lnTo>
                <a:lnTo>
                  <a:pt x="443340" y="221654"/>
                </a:lnTo>
                <a:lnTo>
                  <a:pt x="485290" y="202770"/>
                </a:lnTo>
                <a:lnTo>
                  <a:pt x="529177" y="187717"/>
                </a:lnTo>
                <a:lnTo>
                  <a:pt x="574790" y="176703"/>
                </a:lnTo>
                <a:lnTo>
                  <a:pt x="621917" y="169940"/>
                </a:lnTo>
                <a:lnTo>
                  <a:pt x="670350" y="167639"/>
                </a:lnTo>
                <a:lnTo>
                  <a:pt x="67035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2315" y="3518915"/>
            <a:ext cx="2005964" cy="699770"/>
          </a:xfrm>
          <a:custGeom>
            <a:avLst/>
            <a:gdLst/>
            <a:ahLst/>
            <a:cxnLst/>
            <a:rect l="l" t="t" r="r" b="b"/>
            <a:pathLst>
              <a:path w="2005964" h="699770">
                <a:moveTo>
                  <a:pt x="1671320" y="576072"/>
                </a:moveTo>
                <a:lnTo>
                  <a:pt x="1169924" y="576072"/>
                </a:lnTo>
                <a:lnTo>
                  <a:pt x="1670939" y="699643"/>
                </a:lnTo>
                <a:lnTo>
                  <a:pt x="1671320" y="576072"/>
                </a:lnTo>
                <a:close/>
              </a:path>
              <a:path w="2005964" h="699770">
                <a:moveTo>
                  <a:pt x="1909572" y="0"/>
                </a:moveTo>
                <a:lnTo>
                  <a:pt x="96012" y="0"/>
                </a:lnTo>
                <a:lnTo>
                  <a:pt x="58614" y="7536"/>
                </a:lnTo>
                <a:lnTo>
                  <a:pt x="28098" y="28098"/>
                </a:lnTo>
                <a:lnTo>
                  <a:pt x="7536" y="58614"/>
                </a:lnTo>
                <a:lnTo>
                  <a:pt x="0" y="96012"/>
                </a:lnTo>
                <a:lnTo>
                  <a:pt x="0" y="480060"/>
                </a:lnTo>
                <a:lnTo>
                  <a:pt x="7536" y="517457"/>
                </a:lnTo>
                <a:lnTo>
                  <a:pt x="28098" y="547973"/>
                </a:lnTo>
                <a:lnTo>
                  <a:pt x="58614" y="568535"/>
                </a:lnTo>
                <a:lnTo>
                  <a:pt x="96012" y="576072"/>
                </a:lnTo>
                <a:lnTo>
                  <a:pt x="1909572" y="576072"/>
                </a:lnTo>
                <a:lnTo>
                  <a:pt x="1946969" y="568535"/>
                </a:lnTo>
                <a:lnTo>
                  <a:pt x="1977485" y="547973"/>
                </a:lnTo>
                <a:lnTo>
                  <a:pt x="1998047" y="517457"/>
                </a:lnTo>
                <a:lnTo>
                  <a:pt x="2005584" y="480060"/>
                </a:lnTo>
                <a:lnTo>
                  <a:pt x="2005584" y="96012"/>
                </a:lnTo>
                <a:lnTo>
                  <a:pt x="1998047" y="58614"/>
                </a:lnTo>
                <a:lnTo>
                  <a:pt x="1977485" y="28098"/>
                </a:lnTo>
                <a:lnTo>
                  <a:pt x="1946969" y="7536"/>
                </a:lnTo>
                <a:lnTo>
                  <a:pt x="1909572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2315" y="2598420"/>
            <a:ext cx="2005964" cy="704215"/>
          </a:xfrm>
          <a:custGeom>
            <a:avLst/>
            <a:gdLst/>
            <a:ahLst/>
            <a:cxnLst/>
            <a:rect l="l" t="t" r="r" b="b"/>
            <a:pathLst>
              <a:path w="2005964" h="704214">
                <a:moveTo>
                  <a:pt x="835660" y="576071"/>
                </a:moveTo>
                <a:lnTo>
                  <a:pt x="334263" y="576071"/>
                </a:lnTo>
                <a:lnTo>
                  <a:pt x="336676" y="704214"/>
                </a:lnTo>
                <a:lnTo>
                  <a:pt x="835660" y="576071"/>
                </a:lnTo>
                <a:close/>
              </a:path>
              <a:path w="2005964" h="704214">
                <a:moveTo>
                  <a:pt x="1909572" y="0"/>
                </a:moveTo>
                <a:lnTo>
                  <a:pt x="96012" y="0"/>
                </a:lnTo>
                <a:lnTo>
                  <a:pt x="58614" y="7536"/>
                </a:lnTo>
                <a:lnTo>
                  <a:pt x="28098" y="28098"/>
                </a:lnTo>
                <a:lnTo>
                  <a:pt x="7536" y="58614"/>
                </a:lnTo>
                <a:lnTo>
                  <a:pt x="0" y="96012"/>
                </a:lnTo>
                <a:lnTo>
                  <a:pt x="0" y="480059"/>
                </a:lnTo>
                <a:lnTo>
                  <a:pt x="7536" y="517457"/>
                </a:lnTo>
                <a:lnTo>
                  <a:pt x="28098" y="547973"/>
                </a:lnTo>
                <a:lnTo>
                  <a:pt x="58614" y="568535"/>
                </a:lnTo>
                <a:lnTo>
                  <a:pt x="96012" y="576071"/>
                </a:lnTo>
                <a:lnTo>
                  <a:pt x="1909572" y="576071"/>
                </a:lnTo>
                <a:lnTo>
                  <a:pt x="1946969" y="568535"/>
                </a:lnTo>
                <a:lnTo>
                  <a:pt x="1977485" y="547973"/>
                </a:lnTo>
                <a:lnTo>
                  <a:pt x="1998047" y="517457"/>
                </a:lnTo>
                <a:lnTo>
                  <a:pt x="2005584" y="480059"/>
                </a:lnTo>
                <a:lnTo>
                  <a:pt x="2005584" y="96012"/>
                </a:lnTo>
                <a:lnTo>
                  <a:pt x="1998047" y="58614"/>
                </a:lnTo>
                <a:lnTo>
                  <a:pt x="1977485" y="28098"/>
                </a:lnTo>
                <a:lnTo>
                  <a:pt x="1946969" y="7536"/>
                </a:lnTo>
                <a:lnTo>
                  <a:pt x="190957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3016" y="776986"/>
            <a:ext cx="10293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7761"/>
                </a:solidFill>
                <a:latin typeface="微软雅黑"/>
                <a:cs typeface="微软雅黑"/>
              </a:rPr>
              <a:t>抖音直播打开4亿</a:t>
            </a:r>
            <a:r>
              <a:rPr sz="2800" b="1" spc="-40" dirty="0">
                <a:solidFill>
                  <a:srgbClr val="007761"/>
                </a:solidFill>
                <a:latin typeface="微软雅黑"/>
                <a:cs typeface="微软雅黑"/>
              </a:rPr>
              <a:t>DAU</a:t>
            </a:r>
            <a:r>
              <a:rPr sz="2800" b="1" spc="-5" dirty="0">
                <a:solidFill>
                  <a:srgbClr val="007761"/>
                </a:solidFill>
                <a:latin typeface="微软雅黑"/>
                <a:cs typeface="微软雅黑"/>
              </a:rPr>
              <a:t>的另一扇窗，近六成用户每天观看抖音直播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62069" y="3679901"/>
            <a:ext cx="13823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0" dirty="0">
                <a:solidFill>
                  <a:srgbClr val="FFFFFF"/>
                </a:solidFill>
                <a:latin typeface="微软雅黑"/>
                <a:cs typeface="微软雅黑"/>
              </a:rPr>
              <a:t>“</a:t>
            </a:r>
            <a:r>
              <a:rPr sz="1400" b="1" dirty="0">
                <a:solidFill>
                  <a:srgbClr val="FFFFFF"/>
                </a:solidFill>
                <a:latin typeface="微软雅黑"/>
                <a:cs typeface="微软雅黑"/>
              </a:rPr>
              <a:t>每</a:t>
            </a:r>
            <a:r>
              <a:rPr sz="1400" b="1" spc="0" dirty="0">
                <a:solidFill>
                  <a:srgbClr val="FFFFFF"/>
                </a:solidFill>
                <a:latin typeface="微软雅黑"/>
                <a:cs typeface="微软雅黑"/>
              </a:rPr>
              <a:t>天</a:t>
            </a:r>
            <a:r>
              <a:rPr sz="1400" b="1" spc="-15" dirty="0">
                <a:solidFill>
                  <a:srgbClr val="FFFFFF"/>
                </a:solidFill>
                <a:latin typeface="微软雅黑"/>
                <a:cs typeface="微软雅黑"/>
              </a:rPr>
              <a:t>至</a:t>
            </a:r>
            <a:r>
              <a:rPr sz="1400" b="1" spc="0" dirty="0">
                <a:solidFill>
                  <a:srgbClr val="FFFFFF"/>
                </a:solidFill>
                <a:latin typeface="微软雅黑"/>
                <a:cs typeface="微软雅黑"/>
              </a:rPr>
              <a:t>少</a:t>
            </a:r>
            <a:r>
              <a:rPr sz="1400" b="1" dirty="0">
                <a:solidFill>
                  <a:srgbClr val="FFFFFF"/>
                </a:solidFill>
                <a:latin typeface="微软雅黑"/>
                <a:cs typeface="微软雅黑"/>
              </a:rPr>
              <a:t>1次”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86478" y="4672965"/>
            <a:ext cx="8483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0" dirty="0">
                <a:solidFill>
                  <a:srgbClr val="007761"/>
                </a:solidFill>
                <a:latin typeface="Segoe UI"/>
                <a:cs typeface="Segoe UI"/>
              </a:rPr>
              <a:t>58%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29202" y="2063750"/>
            <a:ext cx="2229612" cy="233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1750" y="4281170"/>
            <a:ext cx="1524000" cy="350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31894" y="2769234"/>
            <a:ext cx="1701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B3838"/>
                </a:solidFill>
                <a:latin typeface="微软雅黑"/>
                <a:cs typeface="微软雅黑"/>
              </a:rPr>
              <a:t>你多久看一次抖音直播？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9446" y="3058795"/>
            <a:ext cx="930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540" baseline="-3472" dirty="0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r>
              <a:rPr sz="4000" b="1" spc="-5" dirty="0">
                <a:solidFill>
                  <a:srgbClr val="FFFFFF"/>
                </a:solidFill>
                <a:latin typeface="微软雅黑"/>
                <a:cs typeface="微软雅黑"/>
              </a:rPr>
              <a:t>亿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9721" y="6414008"/>
            <a:ext cx="23653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</a:t>
            </a:r>
            <a:r>
              <a:rPr sz="800" dirty="0">
                <a:latin typeface="微软雅黑"/>
                <a:cs typeface="微软雅黑"/>
              </a:rPr>
              <a:t>年</a:t>
            </a:r>
            <a:r>
              <a:rPr sz="800" spc="-5" dirty="0">
                <a:latin typeface="微软雅黑"/>
                <a:cs typeface="微软雅黑"/>
              </a:rPr>
              <a:t>5</a:t>
            </a:r>
            <a:r>
              <a:rPr sz="800" dirty="0">
                <a:latin typeface="微软雅黑"/>
                <a:cs typeface="微软雅黑"/>
              </a:rPr>
              <a:t>月抖音直播用户调研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72756" y="2063750"/>
            <a:ext cx="1621536" cy="233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545451" y="2484577"/>
            <a:ext cx="950594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sz="3600" dirty="0">
                <a:solidFill>
                  <a:srgbClr val="FF841D"/>
                </a:solidFill>
                <a:latin typeface="Segoe UI"/>
                <a:cs typeface="Segoe UI"/>
              </a:rPr>
              <a:t>50%</a:t>
            </a:r>
            <a:endParaRPr sz="3600">
              <a:latin typeface="Segoe UI"/>
              <a:cs typeface="Segoe UI"/>
            </a:endParaRPr>
          </a:p>
          <a:p>
            <a:pPr marL="26670">
              <a:lnSpc>
                <a:spcPts val="1430"/>
              </a:lnSpc>
            </a:pPr>
            <a:r>
              <a:rPr sz="1200" b="0" dirty="0">
                <a:solidFill>
                  <a:srgbClr val="007761"/>
                </a:solidFill>
                <a:latin typeface="微软雅黑"/>
                <a:cs typeface="微软雅黑"/>
              </a:rPr>
              <a:t>有趣活泼的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96145" y="2435578"/>
            <a:ext cx="955040" cy="8229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484"/>
              </a:spcBef>
            </a:pPr>
            <a:r>
              <a:rPr sz="3600" b="1" dirty="0">
                <a:solidFill>
                  <a:srgbClr val="FF841D"/>
                </a:solidFill>
                <a:latin typeface="Segoe UI"/>
                <a:cs typeface="Segoe UI"/>
              </a:rPr>
              <a:t>49%</a:t>
            </a:r>
            <a:endParaRPr sz="3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dirty="0">
                <a:solidFill>
                  <a:srgbClr val="007761"/>
                </a:solidFill>
                <a:latin typeface="微软雅黑"/>
                <a:cs typeface="微软雅黑"/>
              </a:rPr>
              <a:t>亲民接地气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45451" y="3642105"/>
            <a:ext cx="949960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0" dirty="0">
                <a:solidFill>
                  <a:srgbClr val="FF841D"/>
                </a:solidFill>
                <a:latin typeface="Segoe UI"/>
                <a:cs typeface="Segoe UI"/>
              </a:rPr>
              <a:t>48%</a:t>
            </a:r>
            <a:endParaRPr sz="3600">
              <a:latin typeface="Segoe UI"/>
              <a:cs typeface="Segoe UI"/>
            </a:endParaRPr>
          </a:p>
          <a:p>
            <a:pPr marL="26670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007761"/>
                </a:solidFill>
                <a:latin typeface="微软雅黑"/>
                <a:cs typeface="微软雅黑"/>
              </a:rPr>
              <a:t>个性有特点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96145" y="3642105"/>
            <a:ext cx="955040" cy="748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ts val="4285"/>
              </a:lnSpc>
              <a:spcBef>
                <a:spcPts val="100"/>
              </a:spcBef>
            </a:pPr>
            <a:r>
              <a:rPr sz="3600" b="1" spc="0" dirty="0">
                <a:solidFill>
                  <a:srgbClr val="FF841D"/>
                </a:solidFill>
                <a:latin typeface="Segoe UI"/>
                <a:cs typeface="Segoe UI"/>
              </a:rPr>
              <a:t>41%</a:t>
            </a:r>
            <a:endParaRPr sz="3600">
              <a:latin typeface="Segoe UI"/>
              <a:cs typeface="Segoe UI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solidFill>
                  <a:srgbClr val="007761"/>
                </a:solidFill>
                <a:latin typeface="微软雅黑"/>
                <a:cs typeface="微软雅黑"/>
              </a:rPr>
              <a:t>时尚新潮的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45451" y="4748276"/>
            <a:ext cx="949960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80"/>
              </a:lnSpc>
              <a:spcBef>
                <a:spcPts val="100"/>
              </a:spcBef>
            </a:pPr>
            <a:r>
              <a:rPr sz="3600" b="1" spc="0" dirty="0">
                <a:solidFill>
                  <a:srgbClr val="FF841D"/>
                </a:solidFill>
                <a:latin typeface="Segoe UI"/>
                <a:cs typeface="Segoe UI"/>
              </a:rPr>
              <a:t>32%</a:t>
            </a:r>
            <a:endParaRPr sz="3600">
              <a:latin typeface="Segoe UI"/>
              <a:cs typeface="Segoe UI"/>
            </a:endParaRPr>
          </a:p>
          <a:p>
            <a:pPr marL="26670">
              <a:lnSpc>
                <a:spcPts val="1400"/>
              </a:lnSpc>
            </a:pPr>
            <a:r>
              <a:rPr sz="1200" dirty="0">
                <a:solidFill>
                  <a:srgbClr val="007761"/>
                </a:solidFill>
                <a:latin typeface="微软雅黑"/>
                <a:cs typeface="微软雅黑"/>
              </a:rPr>
              <a:t>高级有品质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3795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20" y="341375"/>
                </a:lnTo>
                <a:lnTo>
                  <a:pt x="4572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259" y="847344"/>
            <a:ext cx="43180" cy="341630"/>
          </a:xfrm>
          <a:custGeom>
            <a:avLst/>
            <a:gdLst/>
            <a:ahLst/>
            <a:cxnLst/>
            <a:rect l="l" t="t" r="r" b="b"/>
            <a:pathLst>
              <a:path w="43179" h="341630">
                <a:moveTo>
                  <a:pt x="0" y="341375"/>
                </a:moveTo>
                <a:lnTo>
                  <a:pt x="42671" y="341375"/>
                </a:lnTo>
                <a:lnTo>
                  <a:pt x="42671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0" y="847344"/>
            <a:ext cx="44450" cy="341630"/>
          </a:xfrm>
          <a:custGeom>
            <a:avLst/>
            <a:gdLst/>
            <a:ahLst/>
            <a:cxnLst/>
            <a:rect l="l" t="t" r="r" b="b"/>
            <a:pathLst>
              <a:path w="44450" h="341630">
                <a:moveTo>
                  <a:pt x="0" y="341375"/>
                </a:moveTo>
                <a:lnTo>
                  <a:pt x="44196" y="341375"/>
                </a:lnTo>
                <a:lnTo>
                  <a:pt x="44196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8140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19" y="341375"/>
                </a:lnTo>
                <a:lnTo>
                  <a:pt x="45719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3859" y="847344"/>
            <a:ext cx="53340" cy="341630"/>
          </a:xfrm>
          <a:custGeom>
            <a:avLst/>
            <a:gdLst/>
            <a:ahLst/>
            <a:cxnLst/>
            <a:rect l="l" t="t" r="r" b="b"/>
            <a:pathLst>
              <a:path w="53340" h="341630">
                <a:moveTo>
                  <a:pt x="0" y="341375"/>
                </a:moveTo>
                <a:lnTo>
                  <a:pt x="53340" y="341375"/>
                </a:lnTo>
                <a:lnTo>
                  <a:pt x="5334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1395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8931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295" y="5570220"/>
            <a:ext cx="11308080" cy="0"/>
          </a:xfrm>
          <a:custGeom>
            <a:avLst/>
            <a:gdLst/>
            <a:ahLst/>
            <a:cxnLst/>
            <a:rect l="l" t="t" r="r" b="b"/>
            <a:pathLst>
              <a:path w="11308080">
                <a:moveTo>
                  <a:pt x="0" y="0"/>
                </a:moveTo>
                <a:lnTo>
                  <a:pt x="1130808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062" y="2870454"/>
            <a:ext cx="11242675" cy="2682240"/>
          </a:xfrm>
          <a:custGeom>
            <a:avLst/>
            <a:gdLst/>
            <a:ahLst/>
            <a:cxnLst/>
            <a:rect l="l" t="t" r="r" b="b"/>
            <a:pathLst>
              <a:path w="11242675" h="2682240">
                <a:moveTo>
                  <a:pt x="0" y="2132076"/>
                </a:moveTo>
                <a:lnTo>
                  <a:pt x="67056" y="2145792"/>
                </a:lnTo>
                <a:lnTo>
                  <a:pt x="134111" y="2138172"/>
                </a:lnTo>
                <a:lnTo>
                  <a:pt x="201167" y="2129028"/>
                </a:lnTo>
                <a:lnTo>
                  <a:pt x="268223" y="2127504"/>
                </a:lnTo>
                <a:lnTo>
                  <a:pt x="335279" y="2132076"/>
                </a:lnTo>
                <a:lnTo>
                  <a:pt x="400812" y="2138172"/>
                </a:lnTo>
                <a:lnTo>
                  <a:pt x="467868" y="2150364"/>
                </a:lnTo>
                <a:lnTo>
                  <a:pt x="534924" y="2148840"/>
                </a:lnTo>
                <a:lnTo>
                  <a:pt x="601979" y="2138172"/>
                </a:lnTo>
                <a:lnTo>
                  <a:pt x="669035" y="2132076"/>
                </a:lnTo>
                <a:lnTo>
                  <a:pt x="736091" y="2132076"/>
                </a:lnTo>
                <a:lnTo>
                  <a:pt x="803147" y="2124456"/>
                </a:lnTo>
                <a:lnTo>
                  <a:pt x="870204" y="2103120"/>
                </a:lnTo>
                <a:lnTo>
                  <a:pt x="937260" y="2109216"/>
                </a:lnTo>
                <a:lnTo>
                  <a:pt x="1004316" y="2107692"/>
                </a:lnTo>
                <a:lnTo>
                  <a:pt x="1069848" y="2097024"/>
                </a:lnTo>
                <a:lnTo>
                  <a:pt x="1136904" y="2092452"/>
                </a:lnTo>
                <a:lnTo>
                  <a:pt x="1203960" y="2106168"/>
                </a:lnTo>
                <a:lnTo>
                  <a:pt x="1271015" y="2113788"/>
                </a:lnTo>
                <a:lnTo>
                  <a:pt x="1338071" y="2104644"/>
                </a:lnTo>
                <a:lnTo>
                  <a:pt x="1405127" y="2121408"/>
                </a:lnTo>
                <a:lnTo>
                  <a:pt x="1472183" y="2119884"/>
                </a:lnTo>
                <a:lnTo>
                  <a:pt x="1539239" y="2104644"/>
                </a:lnTo>
                <a:lnTo>
                  <a:pt x="1606295" y="2101596"/>
                </a:lnTo>
                <a:lnTo>
                  <a:pt x="1673352" y="2113788"/>
                </a:lnTo>
                <a:lnTo>
                  <a:pt x="1740408" y="2159508"/>
                </a:lnTo>
                <a:lnTo>
                  <a:pt x="1805939" y="2153412"/>
                </a:lnTo>
                <a:lnTo>
                  <a:pt x="1872995" y="2174748"/>
                </a:lnTo>
                <a:lnTo>
                  <a:pt x="1940052" y="2168652"/>
                </a:lnTo>
                <a:lnTo>
                  <a:pt x="2007108" y="2168652"/>
                </a:lnTo>
                <a:lnTo>
                  <a:pt x="2074164" y="2177796"/>
                </a:lnTo>
                <a:lnTo>
                  <a:pt x="2141220" y="2185416"/>
                </a:lnTo>
                <a:lnTo>
                  <a:pt x="2208276" y="2162556"/>
                </a:lnTo>
                <a:lnTo>
                  <a:pt x="2275332" y="2153412"/>
                </a:lnTo>
                <a:lnTo>
                  <a:pt x="2342388" y="2142744"/>
                </a:lnTo>
                <a:lnTo>
                  <a:pt x="2409444" y="2139696"/>
                </a:lnTo>
                <a:lnTo>
                  <a:pt x="2476500" y="2136648"/>
                </a:lnTo>
                <a:lnTo>
                  <a:pt x="2542032" y="2164080"/>
                </a:lnTo>
                <a:lnTo>
                  <a:pt x="2609088" y="2164080"/>
                </a:lnTo>
                <a:lnTo>
                  <a:pt x="2676144" y="2170176"/>
                </a:lnTo>
                <a:lnTo>
                  <a:pt x="2743200" y="2177796"/>
                </a:lnTo>
                <a:lnTo>
                  <a:pt x="2810255" y="2196084"/>
                </a:lnTo>
                <a:lnTo>
                  <a:pt x="2877312" y="2209800"/>
                </a:lnTo>
                <a:lnTo>
                  <a:pt x="2944367" y="2214372"/>
                </a:lnTo>
                <a:lnTo>
                  <a:pt x="3011424" y="2206752"/>
                </a:lnTo>
                <a:lnTo>
                  <a:pt x="3078479" y="2231136"/>
                </a:lnTo>
                <a:lnTo>
                  <a:pt x="3145536" y="2200656"/>
                </a:lnTo>
                <a:lnTo>
                  <a:pt x="3212591" y="2214372"/>
                </a:lnTo>
                <a:lnTo>
                  <a:pt x="3278124" y="2228088"/>
                </a:lnTo>
                <a:lnTo>
                  <a:pt x="3345179" y="2214372"/>
                </a:lnTo>
                <a:lnTo>
                  <a:pt x="3412236" y="2194560"/>
                </a:lnTo>
                <a:lnTo>
                  <a:pt x="3479291" y="2215896"/>
                </a:lnTo>
                <a:lnTo>
                  <a:pt x="3546348" y="2238756"/>
                </a:lnTo>
                <a:lnTo>
                  <a:pt x="3613404" y="2168652"/>
                </a:lnTo>
                <a:lnTo>
                  <a:pt x="3680460" y="2189988"/>
                </a:lnTo>
                <a:lnTo>
                  <a:pt x="3747516" y="2159508"/>
                </a:lnTo>
                <a:lnTo>
                  <a:pt x="3814572" y="2109216"/>
                </a:lnTo>
                <a:lnTo>
                  <a:pt x="3881628" y="2081784"/>
                </a:lnTo>
                <a:lnTo>
                  <a:pt x="3948684" y="2020824"/>
                </a:lnTo>
                <a:lnTo>
                  <a:pt x="4014216" y="1978152"/>
                </a:lnTo>
                <a:lnTo>
                  <a:pt x="4081272" y="1921764"/>
                </a:lnTo>
                <a:lnTo>
                  <a:pt x="4148328" y="1798320"/>
                </a:lnTo>
                <a:lnTo>
                  <a:pt x="4215384" y="1726692"/>
                </a:lnTo>
                <a:lnTo>
                  <a:pt x="4282440" y="1702308"/>
                </a:lnTo>
                <a:lnTo>
                  <a:pt x="4349496" y="1652016"/>
                </a:lnTo>
                <a:lnTo>
                  <a:pt x="4416552" y="1609344"/>
                </a:lnTo>
                <a:lnTo>
                  <a:pt x="4483608" y="1554480"/>
                </a:lnTo>
                <a:lnTo>
                  <a:pt x="4550664" y="1546860"/>
                </a:lnTo>
                <a:lnTo>
                  <a:pt x="4617720" y="1513332"/>
                </a:lnTo>
                <a:lnTo>
                  <a:pt x="4684776" y="1234440"/>
                </a:lnTo>
                <a:lnTo>
                  <a:pt x="4750308" y="0"/>
                </a:lnTo>
                <a:lnTo>
                  <a:pt x="4817364" y="611124"/>
                </a:lnTo>
                <a:lnTo>
                  <a:pt x="4884420" y="1025652"/>
                </a:lnTo>
                <a:lnTo>
                  <a:pt x="4951476" y="1045464"/>
                </a:lnTo>
                <a:lnTo>
                  <a:pt x="5018532" y="1053084"/>
                </a:lnTo>
                <a:lnTo>
                  <a:pt x="5085588" y="1132332"/>
                </a:lnTo>
                <a:lnTo>
                  <a:pt x="5152644" y="1139952"/>
                </a:lnTo>
                <a:lnTo>
                  <a:pt x="5219700" y="1168908"/>
                </a:lnTo>
                <a:lnTo>
                  <a:pt x="5286756" y="1153668"/>
                </a:lnTo>
                <a:lnTo>
                  <a:pt x="5353812" y="1156716"/>
                </a:lnTo>
                <a:lnTo>
                  <a:pt x="5420868" y="1190244"/>
                </a:lnTo>
                <a:lnTo>
                  <a:pt x="5486400" y="1162812"/>
                </a:lnTo>
                <a:lnTo>
                  <a:pt x="5553456" y="1152144"/>
                </a:lnTo>
                <a:lnTo>
                  <a:pt x="5620512" y="1152144"/>
                </a:lnTo>
                <a:lnTo>
                  <a:pt x="5687568" y="1176528"/>
                </a:lnTo>
                <a:lnTo>
                  <a:pt x="5754624" y="1060704"/>
                </a:lnTo>
                <a:lnTo>
                  <a:pt x="5821680" y="996696"/>
                </a:lnTo>
                <a:lnTo>
                  <a:pt x="5888736" y="949452"/>
                </a:lnTo>
                <a:lnTo>
                  <a:pt x="5955792" y="911352"/>
                </a:lnTo>
                <a:lnTo>
                  <a:pt x="6022847" y="922020"/>
                </a:lnTo>
                <a:lnTo>
                  <a:pt x="6089904" y="923544"/>
                </a:lnTo>
                <a:lnTo>
                  <a:pt x="6156960" y="879348"/>
                </a:lnTo>
                <a:lnTo>
                  <a:pt x="6222492" y="906780"/>
                </a:lnTo>
                <a:lnTo>
                  <a:pt x="6289547" y="888492"/>
                </a:lnTo>
                <a:lnTo>
                  <a:pt x="6356604" y="917448"/>
                </a:lnTo>
                <a:lnTo>
                  <a:pt x="6423660" y="861060"/>
                </a:lnTo>
                <a:lnTo>
                  <a:pt x="6490716" y="861060"/>
                </a:lnTo>
                <a:lnTo>
                  <a:pt x="6557771" y="879348"/>
                </a:lnTo>
                <a:lnTo>
                  <a:pt x="6624828" y="941832"/>
                </a:lnTo>
                <a:lnTo>
                  <a:pt x="6691884" y="934212"/>
                </a:lnTo>
                <a:lnTo>
                  <a:pt x="6758940" y="961644"/>
                </a:lnTo>
                <a:lnTo>
                  <a:pt x="6825996" y="947928"/>
                </a:lnTo>
                <a:lnTo>
                  <a:pt x="6893052" y="944880"/>
                </a:lnTo>
                <a:lnTo>
                  <a:pt x="6958584" y="935736"/>
                </a:lnTo>
                <a:lnTo>
                  <a:pt x="7025640" y="966216"/>
                </a:lnTo>
                <a:lnTo>
                  <a:pt x="7092696" y="1016508"/>
                </a:lnTo>
                <a:lnTo>
                  <a:pt x="7159752" y="989076"/>
                </a:lnTo>
                <a:lnTo>
                  <a:pt x="7226808" y="981456"/>
                </a:lnTo>
                <a:lnTo>
                  <a:pt x="7293863" y="987552"/>
                </a:lnTo>
                <a:lnTo>
                  <a:pt x="7360919" y="984504"/>
                </a:lnTo>
                <a:lnTo>
                  <a:pt x="7427976" y="967740"/>
                </a:lnTo>
                <a:lnTo>
                  <a:pt x="7495032" y="1016508"/>
                </a:lnTo>
                <a:lnTo>
                  <a:pt x="7562088" y="1095756"/>
                </a:lnTo>
                <a:lnTo>
                  <a:pt x="7627619" y="1071372"/>
                </a:lnTo>
                <a:lnTo>
                  <a:pt x="7694676" y="1046988"/>
                </a:lnTo>
                <a:lnTo>
                  <a:pt x="7761732" y="1001268"/>
                </a:lnTo>
                <a:lnTo>
                  <a:pt x="7828788" y="1025652"/>
                </a:lnTo>
                <a:lnTo>
                  <a:pt x="7895844" y="1031748"/>
                </a:lnTo>
                <a:lnTo>
                  <a:pt x="7962900" y="1051560"/>
                </a:lnTo>
                <a:lnTo>
                  <a:pt x="8029956" y="1123188"/>
                </a:lnTo>
                <a:lnTo>
                  <a:pt x="8097011" y="1094232"/>
                </a:lnTo>
                <a:lnTo>
                  <a:pt x="8164067" y="1036320"/>
                </a:lnTo>
                <a:lnTo>
                  <a:pt x="8231123" y="1043940"/>
                </a:lnTo>
                <a:lnTo>
                  <a:pt x="8298180" y="1011936"/>
                </a:lnTo>
                <a:lnTo>
                  <a:pt x="8363711" y="2682240"/>
                </a:lnTo>
                <a:lnTo>
                  <a:pt x="8430767" y="961644"/>
                </a:lnTo>
                <a:lnTo>
                  <a:pt x="8497823" y="1094232"/>
                </a:lnTo>
                <a:lnTo>
                  <a:pt x="8564880" y="1095756"/>
                </a:lnTo>
                <a:lnTo>
                  <a:pt x="8631936" y="1051560"/>
                </a:lnTo>
                <a:lnTo>
                  <a:pt x="8698992" y="976884"/>
                </a:lnTo>
                <a:lnTo>
                  <a:pt x="8766048" y="935736"/>
                </a:lnTo>
                <a:lnTo>
                  <a:pt x="8833104" y="926592"/>
                </a:lnTo>
                <a:lnTo>
                  <a:pt x="8900160" y="973836"/>
                </a:lnTo>
                <a:lnTo>
                  <a:pt x="8967216" y="1033272"/>
                </a:lnTo>
                <a:lnTo>
                  <a:pt x="9034271" y="1013460"/>
                </a:lnTo>
                <a:lnTo>
                  <a:pt x="9099804" y="986028"/>
                </a:lnTo>
                <a:lnTo>
                  <a:pt x="9166860" y="1002792"/>
                </a:lnTo>
                <a:lnTo>
                  <a:pt x="9233916" y="975360"/>
                </a:lnTo>
                <a:lnTo>
                  <a:pt x="9300971" y="929640"/>
                </a:lnTo>
                <a:lnTo>
                  <a:pt x="9368028" y="984504"/>
                </a:lnTo>
                <a:lnTo>
                  <a:pt x="9435084" y="1033272"/>
                </a:lnTo>
                <a:lnTo>
                  <a:pt x="9502140" y="941832"/>
                </a:lnTo>
                <a:lnTo>
                  <a:pt x="9569196" y="909828"/>
                </a:lnTo>
                <a:lnTo>
                  <a:pt x="9636252" y="928116"/>
                </a:lnTo>
                <a:lnTo>
                  <a:pt x="9703308" y="914400"/>
                </a:lnTo>
                <a:lnTo>
                  <a:pt x="9770364" y="915924"/>
                </a:lnTo>
                <a:lnTo>
                  <a:pt x="9835896" y="964692"/>
                </a:lnTo>
                <a:lnTo>
                  <a:pt x="9902952" y="1014984"/>
                </a:lnTo>
                <a:lnTo>
                  <a:pt x="9970008" y="995172"/>
                </a:lnTo>
                <a:lnTo>
                  <a:pt x="10037064" y="996696"/>
                </a:lnTo>
                <a:lnTo>
                  <a:pt x="10104119" y="1048512"/>
                </a:lnTo>
                <a:lnTo>
                  <a:pt x="10171176" y="990600"/>
                </a:lnTo>
                <a:lnTo>
                  <a:pt x="10238232" y="1092708"/>
                </a:lnTo>
                <a:lnTo>
                  <a:pt x="10305288" y="1136904"/>
                </a:lnTo>
                <a:lnTo>
                  <a:pt x="10372344" y="1149096"/>
                </a:lnTo>
                <a:lnTo>
                  <a:pt x="10439400" y="1141476"/>
                </a:lnTo>
                <a:lnTo>
                  <a:pt x="10506456" y="1120140"/>
                </a:lnTo>
                <a:lnTo>
                  <a:pt x="10571988" y="1069848"/>
                </a:lnTo>
                <a:lnTo>
                  <a:pt x="10639044" y="1046988"/>
                </a:lnTo>
                <a:lnTo>
                  <a:pt x="10706100" y="1024128"/>
                </a:lnTo>
                <a:lnTo>
                  <a:pt x="10773156" y="1112520"/>
                </a:lnTo>
                <a:lnTo>
                  <a:pt x="10840212" y="1147572"/>
                </a:lnTo>
                <a:lnTo>
                  <a:pt x="10907267" y="1112520"/>
                </a:lnTo>
                <a:lnTo>
                  <a:pt x="10974323" y="1126236"/>
                </a:lnTo>
                <a:lnTo>
                  <a:pt x="11041380" y="1114044"/>
                </a:lnTo>
                <a:lnTo>
                  <a:pt x="11108436" y="1095756"/>
                </a:lnTo>
                <a:lnTo>
                  <a:pt x="11175492" y="1117092"/>
                </a:lnTo>
                <a:lnTo>
                  <a:pt x="11242548" y="1181100"/>
                </a:lnTo>
              </a:path>
            </a:pathLst>
          </a:custGeom>
          <a:ln w="222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6062" y="3041142"/>
            <a:ext cx="11242675" cy="2501265"/>
          </a:xfrm>
          <a:custGeom>
            <a:avLst/>
            <a:gdLst/>
            <a:ahLst/>
            <a:cxnLst/>
            <a:rect l="l" t="t" r="r" b="b"/>
            <a:pathLst>
              <a:path w="11242675" h="2501265">
                <a:moveTo>
                  <a:pt x="0" y="2036064"/>
                </a:moveTo>
                <a:lnTo>
                  <a:pt x="67056" y="1996440"/>
                </a:lnTo>
                <a:lnTo>
                  <a:pt x="134111" y="1975104"/>
                </a:lnTo>
                <a:lnTo>
                  <a:pt x="201167" y="1967484"/>
                </a:lnTo>
                <a:lnTo>
                  <a:pt x="268223" y="1967484"/>
                </a:lnTo>
                <a:lnTo>
                  <a:pt x="335279" y="1943100"/>
                </a:lnTo>
                <a:lnTo>
                  <a:pt x="400812" y="1972056"/>
                </a:lnTo>
                <a:lnTo>
                  <a:pt x="467868" y="2013204"/>
                </a:lnTo>
                <a:lnTo>
                  <a:pt x="534924" y="1943100"/>
                </a:lnTo>
                <a:lnTo>
                  <a:pt x="601979" y="1901952"/>
                </a:lnTo>
                <a:lnTo>
                  <a:pt x="669035" y="1859280"/>
                </a:lnTo>
                <a:lnTo>
                  <a:pt x="736091" y="1813560"/>
                </a:lnTo>
                <a:lnTo>
                  <a:pt x="803147" y="1938528"/>
                </a:lnTo>
                <a:lnTo>
                  <a:pt x="870204" y="1975104"/>
                </a:lnTo>
                <a:lnTo>
                  <a:pt x="937260" y="2010156"/>
                </a:lnTo>
                <a:lnTo>
                  <a:pt x="1004316" y="1941576"/>
                </a:lnTo>
                <a:lnTo>
                  <a:pt x="1069848" y="1911096"/>
                </a:lnTo>
                <a:lnTo>
                  <a:pt x="1136904" y="1898904"/>
                </a:lnTo>
                <a:lnTo>
                  <a:pt x="1203960" y="1932432"/>
                </a:lnTo>
                <a:lnTo>
                  <a:pt x="1271015" y="1891284"/>
                </a:lnTo>
                <a:lnTo>
                  <a:pt x="1338071" y="1900428"/>
                </a:lnTo>
                <a:lnTo>
                  <a:pt x="1405127" y="1962912"/>
                </a:lnTo>
                <a:lnTo>
                  <a:pt x="1472183" y="1877568"/>
                </a:lnTo>
                <a:lnTo>
                  <a:pt x="1539239" y="1865376"/>
                </a:lnTo>
                <a:lnTo>
                  <a:pt x="1606295" y="1856232"/>
                </a:lnTo>
                <a:lnTo>
                  <a:pt x="1673352" y="1844040"/>
                </a:lnTo>
                <a:lnTo>
                  <a:pt x="1740408" y="1833372"/>
                </a:lnTo>
                <a:lnTo>
                  <a:pt x="1805939" y="1834896"/>
                </a:lnTo>
                <a:lnTo>
                  <a:pt x="1872995" y="1917192"/>
                </a:lnTo>
                <a:lnTo>
                  <a:pt x="1940052" y="1786128"/>
                </a:lnTo>
                <a:lnTo>
                  <a:pt x="2007108" y="1836420"/>
                </a:lnTo>
                <a:lnTo>
                  <a:pt x="2074164" y="1921764"/>
                </a:lnTo>
                <a:lnTo>
                  <a:pt x="2141220" y="1780032"/>
                </a:lnTo>
                <a:lnTo>
                  <a:pt x="2208276" y="1744980"/>
                </a:lnTo>
                <a:lnTo>
                  <a:pt x="2275332" y="1787652"/>
                </a:lnTo>
                <a:lnTo>
                  <a:pt x="2342388" y="1847088"/>
                </a:lnTo>
                <a:lnTo>
                  <a:pt x="2409444" y="1746504"/>
                </a:lnTo>
                <a:lnTo>
                  <a:pt x="2476500" y="1754124"/>
                </a:lnTo>
                <a:lnTo>
                  <a:pt x="2542032" y="1792224"/>
                </a:lnTo>
                <a:lnTo>
                  <a:pt x="2609088" y="1808988"/>
                </a:lnTo>
                <a:lnTo>
                  <a:pt x="2676144" y="1824228"/>
                </a:lnTo>
                <a:lnTo>
                  <a:pt x="2743200" y="1862328"/>
                </a:lnTo>
                <a:lnTo>
                  <a:pt x="2810255" y="1955292"/>
                </a:lnTo>
                <a:lnTo>
                  <a:pt x="2877312" y="1935480"/>
                </a:lnTo>
                <a:lnTo>
                  <a:pt x="2944367" y="1949196"/>
                </a:lnTo>
                <a:lnTo>
                  <a:pt x="3011424" y="1964436"/>
                </a:lnTo>
                <a:lnTo>
                  <a:pt x="3078479" y="2022348"/>
                </a:lnTo>
                <a:lnTo>
                  <a:pt x="3145536" y="2098548"/>
                </a:lnTo>
                <a:lnTo>
                  <a:pt x="3212591" y="2148840"/>
                </a:lnTo>
                <a:lnTo>
                  <a:pt x="3278124" y="2168652"/>
                </a:lnTo>
                <a:lnTo>
                  <a:pt x="3345179" y="2221992"/>
                </a:lnTo>
                <a:lnTo>
                  <a:pt x="3412236" y="2253996"/>
                </a:lnTo>
                <a:lnTo>
                  <a:pt x="3479291" y="2286000"/>
                </a:lnTo>
                <a:lnTo>
                  <a:pt x="3546348" y="2305812"/>
                </a:lnTo>
                <a:lnTo>
                  <a:pt x="3613404" y="2346960"/>
                </a:lnTo>
                <a:lnTo>
                  <a:pt x="3680460" y="2333244"/>
                </a:lnTo>
                <a:lnTo>
                  <a:pt x="3747516" y="2298192"/>
                </a:lnTo>
                <a:lnTo>
                  <a:pt x="3814572" y="2247900"/>
                </a:lnTo>
                <a:lnTo>
                  <a:pt x="3881628" y="2202180"/>
                </a:lnTo>
                <a:lnTo>
                  <a:pt x="3948684" y="2144268"/>
                </a:lnTo>
                <a:lnTo>
                  <a:pt x="4014216" y="2100072"/>
                </a:lnTo>
                <a:lnTo>
                  <a:pt x="4081272" y="2066544"/>
                </a:lnTo>
                <a:lnTo>
                  <a:pt x="4148328" y="1969008"/>
                </a:lnTo>
                <a:lnTo>
                  <a:pt x="4215384" y="1941576"/>
                </a:lnTo>
                <a:lnTo>
                  <a:pt x="4282440" y="1908048"/>
                </a:lnTo>
                <a:lnTo>
                  <a:pt x="4349496" y="1860804"/>
                </a:lnTo>
                <a:lnTo>
                  <a:pt x="4416552" y="1831848"/>
                </a:lnTo>
                <a:lnTo>
                  <a:pt x="4483608" y="1802892"/>
                </a:lnTo>
                <a:lnTo>
                  <a:pt x="4550664" y="1780032"/>
                </a:lnTo>
                <a:lnTo>
                  <a:pt x="4617720" y="1786128"/>
                </a:lnTo>
                <a:lnTo>
                  <a:pt x="4684776" y="1709928"/>
                </a:lnTo>
                <a:lnTo>
                  <a:pt x="4750308" y="725424"/>
                </a:lnTo>
                <a:lnTo>
                  <a:pt x="4817364" y="1528572"/>
                </a:lnTo>
                <a:lnTo>
                  <a:pt x="4884420" y="1531620"/>
                </a:lnTo>
                <a:lnTo>
                  <a:pt x="4951476" y="1508760"/>
                </a:lnTo>
                <a:lnTo>
                  <a:pt x="5018532" y="1517904"/>
                </a:lnTo>
                <a:lnTo>
                  <a:pt x="5085588" y="1508760"/>
                </a:lnTo>
                <a:lnTo>
                  <a:pt x="5152644" y="1542288"/>
                </a:lnTo>
                <a:lnTo>
                  <a:pt x="5219700" y="1473708"/>
                </a:lnTo>
                <a:lnTo>
                  <a:pt x="5286756" y="1495044"/>
                </a:lnTo>
                <a:lnTo>
                  <a:pt x="5353812" y="1455420"/>
                </a:lnTo>
                <a:lnTo>
                  <a:pt x="5420868" y="1440180"/>
                </a:lnTo>
                <a:lnTo>
                  <a:pt x="5486400" y="1409700"/>
                </a:lnTo>
                <a:lnTo>
                  <a:pt x="5553456" y="1374648"/>
                </a:lnTo>
                <a:lnTo>
                  <a:pt x="5620512" y="1417320"/>
                </a:lnTo>
                <a:lnTo>
                  <a:pt x="5687568" y="1341120"/>
                </a:lnTo>
                <a:lnTo>
                  <a:pt x="5754624" y="1333500"/>
                </a:lnTo>
                <a:lnTo>
                  <a:pt x="5821680" y="1283208"/>
                </a:lnTo>
                <a:lnTo>
                  <a:pt x="5888736" y="1275588"/>
                </a:lnTo>
                <a:lnTo>
                  <a:pt x="5955792" y="1202436"/>
                </a:lnTo>
                <a:lnTo>
                  <a:pt x="6022847" y="1254252"/>
                </a:lnTo>
                <a:lnTo>
                  <a:pt x="6089904" y="1281684"/>
                </a:lnTo>
                <a:lnTo>
                  <a:pt x="6156960" y="1135380"/>
                </a:lnTo>
                <a:lnTo>
                  <a:pt x="6222492" y="1146048"/>
                </a:lnTo>
                <a:lnTo>
                  <a:pt x="6289547" y="1107948"/>
                </a:lnTo>
                <a:lnTo>
                  <a:pt x="6356604" y="1092708"/>
                </a:lnTo>
                <a:lnTo>
                  <a:pt x="6423660" y="1066800"/>
                </a:lnTo>
                <a:lnTo>
                  <a:pt x="6490716" y="1080516"/>
                </a:lnTo>
                <a:lnTo>
                  <a:pt x="6557771" y="1063752"/>
                </a:lnTo>
                <a:lnTo>
                  <a:pt x="6624828" y="1120140"/>
                </a:lnTo>
                <a:lnTo>
                  <a:pt x="6691884" y="1066800"/>
                </a:lnTo>
                <a:lnTo>
                  <a:pt x="6758940" y="1042416"/>
                </a:lnTo>
                <a:lnTo>
                  <a:pt x="6825996" y="1013460"/>
                </a:lnTo>
                <a:lnTo>
                  <a:pt x="6893052" y="1002792"/>
                </a:lnTo>
                <a:lnTo>
                  <a:pt x="6958584" y="995172"/>
                </a:lnTo>
                <a:lnTo>
                  <a:pt x="7025640" y="1063752"/>
                </a:lnTo>
                <a:lnTo>
                  <a:pt x="7092696" y="993648"/>
                </a:lnTo>
                <a:lnTo>
                  <a:pt x="7159752" y="964692"/>
                </a:lnTo>
                <a:lnTo>
                  <a:pt x="7226808" y="952500"/>
                </a:lnTo>
                <a:lnTo>
                  <a:pt x="7293863" y="870204"/>
                </a:lnTo>
                <a:lnTo>
                  <a:pt x="7360919" y="841248"/>
                </a:lnTo>
                <a:lnTo>
                  <a:pt x="7427976" y="856488"/>
                </a:lnTo>
                <a:lnTo>
                  <a:pt x="7495032" y="966216"/>
                </a:lnTo>
                <a:lnTo>
                  <a:pt x="7562088" y="886968"/>
                </a:lnTo>
                <a:lnTo>
                  <a:pt x="7627619" y="810768"/>
                </a:lnTo>
                <a:lnTo>
                  <a:pt x="7694676" y="787908"/>
                </a:lnTo>
                <a:lnTo>
                  <a:pt x="7761732" y="772668"/>
                </a:lnTo>
                <a:lnTo>
                  <a:pt x="7828788" y="749808"/>
                </a:lnTo>
                <a:lnTo>
                  <a:pt x="7895844" y="717804"/>
                </a:lnTo>
                <a:lnTo>
                  <a:pt x="7962900" y="832104"/>
                </a:lnTo>
                <a:lnTo>
                  <a:pt x="8029956" y="748284"/>
                </a:lnTo>
                <a:lnTo>
                  <a:pt x="8097011" y="646176"/>
                </a:lnTo>
                <a:lnTo>
                  <a:pt x="8164067" y="505968"/>
                </a:lnTo>
                <a:lnTo>
                  <a:pt x="8231123" y="649224"/>
                </a:lnTo>
                <a:lnTo>
                  <a:pt x="8298180" y="719328"/>
                </a:lnTo>
                <a:lnTo>
                  <a:pt x="8363711" y="2500884"/>
                </a:lnTo>
                <a:lnTo>
                  <a:pt x="8430767" y="874776"/>
                </a:lnTo>
                <a:lnTo>
                  <a:pt x="8497823" y="739140"/>
                </a:lnTo>
                <a:lnTo>
                  <a:pt x="8564880" y="563880"/>
                </a:lnTo>
                <a:lnTo>
                  <a:pt x="8631936" y="547116"/>
                </a:lnTo>
                <a:lnTo>
                  <a:pt x="8698992" y="493775"/>
                </a:lnTo>
                <a:lnTo>
                  <a:pt x="8766048" y="455675"/>
                </a:lnTo>
                <a:lnTo>
                  <a:pt x="8833104" y="519684"/>
                </a:lnTo>
                <a:lnTo>
                  <a:pt x="8900160" y="653796"/>
                </a:lnTo>
                <a:lnTo>
                  <a:pt x="8967216" y="536448"/>
                </a:lnTo>
                <a:lnTo>
                  <a:pt x="9034271" y="460248"/>
                </a:lnTo>
                <a:lnTo>
                  <a:pt x="9099804" y="411480"/>
                </a:lnTo>
                <a:lnTo>
                  <a:pt x="9166860" y="454152"/>
                </a:lnTo>
                <a:lnTo>
                  <a:pt x="9233916" y="390144"/>
                </a:lnTo>
                <a:lnTo>
                  <a:pt x="9300971" y="460248"/>
                </a:lnTo>
                <a:lnTo>
                  <a:pt x="9368028" y="550163"/>
                </a:lnTo>
                <a:lnTo>
                  <a:pt x="9435084" y="441960"/>
                </a:lnTo>
                <a:lnTo>
                  <a:pt x="9502140" y="403860"/>
                </a:lnTo>
                <a:lnTo>
                  <a:pt x="9569196" y="336804"/>
                </a:lnTo>
                <a:lnTo>
                  <a:pt x="9636252" y="327660"/>
                </a:lnTo>
                <a:lnTo>
                  <a:pt x="9703308" y="335280"/>
                </a:lnTo>
                <a:lnTo>
                  <a:pt x="9770364" y="355092"/>
                </a:lnTo>
                <a:lnTo>
                  <a:pt x="9835896" y="464820"/>
                </a:lnTo>
                <a:lnTo>
                  <a:pt x="9902952" y="406908"/>
                </a:lnTo>
                <a:lnTo>
                  <a:pt x="9970008" y="417575"/>
                </a:lnTo>
                <a:lnTo>
                  <a:pt x="10037064" y="390144"/>
                </a:lnTo>
                <a:lnTo>
                  <a:pt x="10104119" y="422148"/>
                </a:lnTo>
                <a:lnTo>
                  <a:pt x="10171176" y="551688"/>
                </a:lnTo>
                <a:lnTo>
                  <a:pt x="10238232" y="585216"/>
                </a:lnTo>
                <a:lnTo>
                  <a:pt x="10305288" y="608076"/>
                </a:lnTo>
                <a:lnTo>
                  <a:pt x="10372344" y="512063"/>
                </a:lnTo>
                <a:lnTo>
                  <a:pt x="10439400" y="472440"/>
                </a:lnTo>
                <a:lnTo>
                  <a:pt x="10506456" y="403860"/>
                </a:lnTo>
                <a:lnTo>
                  <a:pt x="10571988" y="327660"/>
                </a:lnTo>
                <a:lnTo>
                  <a:pt x="10639044" y="271272"/>
                </a:lnTo>
                <a:lnTo>
                  <a:pt x="10706100" y="262128"/>
                </a:lnTo>
                <a:lnTo>
                  <a:pt x="10773156" y="438912"/>
                </a:lnTo>
                <a:lnTo>
                  <a:pt x="10840212" y="376428"/>
                </a:lnTo>
                <a:lnTo>
                  <a:pt x="10907267" y="190500"/>
                </a:lnTo>
                <a:lnTo>
                  <a:pt x="10974323" y="179832"/>
                </a:lnTo>
                <a:lnTo>
                  <a:pt x="11041380" y="248412"/>
                </a:lnTo>
                <a:lnTo>
                  <a:pt x="11108436" y="0"/>
                </a:lnTo>
                <a:lnTo>
                  <a:pt x="11175492" y="184404"/>
                </a:lnTo>
                <a:lnTo>
                  <a:pt x="11242548" y="399288"/>
                </a:lnTo>
              </a:path>
            </a:pathLst>
          </a:custGeom>
          <a:ln w="22224">
            <a:solidFill>
              <a:srgbClr val="FF8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5647" y="5622609"/>
            <a:ext cx="11385550" cy="441325"/>
          </a:xfrm>
          <a:prstGeom prst="rect">
            <a:avLst/>
          </a:prstGeom>
        </p:spPr>
        <p:txBody>
          <a:bodyPr vert="vert270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20191201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20191203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20191205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20191207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20191209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20191211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20191213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20191215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20191217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20191219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20191221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20191223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20191225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20191227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20191229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20191231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20200102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20200104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20200106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20200108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20200110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20200112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20200114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20200116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20200118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20200120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20200122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20200124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20200126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20200128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20200130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20200201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20200203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20200205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20200207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20200209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20200211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20200213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20200215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20200217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20200219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20200221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20200223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20200225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20200227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20200229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20200302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20200304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20200306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20200308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20200310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20200312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20200314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20200316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20200318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20200320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20200322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20200324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20200326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20200328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20200330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20200401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20200403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20200405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20200407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20200409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20200411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20200413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20200415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20200417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20200419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20200421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20200423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20200425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20200427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20200429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20200501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20200503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20200505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20200507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20200509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20200511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20200513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20200515</a:t>
            </a:r>
            <a:endParaRPr sz="7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700" spc="-10" dirty="0">
                <a:solidFill>
                  <a:srgbClr val="7E7E7E"/>
                </a:solidFill>
                <a:latin typeface="微软雅黑"/>
                <a:cs typeface="微软雅黑"/>
              </a:rPr>
              <a:t>20200517</a:t>
            </a:r>
            <a:endParaRPr sz="7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57388" y="3721608"/>
            <a:ext cx="0" cy="640080"/>
          </a:xfrm>
          <a:custGeom>
            <a:avLst/>
            <a:gdLst/>
            <a:ahLst/>
            <a:cxnLst/>
            <a:rect l="l" t="t" r="r" b="b"/>
            <a:pathLst>
              <a:path h="640079">
                <a:moveTo>
                  <a:pt x="0" y="0"/>
                </a:moveTo>
                <a:lnTo>
                  <a:pt x="0" y="640080"/>
                </a:lnTo>
              </a:path>
            </a:pathLst>
          </a:custGeom>
          <a:ln w="6350">
            <a:solidFill>
              <a:srgbClr val="0D3F1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7388" y="5399532"/>
            <a:ext cx="0" cy="151765"/>
          </a:xfrm>
          <a:custGeom>
            <a:avLst/>
            <a:gdLst/>
            <a:ahLst/>
            <a:cxnLst/>
            <a:rect l="l" t="t" r="r" b="b"/>
            <a:pathLst>
              <a:path h="151764">
                <a:moveTo>
                  <a:pt x="0" y="0"/>
                </a:moveTo>
                <a:lnTo>
                  <a:pt x="0" y="151257"/>
                </a:lnTo>
              </a:path>
            </a:pathLst>
          </a:custGeom>
          <a:ln w="6350">
            <a:solidFill>
              <a:srgbClr val="0D3F1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8328" y="4572000"/>
            <a:ext cx="0" cy="1024255"/>
          </a:xfrm>
          <a:custGeom>
            <a:avLst/>
            <a:gdLst/>
            <a:ahLst/>
            <a:cxnLst/>
            <a:rect l="l" t="t" r="r" b="b"/>
            <a:pathLst>
              <a:path h="1024254">
                <a:moveTo>
                  <a:pt x="0" y="0"/>
                </a:moveTo>
                <a:lnTo>
                  <a:pt x="0" y="1023975"/>
                </a:lnTo>
              </a:path>
            </a:pathLst>
          </a:custGeom>
          <a:ln w="6350">
            <a:solidFill>
              <a:srgbClr val="0D3F1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36464" y="2868167"/>
            <a:ext cx="0" cy="2121535"/>
          </a:xfrm>
          <a:custGeom>
            <a:avLst/>
            <a:gdLst/>
            <a:ahLst/>
            <a:cxnLst/>
            <a:rect l="l" t="t" r="r" b="b"/>
            <a:pathLst>
              <a:path h="2121535">
                <a:moveTo>
                  <a:pt x="0" y="0"/>
                </a:moveTo>
                <a:lnTo>
                  <a:pt x="0" y="2121408"/>
                </a:lnTo>
              </a:path>
            </a:pathLst>
          </a:custGeom>
          <a:ln w="6350">
            <a:solidFill>
              <a:srgbClr val="0D3F1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84597" y="5017389"/>
            <a:ext cx="963294" cy="36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1997C"/>
                </a:solidFill>
                <a:latin typeface="微软雅黑"/>
                <a:cs typeface="微软雅黑"/>
              </a:rPr>
              <a:t>种子期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spc="0" dirty="0">
                <a:latin typeface="微软雅黑"/>
                <a:cs typeface="微软雅黑"/>
              </a:rPr>
              <a:t>新模式快速</a:t>
            </a:r>
            <a:r>
              <a:rPr sz="1050" spc="-10" dirty="0">
                <a:latin typeface="微软雅黑"/>
                <a:cs typeface="微软雅黑"/>
              </a:rPr>
              <a:t>发</a:t>
            </a:r>
            <a:r>
              <a:rPr sz="1050" spc="0" dirty="0">
                <a:latin typeface="微软雅黑"/>
                <a:cs typeface="微软雅黑"/>
              </a:rPr>
              <a:t>酵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8444" y="777062"/>
            <a:ext cx="11038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7761"/>
                </a:solidFill>
              </a:rPr>
              <a:t>复产复工开启，需求逐步回归，时</a:t>
            </a:r>
            <a:r>
              <a:rPr spc="-5" dirty="0">
                <a:solidFill>
                  <a:srgbClr val="007761"/>
                </a:solidFill>
              </a:rPr>
              <a:t>尚</a:t>
            </a:r>
            <a:r>
              <a:rPr spc="-10" dirty="0">
                <a:solidFill>
                  <a:srgbClr val="007761"/>
                </a:solidFill>
              </a:rPr>
              <a:t>行业</a:t>
            </a:r>
            <a:r>
              <a:rPr spc="-5" dirty="0">
                <a:solidFill>
                  <a:srgbClr val="007761"/>
                </a:solidFill>
              </a:rPr>
              <a:t>全</a:t>
            </a:r>
            <a:r>
              <a:rPr spc="-10" dirty="0">
                <a:solidFill>
                  <a:srgbClr val="007761"/>
                </a:solidFill>
              </a:rPr>
              <a:t>面复</a:t>
            </a:r>
            <a:r>
              <a:rPr spc="-5" dirty="0">
                <a:solidFill>
                  <a:srgbClr val="007761"/>
                </a:solidFill>
              </a:rPr>
              <a:t>苏</a:t>
            </a:r>
            <a:r>
              <a:rPr spc="-10" dirty="0">
                <a:solidFill>
                  <a:srgbClr val="007761"/>
                </a:solidFill>
              </a:rPr>
              <a:t>，直</a:t>
            </a:r>
            <a:r>
              <a:rPr spc="-5" dirty="0">
                <a:solidFill>
                  <a:srgbClr val="007761"/>
                </a:solidFill>
              </a:rPr>
              <a:t>播</a:t>
            </a:r>
            <a:r>
              <a:rPr spc="-10" dirty="0">
                <a:solidFill>
                  <a:srgbClr val="007761"/>
                </a:solidFill>
              </a:rPr>
              <a:t>热度</a:t>
            </a:r>
            <a:r>
              <a:rPr spc="-5" dirty="0">
                <a:solidFill>
                  <a:srgbClr val="007761"/>
                </a:solidFill>
              </a:rPr>
              <a:t>后</a:t>
            </a:r>
            <a:r>
              <a:rPr spc="-10" dirty="0">
                <a:solidFill>
                  <a:srgbClr val="007761"/>
                </a:solidFill>
              </a:rPr>
              <a:t>来居上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431026" y="4371340"/>
            <a:ext cx="2031364" cy="98171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b="1" dirty="0">
                <a:solidFill>
                  <a:srgbClr val="01997C"/>
                </a:solidFill>
                <a:latin typeface="微软雅黑"/>
                <a:cs typeface="微软雅黑"/>
              </a:rPr>
              <a:t>成长探索期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服饰、美妆商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家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库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存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压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力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较大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通</a:t>
            </a:r>
            <a:endParaRPr sz="1050">
              <a:latin typeface="微软雅黑"/>
              <a:cs typeface="微软雅黑"/>
            </a:endParaRPr>
          </a:p>
          <a:p>
            <a:pPr marL="12700" marR="5080">
              <a:lnSpc>
                <a:spcPct val="120000"/>
              </a:lnSpc>
            </a:pP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过直播探索业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务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出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口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但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此阶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段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下 游用户需求紧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缩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直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播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热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度不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及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大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盘平均水平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78342" y="2142787"/>
            <a:ext cx="2966085" cy="10496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00" b="1" dirty="0">
                <a:solidFill>
                  <a:srgbClr val="01997C"/>
                </a:solidFill>
                <a:latin typeface="微软雅黑"/>
                <a:cs typeface="微软雅黑"/>
              </a:rPr>
              <a:t>全面复苏期，供需两端双向回暖</a:t>
            </a:r>
            <a:endParaRPr sz="1200">
              <a:latin typeface="微软雅黑"/>
              <a:cs typeface="微软雅黑"/>
            </a:endParaRPr>
          </a:p>
          <a:p>
            <a:pPr marL="12700" marR="5080" algn="just">
              <a:lnSpc>
                <a:spcPct val="120100"/>
              </a:lnSpc>
              <a:spcBef>
                <a:spcPts val="140"/>
              </a:spcBef>
            </a:pP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商</a:t>
            </a:r>
            <a:r>
              <a:rPr sz="1050" spc="-5" dirty="0">
                <a:solidFill>
                  <a:srgbClr val="252525"/>
                </a:solidFill>
                <a:latin typeface="微软雅黑"/>
                <a:cs typeface="微软雅黑"/>
              </a:rPr>
              <a:t>场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sz="1050" spc="-5" dirty="0">
                <a:solidFill>
                  <a:srgbClr val="252525"/>
                </a:solidFill>
                <a:latin typeface="微软雅黑"/>
                <a:cs typeface="微软雅黑"/>
              </a:rPr>
              <a:t>品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牌</a:t>
            </a:r>
            <a:r>
              <a:rPr sz="1050" spc="-5" dirty="0">
                <a:solidFill>
                  <a:srgbClr val="252525"/>
                </a:solidFill>
                <a:latin typeface="微软雅黑"/>
                <a:cs typeface="微软雅黑"/>
              </a:rPr>
              <a:t>店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中</a:t>
            </a:r>
            <a:r>
              <a:rPr sz="1050" spc="-15" dirty="0">
                <a:solidFill>
                  <a:srgbClr val="252525"/>
                </a:solidFill>
                <a:latin typeface="微软雅黑"/>
                <a:cs typeface="微软雅黑"/>
              </a:rPr>
              <a:t>小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专</a:t>
            </a:r>
            <a:r>
              <a:rPr sz="1050" spc="-15" dirty="0">
                <a:solidFill>
                  <a:srgbClr val="252525"/>
                </a:solidFill>
                <a:latin typeface="微软雅黑"/>
                <a:cs typeface="微软雅黑"/>
              </a:rPr>
              <a:t>卖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店</a:t>
            </a:r>
            <a:r>
              <a:rPr sz="1050" spc="-5" dirty="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产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业</a:t>
            </a:r>
            <a:r>
              <a:rPr sz="1050" spc="-15" dirty="0">
                <a:solidFill>
                  <a:srgbClr val="252525"/>
                </a:solidFill>
                <a:latin typeface="微软雅黑"/>
                <a:cs typeface="微软雅黑"/>
              </a:rPr>
              <a:t>带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商</a:t>
            </a:r>
            <a:r>
              <a:rPr sz="1050" spc="-15" dirty="0">
                <a:solidFill>
                  <a:srgbClr val="252525"/>
                </a:solidFill>
                <a:latin typeface="微软雅黑"/>
                <a:cs typeface="微软雅黑"/>
              </a:rPr>
              <a:t>家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等</a:t>
            </a:r>
            <a:r>
              <a:rPr sz="1050" spc="-15" dirty="0">
                <a:solidFill>
                  <a:srgbClr val="252525"/>
                </a:solidFill>
                <a:latin typeface="微软雅黑"/>
                <a:cs typeface="微软雅黑"/>
              </a:rPr>
              <a:t>全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面激 活，试水直播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明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星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达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人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开播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推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高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热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度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峰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值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直播 成功经验逐步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积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累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用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户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侧随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着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环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境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好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转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需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求</a:t>
            </a:r>
            <a:r>
              <a:rPr sz="1050" dirty="0">
                <a:solidFill>
                  <a:srgbClr val="252525"/>
                </a:solidFill>
                <a:latin typeface="微软雅黑"/>
                <a:cs typeface="微软雅黑"/>
              </a:rPr>
              <a:t>大批 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量释放，行业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回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暖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走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势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超过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大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盘</a:t>
            </a:r>
            <a:r>
              <a:rPr sz="1050" spc="-10" dirty="0">
                <a:solidFill>
                  <a:srgbClr val="252525"/>
                </a:solidFill>
                <a:latin typeface="微软雅黑"/>
                <a:cs typeface="微软雅黑"/>
              </a:rPr>
              <a:t>水</a:t>
            </a:r>
            <a:r>
              <a:rPr sz="1050" spc="0" dirty="0">
                <a:solidFill>
                  <a:srgbClr val="252525"/>
                </a:solidFill>
                <a:latin typeface="微软雅黑"/>
                <a:cs typeface="微软雅黑"/>
              </a:rPr>
              <a:t>平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19616" y="3238500"/>
            <a:ext cx="248920" cy="158750"/>
          </a:xfrm>
          <a:custGeom>
            <a:avLst/>
            <a:gdLst/>
            <a:ahLst/>
            <a:cxnLst/>
            <a:rect l="l" t="t" r="r" b="b"/>
            <a:pathLst>
              <a:path w="248920" h="158750">
                <a:moveTo>
                  <a:pt x="248411" y="0"/>
                </a:moveTo>
                <a:lnTo>
                  <a:pt x="0" y="0"/>
                </a:lnTo>
                <a:lnTo>
                  <a:pt x="124205" y="158496"/>
                </a:lnTo>
                <a:lnTo>
                  <a:pt x="248411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43971" y="3238500"/>
            <a:ext cx="248920" cy="158750"/>
          </a:xfrm>
          <a:custGeom>
            <a:avLst/>
            <a:gdLst/>
            <a:ahLst/>
            <a:cxnLst/>
            <a:rect l="l" t="t" r="r" b="b"/>
            <a:pathLst>
              <a:path w="248920" h="158750">
                <a:moveTo>
                  <a:pt x="248411" y="0"/>
                </a:moveTo>
                <a:lnTo>
                  <a:pt x="0" y="0"/>
                </a:lnTo>
                <a:lnTo>
                  <a:pt x="124205" y="158496"/>
                </a:lnTo>
                <a:lnTo>
                  <a:pt x="248411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21582" y="4186428"/>
            <a:ext cx="457200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35628" y="1710385"/>
            <a:ext cx="15074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2019.12-2020.5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31434" y="1741373"/>
            <a:ext cx="2637027" cy="233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8650" y="2386965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微软雅黑"/>
                <a:cs typeface="微软雅黑"/>
              </a:rPr>
              <a:t>直播大盘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7794" y="2924302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微软雅黑"/>
                <a:cs typeface="微软雅黑"/>
              </a:rPr>
              <a:t>时尚直播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4245" y="2849117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25400">
            <a:solidFill>
              <a:srgbClr val="FF84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6626" y="2298954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599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9721" y="6414008"/>
            <a:ext cx="179451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，2019.12-2020.5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74075" y="5298313"/>
            <a:ext cx="914400" cy="175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3795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20" y="341375"/>
                </a:lnTo>
                <a:lnTo>
                  <a:pt x="4572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6259" y="847344"/>
            <a:ext cx="43180" cy="341630"/>
          </a:xfrm>
          <a:custGeom>
            <a:avLst/>
            <a:gdLst/>
            <a:ahLst/>
            <a:cxnLst/>
            <a:rect l="l" t="t" r="r" b="b"/>
            <a:pathLst>
              <a:path w="43179" h="341630">
                <a:moveTo>
                  <a:pt x="0" y="341375"/>
                </a:moveTo>
                <a:lnTo>
                  <a:pt x="42671" y="341375"/>
                </a:lnTo>
                <a:lnTo>
                  <a:pt x="42671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0" y="847344"/>
            <a:ext cx="44450" cy="341630"/>
          </a:xfrm>
          <a:custGeom>
            <a:avLst/>
            <a:gdLst/>
            <a:ahLst/>
            <a:cxnLst/>
            <a:rect l="l" t="t" r="r" b="b"/>
            <a:pathLst>
              <a:path w="44450" h="341630">
                <a:moveTo>
                  <a:pt x="0" y="341375"/>
                </a:moveTo>
                <a:lnTo>
                  <a:pt x="44196" y="341375"/>
                </a:lnTo>
                <a:lnTo>
                  <a:pt x="44196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8140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19" y="341375"/>
                </a:lnTo>
                <a:lnTo>
                  <a:pt x="45719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3859" y="847344"/>
            <a:ext cx="53340" cy="341630"/>
          </a:xfrm>
          <a:custGeom>
            <a:avLst/>
            <a:gdLst/>
            <a:ahLst/>
            <a:cxnLst/>
            <a:rect l="l" t="t" r="r" b="b"/>
            <a:pathLst>
              <a:path w="53340" h="341630">
                <a:moveTo>
                  <a:pt x="0" y="341375"/>
                </a:moveTo>
                <a:lnTo>
                  <a:pt x="53340" y="341375"/>
                </a:lnTo>
                <a:lnTo>
                  <a:pt x="5334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1395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8931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" y="2461260"/>
            <a:ext cx="6109970" cy="3634740"/>
          </a:xfrm>
          <a:custGeom>
            <a:avLst/>
            <a:gdLst/>
            <a:ahLst/>
            <a:cxnLst/>
            <a:rect l="l" t="t" r="r" b="b"/>
            <a:pathLst>
              <a:path w="6109970" h="3634740">
                <a:moveTo>
                  <a:pt x="0" y="3634740"/>
                </a:moveTo>
                <a:lnTo>
                  <a:pt x="6109715" y="3634740"/>
                </a:lnTo>
                <a:lnTo>
                  <a:pt x="6109715" y="0"/>
                </a:lnTo>
                <a:lnTo>
                  <a:pt x="0" y="0"/>
                </a:lnTo>
                <a:lnTo>
                  <a:pt x="0" y="363474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94780" y="5826861"/>
            <a:ext cx="938783" cy="153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6650" y="2671826"/>
            <a:ext cx="268224" cy="153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6650" y="2831541"/>
            <a:ext cx="268224" cy="154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6650" y="2992247"/>
            <a:ext cx="268224" cy="153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6650" y="3152267"/>
            <a:ext cx="268224" cy="153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6097" y="2587497"/>
            <a:ext cx="1701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Unicode MS"/>
                <a:cs typeface="Arial Unicode MS"/>
              </a:rPr>
              <a:t>气泡大小代表直播带货力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6736" y="2619755"/>
            <a:ext cx="179831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54275" y="2871851"/>
            <a:ext cx="334709" cy="374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1331" y="2318004"/>
            <a:ext cx="76200" cy="3777615"/>
          </a:xfrm>
          <a:custGeom>
            <a:avLst/>
            <a:gdLst/>
            <a:ahLst/>
            <a:cxnLst/>
            <a:rect l="l" t="t" r="r" b="b"/>
            <a:pathLst>
              <a:path w="76200" h="3777615">
                <a:moveTo>
                  <a:pt x="44450" y="63500"/>
                </a:moveTo>
                <a:lnTo>
                  <a:pt x="31750" y="63500"/>
                </a:lnTo>
                <a:lnTo>
                  <a:pt x="31750" y="3777576"/>
                </a:lnTo>
                <a:lnTo>
                  <a:pt x="44450" y="3777576"/>
                </a:lnTo>
                <a:lnTo>
                  <a:pt x="44450" y="63500"/>
                </a:lnTo>
                <a:close/>
              </a:path>
              <a:path w="76200" h="377761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7761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9431" y="6057900"/>
            <a:ext cx="6192520" cy="76200"/>
          </a:xfrm>
          <a:custGeom>
            <a:avLst/>
            <a:gdLst/>
            <a:ahLst/>
            <a:cxnLst/>
            <a:rect l="l" t="t" r="r" b="b"/>
            <a:pathLst>
              <a:path w="6192520" h="76200">
                <a:moveTo>
                  <a:pt x="6115812" y="0"/>
                </a:moveTo>
                <a:lnTo>
                  <a:pt x="6115812" y="76200"/>
                </a:lnTo>
                <a:lnTo>
                  <a:pt x="6179312" y="44450"/>
                </a:lnTo>
                <a:lnTo>
                  <a:pt x="6128512" y="44450"/>
                </a:lnTo>
                <a:lnTo>
                  <a:pt x="6128512" y="31750"/>
                </a:lnTo>
                <a:lnTo>
                  <a:pt x="6179312" y="31750"/>
                </a:lnTo>
                <a:lnTo>
                  <a:pt x="6115812" y="0"/>
                </a:lnTo>
                <a:close/>
              </a:path>
              <a:path w="6192520" h="76200">
                <a:moveTo>
                  <a:pt x="611581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115812" y="44450"/>
                </a:lnTo>
                <a:lnTo>
                  <a:pt x="6115812" y="31750"/>
                </a:lnTo>
                <a:close/>
              </a:path>
              <a:path w="6192520" h="76200">
                <a:moveTo>
                  <a:pt x="6179312" y="31750"/>
                </a:moveTo>
                <a:lnTo>
                  <a:pt x="6128512" y="31750"/>
                </a:lnTo>
                <a:lnTo>
                  <a:pt x="6128512" y="44450"/>
                </a:lnTo>
                <a:lnTo>
                  <a:pt x="6179312" y="44450"/>
                </a:lnTo>
                <a:lnTo>
                  <a:pt x="6192012" y="38100"/>
                </a:lnTo>
                <a:lnTo>
                  <a:pt x="6179312" y="3175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54011" y="2869692"/>
            <a:ext cx="193675" cy="373380"/>
          </a:xfrm>
          <a:custGeom>
            <a:avLst/>
            <a:gdLst/>
            <a:ahLst/>
            <a:cxnLst/>
            <a:rect l="l" t="t" r="r" b="b"/>
            <a:pathLst>
              <a:path w="193675" h="373380">
                <a:moveTo>
                  <a:pt x="193548" y="0"/>
                </a:moveTo>
                <a:lnTo>
                  <a:pt x="0" y="186690"/>
                </a:lnTo>
                <a:lnTo>
                  <a:pt x="193548" y="373380"/>
                </a:lnTo>
                <a:lnTo>
                  <a:pt x="193548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68944" y="2808173"/>
            <a:ext cx="2514980" cy="2639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68944" y="3083051"/>
            <a:ext cx="2286380" cy="263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59663" y="775461"/>
            <a:ext cx="926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7761"/>
                </a:solidFill>
              </a:rPr>
              <a:t>特殊时期时尚产业受到异常冲击，直播对产业改造程度最深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69721" y="6414008"/>
            <a:ext cx="13690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微软雅黑"/>
                <a:cs typeface="微软雅黑"/>
              </a:rPr>
              <a:t>数据来源：巨量算数</a:t>
            </a:r>
            <a:r>
              <a:rPr sz="800" spc="-5" dirty="0">
                <a:latin typeface="微软雅黑"/>
                <a:cs typeface="微软雅黑"/>
              </a:rPr>
              <a:t>，2020.5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90344" y="5419344"/>
            <a:ext cx="166116" cy="1661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3019" y="5660135"/>
            <a:ext cx="129540" cy="1295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1291" y="4730496"/>
            <a:ext cx="554990" cy="553720"/>
          </a:xfrm>
          <a:custGeom>
            <a:avLst/>
            <a:gdLst/>
            <a:ahLst/>
            <a:cxnLst/>
            <a:rect l="l" t="t" r="r" b="b"/>
            <a:pathLst>
              <a:path w="554989" h="553720">
                <a:moveTo>
                  <a:pt x="277368" y="0"/>
                </a:moveTo>
                <a:lnTo>
                  <a:pt x="227517" y="4455"/>
                </a:lnTo>
                <a:lnTo>
                  <a:pt x="180595" y="17303"/>
                </a:lnTo>
                <a:lnTo>
                  <a:pt x="137385" y="37761"/>
                </a:lnTo>
                <a:lnTo>
                  <a:pt x="98673" y="65049"/>
                </a:lnTo>
                <a:lnTo>
                  <a:pt x="65241" y="98385"/>
                </a:lnTo>
                <a:lnTo>
                  <a:pt x="37874" y="136990"/>
                </a:lnTo>
                <a:lnTo>
                  <a:pt x="17355" y="180082"/>
                </a:lnTo>
                <a:lnTo>
                  <a:pt x="4469" y="226881"/>
                </a:lnTo>
                <a:lnTo>
                  <a:pt x="0" y="276605"/>
                </a:lnTo>
                <a:lnTo>
                  <a:pt x="4469" y="326330"/>
                </a:lnTo>
                <a:lnTo>
                  <a:pt x="17355" y="373129"/>
                </a:lnTo>
                <a:lnTo>
                  <a:pt x="37874" y="416221"/>
                </a:lnTo>
                <a:lnTo>
                  <a:pt x="65241" y="454826"/>
                </a:lnTo>
                <a:lnTo>
                  <a:pt x="98673" y="488162"/>
                </a:lnTo>
                <a:lnTo>
                  <a:pt x="137385" y="515450"/>
                </a:lnTo>
                <a:lnTo>
                  <a:pt x="180595" y="535908"/>
                </a:lnTo>
                <a:lnTo>
                  <a:pt x="227517" y="548756"/>
                </a:lnTo>
                <a:lnTo>
                  <a:pt x="277368" y="553211"/>
                </a:lnTo>
                <a:lnTo>
                  <a:pt x="327218" y="548756"/>
                </a:lnTo>
                <a:lnTo>
                  <a:pt x="374140" y="535908"/>
                </a:lnTo>
                <a:lnTo>
                  <a:pt x="417350" y="515450"/>
                </a:lnTo>
                <a:lnTo>
                  <a:pt x="456062" y="488162"/>
                </a:lnTo>
                <a:lnTo>
                  <a:pt x="489494" y="454826"/>
                </a:lnTo>
                <a:lnTo>
                  <a:pt x="516861" y="416221"/>
                </a:lnTo>
                <a:lnTo>
                  <a:pt x="537380" y="373129"/>
                </a:lnTo>
                <a:lnTo>
                  <a:pt x="550266" y="326330"/>
                </a:lnTo>
                <a:lnTo>
                  <a:pt x="554736" y="276605"/>
                </a:lnTo>
                <a:lnTo>
                  <a:pt x="550266" y="226881"/>
                </a:lnTo>
                <a:lnTo>
                  <a:pt x="537380" y="180082"/>
                </a:lnTo>
                <a:lnTo>
                  <a:pt x="516861" y="136990"/>
                </a:lnTo>
                <a:lnTo>
                  <a:pt x="489494" y="98385"/>
                </a:lnTo>
                <a:lnTo>
                  <a:pt x="456062" y="65049"/>
                </a:lnTo>
                <a:lnTo>
                  <a:pt x="417350" y="37761"/>
                </a:lnTo>
                <a:lnTo>
                  <a:pt x="374140" y="17303"/>
                </a:lnTo>
                <a:lnTo>
                  <a:pt x="327218" y="4455"/>
                </a:lnTo>
                <a:lnTo>
                  <a:pt x="277368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5172" y="5722620"/>
            <a:ext cx="185928" cy="193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13759" y="4172711"/>
            <a:ext cx="597535" cy="597535"/>
          </a:xfrm>
          <a:custGeom>
            <a:avLst/>
            <a:gdLst/>
            <a:ahLst/>
            <a:cxnLst/>
            <a:rect l="l" t="t" r="r" b="b"/>
            <a:pathLst>
              <a:path w="597535" h="597535">
                <a:moveTo>
                  <a:pt x="298703" y="0"/>
                </a:moveTo>
                <a:lnTo>
                  <a:pt x="250251" y="3909"/>
                </a:lnTo>
                <a:lnTo>
                  <a:pt x="204289" y="15227"/>
                </a:lnTo>
                <a:lnTo>
                  <a:pt x="161430" y="33340"/>
                </a:lnTo>
                <a:lnTo>
                  <a:pt x="122291" y="57631"/>
                </a:lnTo>
                <a:lnTo>
                  <a:pt x="87487" y="87487"/>
                </a:lnTo>
                <a:lnTo>
                  <a:pt x="57631" y="122291"/>
                </a:lnTo>
                <a:lnTo>
                  <a:pt x="33340" y="161430"/>
                </a:lnTo>
                <a:lnTo>
                  <a:pt x="15227" y="204289"/>
                </a:lnTo>
                <a:lnTo>
                  <a:pt x="3909" y="250251"/>
                </a:lnTo>
                <a:lnTo>
                  <a:pt x="0" y="298704"/>
                </a:lnTo>
                <a:lnTo>
                  <a:pt x="3909" y="347156"/>
                </a:lnTo>
                <a:lnTo>
                  <a:pt x="15227" y="393118"/>
                </a:lnTo>
                <a:lnTo>
                  <a:pt x="33340" y="435977"/>
                </a:lnTo>
                <a:lnTo>
                  <a:pt x="57631" y="475116"/>
                </a:lnTo>
                <a:lnTo>
                  <a:pt x="87487" y="509920"/>
                </a:lnTo>
                <a:lnTo>
                  <a:pt x="122291" y="539776"/>
                </a:lnTo>
                <a:lnTo>
                  <a:pt x="161430" y="564067"/>
                </a:lnTo>
                <a:lnTo>
                  <a:pt x="204289" y="582180"/>
                </a:lnTo>
                <a:lnTo>
                  <a:pt x="250251" y="593498"/>
                </a:lnTo>
                <a:lnTo>
                  <a:pt x="298703" y="597407"/>
                </a:lnTo>
                <a:lnTo>
                  <a:pt x="347156" y="593498"/>
                </a:lnTo>
                <a:lnTo>
                  <a:pt x="393118" y="582180"/>
                </a:lnTo>
                <a:lnTo>
                  <a:pt x="435977" y="564067"/>
                </a:lnTo>
                <a:lnTo>
                  <a:pt x="475116" y="539776"/>
                </a:lnTo>
                <a:lnTo>
                  <a:pt x="509920" y="509920"/>
                </a:lnTo>
                <a:lnTo>
                  <a:pt x="539776" y="475116"/>
                </a:lnTo>
                <a:lnTo>
                  <a:pt x="564067" y="435977"/>
                </a:lnTo>
                <a:lnTo>
                  <a:pt x="582180" y="393118"/>
                </a:lnTo>
                <a:lnTo>
                  <a:pt x="593498" y="347156"/>
                </a:lnTo>
                <a:lnTo>
                  <a:pt x="597407" y="298704"/>
                </a:lnTo>
                <a:lnTo>
                  <a:pt x="593498" y="250251"/>
                </a:lnTo>
                <a:lnTo>
                  <a:pt x="582180" y="204289"/>
                </a:lnTo>
                <a:lnTo>
                  <a:pt x="564067" y="161430"/>
                </a:lnTo>
                <a:lnTo>
                  <a:pt x="539776" y="122291"/>
                </a:lnTo>
                <a:lnTo>
                  <a:pt x="509920" y="87487"/>
                </a:lnTo>
                <a:lnTo>
                  <a:pt x="475116" y="57631"/>
                </a:lnTo>
                <a:lnTo>
                  <a:pt x="435977" y="33340"/>
                </a:lnTo>
                <a:lnTo>
                  <a:pt x="393118" y="15227"/>
                </a:lnTo>
                <a:lnTo>
                  <a:pt x="347156" y="3909"/>
                </a:lnTo>
                <a:lnTo>
                  <a:pt x="298703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0244" y="5585459"/>
            <a:ext cx="103631" cy="103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16167" y="2609088"/>
            <a:ext cx="887094" cy="887094"/>
          </a:xfrm>
          <a:custGeom>
            <a:avLst/>
            <a:gdLst/>
            <a:ahLst/>
            <a:cxnLst/>
            <a:rect l="l" t="t" r="r" b="b"/>
            <a:pathLst>
              <a:path w="887095" h="887095">
                <a:moveTo>
                  <a:pt x="443484" y="0"/>
                </a:moveTo>
                <a:lnTo>
                  <a:pt x="395152" y="2601"/>
                </a:lnTo>
                <a:lnTo>
                  <a:pt x="348330" y="10226"/>
                </a:lnTo>
                <a:lnTo>
                  <a:pt x="303288" y="22603"/>
                </a:lnTo>
                <a:lnTo>
                  <a:pt x="260296" y="39464"/>
                </a:lnTo>
                <a:lnTo>
                  <a:pt x="219625" y="60536"/>
                </a:lnTo>
                <a:lnTo>
                  <a:pt x="181544" y="85551"/>
                </a:lnTo>
                <a:lnTo>
                  <a:pt x="146325" y="114237"/>
                </a:lnTo>
                <a:lnTo>
                  <a:pt x="114237" y="146325"/>
                </a:lnTo>
                <a:lnTo>
                  <a:pt x="85551" y="181544"/>
                </a:lnTo>
                <a:lnTo>
                  <a:pt x="60536" y="219625"/>
                </a:lnTo>
                <a:lnTo>
                  <a:pt x="39464" y="260296"/>
                </a:lnTo>
                <a:lnTo>
                  <a:pt x="22603" y="303288"/>
                </a:lnTo>
                <a:lnTo>
                  <a:pt x="10226" y="348330"/>
                </a:lnTo>
                <a:lnTo>
                  <a:pt x="2601" y="395152"/>
                </a:lnTo>
                <a:lnTo>
                  <a:pt x="0" y="443484"/>
                </a:lnTo>
                <a:lnTo>
                  <a:pt x="2601" y="491815"/>
                </a:lnTo>
                <a:lnTo>
                  <a:pt x="10226" y="538637"/>
                </a:lnTo>
                <a:lnTo>
                  <a:pt x="22603" y="583679"/>
                </a:lnTo>
                <a:lnTo>
                  <a:pt x="39464" y="626671"/>
                </a:lnTo>
                <a:lnTo>
                  <a:pt x="60536" y="667342"/>
                </a:lnTo>
                <a:lnTo>
                  <a:pt x="85551" y="705423"/>
                </a:lnTo>
                <a:lnTo>
                  <a:pt x="114237" y="740642"/>
                </a:lnTo>
                <a:lnTo>
                  <a:pt x="146325" y="772730"/>
                </a:lnTo>
                <a:lnTo>
                  <a:pt x="181544" y="801416"/>
                </a:lnTo>
                <a:lnTo>
                  <a:pt x="219625" y="826431"/>
                </a:lnTo>
                <a:lnTo>
                  <a:pt x="260296" y="847503"/>
                </a:lnTo>
                <a:lnTo>
                  <a:pt x="303288" y="864364"/>
                </a:lnTo>
                <a:lnTo>
                  <a:pt x="348330" y="876741"/>
                </a:lnTo>
                <a:lnTo>
                  <a:pt x="395152" y="884366"/>
                </a:lnTo>
                <a:lnTo>
                  <a:pt x="443484" y="886967"/>
                </a:lnTo>
                <a:lnTo>
                  <a:pt x="491815" y="884366"/>
                </a:lnTo>
                <a:lnTo>
                  <a:pt x="538637" y="876741"/>
                </a:lnTo>
                <a:lnTo>
                  <a:pt x="583679" y="864364"/>
                </a:lnTo>
                <a:lnTo>
                  <a:pt x="626671" y="847503"/>
                </a:lnTo>
                <a:lnTo>
                  <a:pt x="667342" y="826431"/>
                </a:lnTo>
                <a:lnTo>
                  <a:pt x="705423" y="801416"/>
                </a:lnTo>
                <a:lnTo>
                  <a:pt x="740642" y="772730"/>
                </a:lnTo>
                <a:lnTo>
                  <a:pt x="772730" y="740642"/>
                </a:lnTo>
                <a:lnTo>
                  <a:pt x="801416" y="705423"/>
                </a:lnTo>
                <a:lnTo>
                  <a:pt x="826431" y="667342"/>
                </a:lnTo>
                <a:lnTo>
                  <a:pt x="847503" y="626671"/>
                </a:lnTo>
                <a:lnTo>
                  <a:pt x="864364" y="583679"/>
                </a:lnTo>
                <a:lnTo>
                  <a:pt x="876741" y="538637"/>
                </a:lnTo>
                <a:lnTo>
                  <a:pt x="884366" y="491815"/>
                </a:lnTo>
                <a:lnTo>
                  <a:pt x="886967" y="443484"/>
                </a:lnTo>
                <a:lnTo>
                  <a:pt x="884366" y="395152"/>
                </a:lnTo>
                <a:lnTo>
                  <a:pt x="876741" y="348330"/>
                </a:lnTo>
                <a:lnTo>
                  <a:pt x="864364" y="303288"/>
                </a:lnTo>
                <a:lnTo>
                  <a:pt x="847503" y="260296"/>
                </a:lnTo>
                <a:lnTo>
                  <a:pt x="826431" y="219625"/>
                </a:lnTo>
                <a:lnTo>
                  <a:pt x="801416" y="181544"/>
                </a:lnTo>
                <a:lnTo>
                  <a:pt x="772730" y="146325"/>
                </a:lnTo>
                <a:lnTo>
                  <a:pt x="740642" y="114237"/>
                </a:lnTo>
                <a:lnTo>
                  <a:pt x="705423" y="85551"/>
                </a:lnTo>
                <a:lnTo>
                  <a:pt x="667342" y="60536"/>
                </a:lnTo>
                <a:lnTo>
                  <a:pt x="626671" y="39464"/>
                </a:lnTo>
                <a:lnTo>
                  <a:pt x="583679" y="22603"/>
                </a:lnTo>
                <a:lnTo>
                  <a:pt x="538637" y="10226"/>
                </a:lnTo>
                <a:lnTo>
                  <a:pt x="491815" y="2601"/>
                </a:lnTo>
                <a:lnTo>
                  <a:pt x="443484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44340" y="347472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174" y="0"/>
                </a:moveTo>
                <a:lnTo>
                  <a:pt x="204370" y="4012"/>
                </a:lnTo>
                <a:lnTo>
                  <a:pt x="162207" y="15582"/>
                </a:lnTo>
                <a:lnTo>
                  <a:pt x="123387" y="34007"/>
                </a:lnTo>
                <a:lnTo>
                  <a:pt x="88612" y="58585"/>
                </a:lnTo>
                <a:lnTo>
                  <a:pt x="58585" y="88612"/>
                </a:lnTo>
                <a:lnTo>
                  <a:pt x="34007" y="123387"/>
                </a:lnTo>
                <a:lnTo>
                  <a:pt x="15582" y="162207"/>
                </a:lnTo>
                <a:lnTo>
                  <a:pt x="4012" y="204370"/>
                </a:lnTo>
                <a:lnTo>
                  <a:pt x="0" y="249173"/>
                </a:lnTo>
                <a:lnTo>
                  <a:pt x="4012" y="293977"/>
                </a:lnTo>
                <a:lnTo>
                  <a:pt x="15582" y="336140"/>
                </a:lnTo>
                <a:lnTo>
                  <a:pt x="34007" y="374960"/>
                </a:lnTo>
                <a:lnTo>
                  <a:pt x="58585" y="409735"/>
                </a:lnTo>
                <a:lnTo>
                  <a:pt x="88612" y="439762"/>
                </a:lnTo>
                <a:lnTo>
                  <a:pt x="123387" y="464340"/>
                </a:lnTo>
                <a:lnTo>
                  <a:pt x="162207" y="482765"/>
                </a:lnTo>
                <a:lnTo>
                  <a:pt x="204370" y="494335"/>
                </a:lnTo>
                <a:lnTo>
                  <a:pt x="249174" y="498347"/>
                </a:lnTo>
                <a:lnTo>
                  <a:pt x="293977" y="494335"/>
                </a:lnTo>
                <a:lnTo>
                  <a:pt x="336140" y="482765"/>
                </a:lnTo>
                <a:lnTo>
                  <a:pt x="374960" y="464340"/>
                </a:lnTo>
                <a:lnTo>
                  <a:pt x="409735" y="439762"/>
                </a:lnTo>
                <a:lnTo>
                  <a:pt x="439762" y="409735"/>
                </a:lnTo>
                <a:lnTo>
                  <a:pt x="464340" y="374960"/>
                </a:lnTo>
                <a:lnTo>
                  <a:pt x="482765" y="336140"/>
                </a:lnTo>
                <a:lnTo>
                  <a:pt x="494335" y="293977"/>
                </a:lnTo>
                <a:lnTo>
                  <a:pt x="498348" y="249173"/>
                </a:lnTo>
                <a:lnTo>
                  <a:pt x="494335" y="204370"/>
                </a:lnTo>
                <a:lnTo>
                  <a:pt x="482765" y="162207"/>
                </a:lnTo>
                <a:lnTo>
                  <a:pt x="464340" y="123387"/>
                </a:lnTo>
                <a:lnTo>
                  <a:pt x="439762" y="88612"/>
                </a:lnTo>
                <a:lnTo>
                  <a:pt x="409735" y="58585"/>
                </a:lnTo>
                <a:lnTo>
                  <a:pt x="374960" y="34007"/>
                </a:lnTo>
                <a:lnTo>
                  <a:pt x="336140" y="15582"/>
                </a:lnTo>
                <a:lnTo>
                  <a:pt x="293977" y="4012"/>
                </a:lnTo>
                <a:lnTo>
                  <a:pt x="249174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2116" y="5172455"/>
            <a:ext cx="302260" cy="303530"/>
          </a:xfrm>
          <a:custGeom>
            <a:avLst/>
            <a:gdLst/>
            <a:ahLst/>
            <a:cxnLst/>
            <a:rect l="l" t="t" r="r" b="b"/>
            <a:pathLst>
              <a:path w="302260" h="303529">
                <a:moveTo>
                  <a:pt x="150875" y="0"/>
                </a:moveTo>
                <a:lnTo>
                  <a:pt x="103193" y="7735"/>
                </a:lnTo>
                <a:lnTo>
                  <a:pt x="61776" y="29272"/>
                </a:lnTo>
                <a:lnTo>
                  <a:pt x="29114" y="62106"/>
                </a:lnTo>
                <a:lnTo>
                  <a:pt x="7693" y="103729"/>
                </a:lnTo>
                <a:lnTo>
                  <a:pt x="0" y="151638"/>
                </a:lnTo>
                <a:lnTo>
                  <a:pt x="7693" y="199546"/>
                </a:lnTo>
                <a:lnTo>
                  <a:pt x="29114" y="241169"/>
                </a:lnTo>
                <a:lnTo>
                  <a:pt x="61776" y="274003"/>
                </a:lnTo>
                <a:lnTo>
                  <a:pt x="103193" y="295540"/>
                </a:lnTo>
                <a:lnTo>
                  <a:pt x="150875" y="303276"/>
                </a:lnTo>
                <a:lnTo>
                  <a:pt x="198558" y="295540"/>
                </a:lnTo>
                <a:lnTo>
                  <a:pt x="239975" y="274003"/>
                </a:lnTo>
                <a:lnTo>
                  <a:pt x="272637" y="241169"/>
                </a:lnTo>
                <a:lnTo>
                  <a:pt x="294058" y="199546"/>
                </a:lnTo>
                <a:lnTo>
                  <a:pt x="301751" y="151638"/>
                </a:lnTo>
                <a:lnTo>
                  <a:pt x="294058" y="103729"/>
                </a:lnTo>
                <a:lnTo>
                  <a:pt x="272637" y="62106"/>
                </a:lnTo>
                <a:lnTo>
                  <a:pt x="239975" y="29272"/>
                </a:lnTo>
                <a:lnTo>
                  <a:pt x="198558" y="7735"/>
                </a:lnTo>
                <a:lnTo>
                  <a:pt x="150875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66744" y="3296411"/>
            <a:ext cx="494030" cy="492759"/>
          </a:xfrm>
          <a:custGeom>
            <a:avLst/>
            <a:gdLst/>
            <a:ahLst/>
            <a:cxnLst/>
            <a:rect l="l" t="t" r="r" b="b"/>
            <a:pathLst>
              <a:path w="494029" h="492760">
                <a:moveTo>
                  <a:pt x="246887" y="0"/>
                </a:moveTo>
                <a:lnTo>
                  <a:pt x="197118" y="5002"/>
                </a:lnTo>
                <a:lnTo>
                  <a:pt x="150768" y="19347"/>
                </a:lnTo>
                <a:lnTo>
                  <a:pt x="108830" y="42045"/>
                </a:lnTo>
                <a:lnTo>
                  <a:pt x="72294" y="72104"/>
                </a:lnTo>
                <a:lnTo>
                  <a:pt x="42152" y="108532"/>
                </a:lnTo>
                <a:lnTo>
                  <a:pt x="19395" y="150340"/>
                </a:lnTo>
                <a:lnTo>
                  <a:pt x="5014" y="196534"/>
                </a:lnTo>
                <a:lnTo>
                  <a:pt x="0" y="246125"/>
                </a:lnTo>
                <a:lnTo>
                  <a:pt x="5014" y="295717"/>
                </a:lnTo>
                <a:lnTo>
                  <a:pt x="19395" y="341911"/>
                </a:lnTo>
                <a:lnTo>
                  <a:pt x="42152" y="383719"/>
                </a:lnTo>
                <a:lnTo>
                  <a:pt x="72294" y="420147"/>
                </a:lnTo>
                <a:lnTo>
                  <a:pt x="108830" y="450206"/>
                </a:lnTo>
                <a:lnTo>
                  <a:pt x="150768" y="472904"/>
                </a:lnTo>
                <a:lnTo>
                  <a:pt x="197118" y="487249"/>
                </a:lnTo>
                <a:lnTo>
                  <a:pt x="246887" y="492251"/>
                </a:lnTo>
                <a:lnTo>
                  <a:pt x="296657" y="487249"/>
                </a:lnTo>
                <a:lnTo>
                  <a:pt x="343007" y="472904"/>
                </a:lnTo>
                <a:lnTo>
                  <a:pt x="384945" y="450206"/>
                </a:lnTo>
                <a:lnTo>
                  <a:pt x="421481" y="420147"/>
                </a:lnTo>
                <a:lnTo>
                  <a:pt x="451623" y="383719"/>
                </a:lnTo>
                <a:lnTo>
                  <a:pt x="474380" y="341911"/>
                </a:lnTo>
                <a:lnTo>
                  <a:pt x="488761" y="295717"/>
                </a:lnTo>
                <a:lnTo>
                  <a:pt x="493775" y="246125"/>
                </a:lnTo>
                <a:lnTo>
                  <a:pt x="488761" y="196534"/>
                </a:lnTo>
                <a:lnTo>
                  <a:pt x="474380" y="150340"/>
                </a:lnTo>
                <a:lnTo>
                  <a:pt x="451623" y="108532"/>
                </a:lnTo>
                <a:lnTo>
                  <a:pt x="421481" y="72104"/>
                </a:lnTo>
                <a:lnTo>
                  <a:pt x="384945" y="42045"/>
                </a:lnTo>
                <a:lnTo>
                  <a:pt x="343007" y="19347"/>
                </a:lnTo>
                <a:lnTo>
                  <a:pt x="296657" y="5002"/>
                </a:lnTo>
                <a:lnTo>
                  <a:pt x="246887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6860" y="572871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22859" y="0"/>
                </a:moveTo>
                <a:lnTo>
                  <a:pt x="13983" y="1856"/>
                </a:lnTo>
                <a:lnTo>
                  <a:pt x="6715" y="6919"/>
                </a:lnTo>
                <a:lnTo>
                  <a:pt x="1803" y="14428"/>
                </a:lnTo>
                <a:lnTo>
                  <a:pt x="0" y="23622"/>
                </a:lnTo>
                <a:lnTo>
                  <a:pt x="1803" y="32815"/>
                </a:lnTo>
                <a:lnTo>
                  <a:pt x="6715" y="40324"/>
                </a:lnTo>
                <a:lnTo>
                  <a:pt x="13983" y="45387"/>
                </a:lnTo>
                <a:lnTo>
                  <a:pt x="22859" y="47244"/>
                </a:lnTo>
                <a:lnTo>
                  <a:pt x="31736" y="45387"/>
                </a:lnTo>
                <a:lnTo>
                  <a:pt x="39004" y="40324"/>
                </a:lnTo>
                <a:lnTo>
                  <a:pt x="43916" y="32815"/>
                </a:lnTo>
                <a:lnTo>
                  <a:pt x="45720" y="23622"/>
                </a:lnTo>
                <a:lnTo>
                  <a:pt x="43916" y="14428"/>
                </a:lnTo>
                <a:lnTo>
                  <a:pt x="39004" y="6919"/>
                </a:lnTo>
                <a:lnTo>
                  <a:pt x="31736" y="1856"/>
                </a:lnTo>
                <a:lnTo>
                  <a:pt x="22859" y="0"/>
                </a:lnTo>
                <a:close/>
              </a:path>
            </a:pathLst>
          </a:custGeom>
          <a:solidFill>
            <a:srgbClr val="01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31264" y="5093208"/>
            <a:ext cx="79248" cy="79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54216" y="2877311"/>
            <a:ext cx="914400" cy="3505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94736" y="1961388"/>
            <a:ext cx="541019" cy="2331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27552" y="1961388"/>
            <a:ext cx="405384" cy="2331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30245" y="1961388"/>
            <a:ext cx="216407" cy="2331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8448" y="1961388"/>
            <a:ext cx="2027301" cy="2331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63483" y="3678935"/>
            <a:ext cx="2744724" cy="23454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3795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20" y="341375"/>
                </a:lnTo>
                <a:lnTo>
                  <a:pt x="4572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6259" y="847344"/>
            <a:ext cx="43180" cy="341630"/>
          </a:xfrm>
          <a:custGeom>
            <a:avLst/>
            <a:gdLst/>
            <a:ahLst/>
            <a:cxnLst/>
            <a:rect l="l" t="t" r="r" b="b"/>
            <a:pathLst>
              <a:path w="43179" h="341630">
                <a:moveTo>
                  <a:pt x="0" y="341375"/>
                </a:moveTo>
                <a:lnTo>
                  <a:pt x="42671" y="341375"/>
                </a:lnTo>
                <a:lnTo>
                  <a:pt x="42671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00" y="847344"/>
            <a:ext cx="44450" cy="341630"/>
          </a:xfrm>
          <a:custGeom>
            <a:avLst/>
            <a:gdLst/>
            <a:ahLst/>
            <a:cxnLst/>
            <a:rect l="l" t="t" r="r" b="b"/>
            <a:pathLst>
              <a:path w="44450" h="341630">
                <a:moveTo>
                  <a:pt x="0" y="341375"/>
                </a:moveTo>
                <a:lnTo>
                  <a:pt x="44196" y="341375"/>
                </a:lnTo>
                <a:lnTo>
                  <a:pt x="44196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140" y="847344"/>
            <a:ext cx="45720" cy="341630"/>
          </a:xfrm>
          <a:custGeom>
            <a:avLst/>
            <a:gdLst/>
            <a:ahLst/>
            <a:cxnLst/>
            <a:rect l="l" t="t" r="r" b="b"/>
            <a:pathLst>
              <a:path w="45720" h="341630">
                <a:moveTo>
                  <a:pt x="0" y="341375"/>
                </a:moveTo>
                <a:lnTo>
                  <a:pt x="45719" y="341375"/>
                </a:lnTo>
                <a:lnTo>
                  <a:pt x="45719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859" y="847344"/>
            <a:ext cx="53340" cy="341630"/>
          </a:xfrm>
          <a:custGeom>
            <a:avLst/>
            <a:gdLst/>
            <a:ahLst/>
            <a:cxnLst/>
            <a:rect l="l" t="t" r="r" b="b"/>
            <a:pathLst>
              <a:path w="53340" h="341630">
                <a:moveTo>
                  <a:pt x="0" y="341375"/>
                </a:moveTo>
                <a:lnTo>
                  <a:pt x="53340" y="341375"/>
                </a:lnTo>
                <a:lnTo>
                  <a:pt x="5334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1395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8931" y="847344"/>
            <a:ext cx="55244" cy="341630"/>
          </a:xfrm>
          <a:custGeom>
            <a:avLst/>
            <a:gdLst/>
            <a:ahLst/>
            <a:cxnLst/>
            <a:rect l="l" t="t" r="r" b="b"/>
            <a:pathLst>
              <a:path w="55245" h="341630">
                <a:moveTo>
                  <a:pt x="0" y="341375"/>
                </a:moveTo>
                <a:lnTo>
                  <a:pt x="54863" y="341375"/>
                </a:lnTo>
                <a:lnTo>
                  <a:pt x="54863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0099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2298</Words>
  <Application>Microsoft Office PowerPoint</Application>
  <PresentationFormat>宽屏</PresentationFormat>
  <Paragraphs>780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 Unicode MS</vt:lpstr>
      <vt:lpstr>Microsoft JhengHei</vt:lpstr>
      <vt:lpstr>等线</vt:lpstr>
      <vt:lpstr>宋体</vt:lpstr>
      <vt:lpstr>微软雅黑</vt:lpstr>
      <vt:lpstr>Arial</vt:lpstr>
      <vt:lpstr>Calibri</vt:lpstr>
      <vt:lpstr>Segoe UI</vt:lpstr>
      <vt:lpstr>Times New Roman</vt:lpstr>
      <vt:lpstr>Office Theme</vt:lpstr>
      <vt:lpstr>直播间里的潮流新时尚</vt:lpstr>
      <vt:lpstr>PowerPoint 演示文稿</vt:lpstr>
      <vt:lpstr>洞察总结</vt:lpstr>
      <vt:lpstr>KEY FINDINGS</vt:lpstr>
      <vt:lpstr>OVERVIEW OF FASHION LIVE STREAM</vt:lpstr>
      <vt:lpstr>直播逐渐常态化，用户规模和增长双向走高</vt:lpstr>
      <vt:lpstr>50% 有趣活泼的</vt:lpstr>
      <vt:lpstr>复产复工开启，需求逐步回归，时尚行业全面复苏，直播热度后来居上</vt:lpstr>
      <vt:lpstr>特殊时期时尚产业受到异常冲击，直播对产业改造程度最深</vt:lpstr>
      <vt:lpstr>PowerPoint 演示文稿</vt:lpstr>
      <vt:lpstr>时尚直播场景IP化发展，云端时尚+直播造节双向刺激新供给与新需求</vt:lpstr>
      <vt:lpstr>多力驱动、需求回归，美妆行业是时尚直播回归复苏中的重要一环</vt:lpstr>
      <vt:lpstr>美妆直播：一场高线轻熟女性引领下沉年轻丽人的美丽修行</vt:lpstr>
      <vt:lpstr>AUDIENCE OF MAKEUP LIVE STREAM</vt:lpstr>
      <vt:lpstr>美妆行业社零消费同比增速触底回升，直播刺激行业重启增长</vt:lpstr>
      <vt:lpstr>美妆看播成为国民必备，5月份看播用户规模超过美妆短视频用户</vt:lpstr>
      <vt:lpstr>注意力向直播迁移明显，看播时长实现3倍增长，后半夜看播热情最高</vt:lpstr>
      <vt:lpstr>即时效果展示、沟通体验反馈、快速产品问答，直播在互动中建立 信任感</vt:lpstr>
      <vt:lpstr>内容、产品和主播都是看播焦点，实用教程和技巧话题助力直播间引流</vt:lpstr>
      <vt:lpstr>ANCHORS OF MAKEUP LIVE STREAM</vt:lpstr>
      <vt:lpstr>美妆线上开播热潮新涌，主播数、直播场次实现翻番增长</vt:lpstr>
      <vt:lpstr>晚八点是美妆开播高峰，最有利于预热和吸引晚间空闲时段的用户</vt:lpstr>
      <vt:lpstr>美妆直播参与者不断升级，超七成达人开播，月度复播率超过80%</vt:lpstr>
      <vt:lpstr>美妆短视频领域的优秀达人逐步成功迁移到直播间</vt:lpstr>
      <vt:lpstr>美妆品牌直播参与度加强，近六成品牌每周至少开播一次</vt:lpstr>
      <vt:lpstr>主流品牌陆续开播，直播助力品牌从深度沟通到长效运营</vt:lpstr>
      <vt:lpstr>东部经济带开播品牌商家最多、市场活力最强，产业集中态势明显</vt:lpstr>
      <vt:lpstr>LIVE STREAM MAKEUP SALES</vt:lpstr>
      <vt:lpstr>需求重启、信心回归，美妆直播带货效果突出，购物车点击翻倍增长</vt:lpstr>
      <vt:lpstr>美妆带货品类分布：面膜、护肤套装需求量大，口罩也挡不住口红大军</vt:lpstr>
      <vt:lpstr>美妆直播带货不可或缺三要素：限时优惠+主播推荐+互动氛围</vt:lpstr>
      <vt:lpstr>PowerPoint 演示文稿</vt:lpstr>
      <vt:lpstr>达人带货：平台IP造势+抽奖升温+独特互动，突破单场千万级高销</vt:lpstr>
      <vt:lpstr>PowerPoint 演示文稿</vt:lpstr>
      <vt:lpstr>PowerPoint 演示文稿</vt:lpstr>
      <vt:lpstr>直播能够调动用户后续深层探索，激活品牌长效营销机会点</vt:lpstr>
      <vt:lpstr>品牌带货案例：品牌、达人多方联动、有效配合，实现品效双赢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直播间里的潮流新时尚</dc:title>
  <cp:lastModifiedBy>PC</cp:lastModifiedBy>
  <cp:revision>1</cp:revision>
  <dcterms:created xsi:type="dcterms:W3CDTF">2020-07-23T07:51:37Z</dcterms:created>
  <dcterms:modified xsi:type="dcterms:W3CDTF">2020-07-23T07:52:02Z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2020-07-23T00:00:00Z</vt:filetime>
  </property>
</Properties>
</file>